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390" r:id="rId3"/>
    <p:sldId id="413" r:id="rId4"/>
    <p:sldId id="301" r:id="rId5"/>
    <p:sldId id="379" r:id="rId6"/>
    <p:sldId id="380" r:id="rId7"/>
    <p:sldId id="381" r:id="rId8"/>
    <p:sldId id="376" r:id="rId9"/>
    <p:sldId id="437" r:id="rId10"/>
    <p:sldId id="438" r:id="rId11"/>
    <p:sldId id="439" r:id="rId12"/>
    <p:sldId id="440" r:id="rId13"/>
    <p:sldId id="443" r:id="rId14"/>
    <p:sldId id="377" r:id="rId15"/>
    <p:sldId id="384" r:id="rId16"/>
    <p:sldId id="386" r:id="rId17"/>
    <p:sldId id="429" r:id="rId18"/>
    <p:sldId id="434" r:id="rId19"/>
    <p:sldId id="436" r:id="rId20"/>
    <p:sldId id="430" r:id="rId21"/>
    <p:sldId id="431" r:id="rId22"/>
    <p:sldId id="435" r:id="rId23"/>
    <p:sldId id="432" r:id="rId24"/>
    <p:sldId id="444" r:id="rId25"/>
    <p:sldId id="422" r:id="rId26"/>
    <p:sldId id="441" r:id="rId27"/>
  </p:sldIdLst>
  <p:sldSz cx="12192000" cy="6858000"/>
  <p:notesSz cx="6797675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1F00"/>
    <a:srgbClr val="AD36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49" autoAdjust="0"/>
    <p:restoredTop sz="94384" autoAdjust="0"/>
  </p:normalViewPr>
  <p:slideViewPr>
    <p:cSldViewPr snapToGrid="0">
      <p:cViewPr>
        <p:scale>
          <a:sx n="77" d="100"/>
          <a:sy n="77" d="100"/>
        </p:scale>
        <p:origin x="-252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A092D7-7503-4B89-A056-D016C0F5BB0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0B7C0233-65A0-4311-9A74-88931B6C7D4B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6600" dirty="0">
              <a:solidFill>
                <a:schemeClr val="tx1"/>
              </a:solidFill>
            </a:rPr>
            <a:t>Las competencias </a:t>
          </a:r>
        </a:p>
      </dgm:t>
    </dgm:pt>
    <dgm:pt modelId="{B8B32134-E43E-4408-AAEA-6F3C40D74EE3}" type="parTrans" cxnId="{64A599BE-7489-4896-BA51-18EF15F32DFC}">
      <dgm:prSet/>
      <dgm:spPr/>
      <dgm:t>
        <a:bodyPr/>
        <a:lstStyle/>
        <a:p>
          <a:endParaRPr lang="es-PE"/>
        </a:p>
      </dgm:t>
    </dgm:pt>
    <dgm:pt modelId="{E29D73C5-4D86-41B1-91AB-0C41F715F61A}" type="sibTrans" cxnId="{64A599BE-7489-4896-BA51-18EF15F32DFC}">
      <dgm:prSet/>
      <dgm:spPr/>
      <dgm:t>
        <a:bodyPr/>
        <a:lstStyle/>
        <a:p>
          <a:endParaRPr lang="es-PE"/>
        </a:p>
      </dgm:t>
    </dgm:pt>
    <dgm:pt modelId="{B5963C45-5512-4F98-BB1B-5D9917D8D99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400" dirty="0">
              <a:solidFill>
                <a:schemeClr val="tx1"/>
              </a:solidFill>
            </a:rPr>
            <a:t>Toma como referente a  los estándares de </a:t>
          </a:r>
          <a:r>
            <a:rPr lang="es-PE" sz="2400" dirty="0" smtClean="0">
              <a:solidFill>
                <a:schemeClr val="tx1"/>
              </a:solidFill>
            </a:rPr>
            <a:t>aprendizajes. </a:t>
          </a:r>
          <a:endParaRPr lang="es-PE" sz="2400" dirty="0">
            <a:solidFill>
              <a:schemeClr val="tx1"/>
            </a:solidFill>
          </a:endParaRPr>
        </a:p>
      </dgm:t>
    </dgm:pt>
    <dgm:pt modelId="{A804230D-95E2-4556-8FE4-64FAEFB33D4B}" type="parTrans" cxnId="{486A8E6D-09E1-4F44-B9C0-E4A075FE9DD2}">
      <dgm:prSet/>
      <dgm:spPr/>
      <dgm:t>
        <a:bodyPr/>
        <a:lstStyle/>
        <a:p>
          <a:endParaRPr lang="es-PE"/>
        </a:p>
      </dgm:t>
    </dgm:pt>
    <dgm:pt modelId="{0E617845-4829-40B5-8AB6-CDB7C008CA6C}" type="sibTrans" cxnId="{486A8E6D-09E1-4F44-B9C0-E4A075FE9DD2}">
      <dgm:prSet/>
      <dgm:spPr/>
      <dgm:t>
        <a:bodyPr/>
        <a:lstStyle/>
        <a:p>
          <a:endParaRPr lang="es-PE"/>
        </a:p>
      </dgm:t>
    </dgm:pt>
    <dgm:pt modelId="{71051621-3F1A-4BA0-ACA6-2414B6C31E94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PE" sz="2400" dirty="0"/>
            <a:t>Describen el desarrollo de una competencia y define lo que se espera deben lograr al final de la </a:t>
          </a:r>
          <a:r>
            <a:rPr lang="es-PE" sz="2400" dirty="0" smtClean="0"/>
            <a:t>EB.</a:t>
          </a:r>
          <a:endParaRPr lang="es-PE" sz="2400" dirty="0"/>
        </a:p>
      </dgm:t>
    </dgm:pt>
    <dgm:pt modelId="{274F1D50-5717-4763-BFF9-91D446279782}" type="parTrans" cxnId="{2B87DF63-53D4-456E-B782-286F2CA352C4}">
      <dgm:prSet/>
      <dgm:spPr/>
      <dgm:t>
        <a:bodyPr/>
        <a:lstStyle/>
        <a:p>
          <a:endParaRPr lang="es-PE"/>
        </a:p>
      </dgm:t>
    </dgm:pt>
    <dgm:pt modelId="{4CE73BBC-5BB7-4D78-B8D0-9F1C5C0EF56F}" type="sibTrans" cxnId="{2B87DF63-53D4-456E-B782-286F2CA352C4}">
      <dgm:prSet/>
      <dgm:spPr/>
      <dgm:t>
        <a:bodyPr/>
        <a:lstStyle/>
        <a:p>
          <a:endParaRPr lang="es-PE"/>
        </a:p>
      </dgm:t>
    </dgm:pt>
    <dgm:pt modelId="{7535D3EC-8572-4213-8C8F-6496107679E7}" type="pres">
      <dgm:prSet presAssocID="{3FA092D7-7503-4B89-A056-D016C0F5BB0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F98CF09-F6FF-4048-B38A-B4DD4F27D854}" type="pres">
      <dgm:prSet presAssocID="{0B7C0233-65A0-4311-9A74-88931B6C7D4B}" presName="vertOne" presStyleCnt="0"/>
      <dgm:spPr/>
    </dgm:pt>
    <dgm:pt modelId="{8473140F-8BC4-4B78-9C28-AFAC1B939095}" type="pres">
      <dgm:prSet presAssocID="{0B7C0233-65A0-4311-9A74-88931B6C7D4B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81B1B54-9AA4-4841-8B0D-25E1C7976E17}" type="pres">
      <dgm:prSet presAssocID="{0B7C0233-65A0-4311-9A74-88931B6C7D4B}" presName="parTransOne" presStyleCnt="0"/>
      <dgm:spPr/>
    </dgm:pt>
    <dgm:pt modelId="{08030360-3ED0-4F15-8515-3F6B9D36C1B6}" type="pres">
      <dgm:prSet presAssocID="{0B7C0233-65A0-4311-9A74-88931B6C7D4B}" presName="horzOne" presStyleCnt="0"/>
      <dgm:spPr/>
    </dgm:pt>
    <dgm:pt modelId="{0F8008CF-7E80-4165-90B2-429F23DADA6C}" type="pres">
      <dgm:prSet presAssocID="{B5963C45-5512-4F98-BB1B-5D9917D8D99C}" presName="vertTwo" presStyleCnt="0"/>
      <dgm:spPr/>
    </dgm:pt>
    <dgm:pt modelId="{EED2DF59-B312-4E46-AB29-F8F12B4316A6}" type="pres">
      <dgm:prSet presAssocID="{B5963C45-5512-4F98-BB1B-5D9917D8D99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B9248A3D-AA9C-485E-9292-DDF95589122C}" type="pres">
      <dgm:prSet presAssocID="{B5963C45-5512-4F98-BB1B-5D9917D8D99C}" presName="horzTwo" presStyleCnt="0"/>
      <dgm:spPr/>
    </dgm:pt>
    <dgm:pt modelId="{82EE7D9E-E1EF-4416-9853-5113B58DB465}" type="pres">
      <dgm:prSet presAssocID="{0E617845-4829-40B5-8AB6-CDB7C008CA6C}" presName="sibSpaceTwo" presStyleCnt="0"/>
      <dgm:spPr/>
    </dgm:pt>
    <dgm:pt modelId="{E679655A-0D08-4D4F-AFDC-66FB73F8DA0F}" type="pres">
      <dgm:prSet presAssocID="{71051621-3F1A-4BA0-ACA6-2414B6C31E94}" presName="vertTwo" presStyleCnt="0"/>
      <dgm:spPr/>
    </dgm:pt>
    <dgm:pt modelId="{8E51B424-8ACF-41EF-B2B1-96A5AF2F9D3D}" type="pres">
      <dgm:prSet presAssocID="{71051621-3F1A-4BA0-ACA6-2414B6C31E9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70FE6A9C-7037-450A-8D03-118BD9A1FC84}" type="pres">
      <dgm:prSet presAssocID="{71051621-3F1A-4BA0-ACA6-2414B6C31E94}" presName="horzTwo" presStyleCnt="0"/>
      <dgm:spPr/>
    </dgm:pt>
  </dgm:ptLst>
  <dgm:cxnLst>
    <dgm:cxn modelId="{2B87DF63-53D4-456E-B782-286F2CA352C4}" srcId="{0B7C0233-65A0-4311-9A74-88931B6C7D4B}" destId="{71051621-3F1A-4BA0-ACA6-2414B6C31E94}" srcOrd="1" destOrd="0" parTransId="{274F1D50-5717-4763-BFF9-91D446279782}" sibTransId="{4CE73BBC-5BB7-4D78-B8D0-9F1C5C0EF56F}"/>
    <dgm:cxn modelId="{BF8FE5BD-EE64-4C99-93F9-4F0BA7554C5E}" type="presOf" srcId="{0B7C0233-65A0-4311-9A74-88931B6C7D4B}" destId="{8473140F-8BC4-4B78-9C28-AFAC1B939095}" srcOrd="0" destOrd="0" presId="urn:microsoft.com/office/officeart/2005/8/layout/hierarchy4"/>
    <dgm:cxn modelId="{D0EB39E7-C02A-4BBD-958E-41CBD4F84FCC}" type="presOf" srcId="{B5963C45-5512-4F98-BB1B-5D9917D8D99C}" destId="{EED2DF59-B312-4E46-AB29-F8F12B4316A6}" srcOrd="0" destOrd="0" presId="urn:microsoft.com/office/officeart/2005/8/layout/hierarchy4"/>
    <dgm:cxn modelId="{DC9773D1-0B1F-4FF0-BFA5-526BBBB6CBEA}" type="presOf" srcId="{3FA092D7-7503-4B89-A056-D016C0F5BB05}" destId="{7535D3EC-8572-4213-8C8F-6496107679E7}" srcOrd="0" destOrd="0" presId="urn:microsoft.com/office/officeart/2005/8/layout/hierarchy4"/>
    <dgm:cxn modelId="{486A8E6D-09E1-4F44-B9C0-E4A075FE9DD2}" srcId="{0B7C0233-65A0-4311-9A74-88931B6C7D4B}" destId="{B5963C45-5512-4F98-BB1B-5D9917D8D99C}" srcOrd="0" destOrd="0" parTransId="{A804230D-95E2-4556-8FE4-64FAEFB33D4B}" sibTransId="{0E617845-4829-40B5-8AB6-CDB7C008CA6C}"/>
    <dgm:cxn modelId="{64A599BE-7489-4896-BA51-18EF15F32DFC}" srcId="{3FA092D7-7503-4B89-A056-D016C0F5BB05}" destId="{0B7C0233-65A0-4311-9A74-88931B6C7D4B}" srcOrd="0" destOrd="0" parTransId="{B8B32134-E43E-4408-AAEA-6F3C40D74EE3}" sibTransId="{E29D73C5-4D86-41B1-91AB-0C41F715F61A}"/>
    <dgm:cxn modelId="{43A400B0-FA3C-4822-896F-21122B2FFD78}" type="presOf" srcId="{71051621-3F1A-4BA0-ACA6-2414B6C31E94}" destId="{8E51B424-8ACF-41EF-B2B1-96A5AF2F9D3D}" srcOrd="0" destOrd="0" presId="urn:microsoft.com/office/officeart/2005/8/layout/hierarchy4"/>
    <dgm:cxn modelId="{FF7090F8-799A-4826-A1DD-F913B8CA2BD9}" type="presParOf" srcId="{7535D3EC-8572-4213-8C8F-6496107679E7}" destId="{1F98CF09-F6FF-4048-B38A-B4DD4F27D854}" srcOrd="0" destOrd="0" presId="urn:microsoft.com/office/officeart/2005/8/layout/hierarchy4"/>
    <dgm:cxn modelId="{B8DF75AA-65DB-4F83-AEA6-D16E6D61E697}" type="presParOf" srcId="{1F98CF09-F6FF-4048-B38A-B4DD4F27D854}" destId="{8473140F-8BC4-4B78-9C28-AFAC1B939095}" srcOrd="0" destOrd="0" presId="urn:microsoft.com/office/officeart/2005/8/layout/hierarchy4"/>
    <dgm:cxn modelId="{C9DC363D-079A-4F29-B7F3-9ED76C7785EC}" type="presParOf" srcId="{1F98CF09-F6FF-4048-B38A-B4DD4F27D854}" destId="{481B1B54-9AA4-4841-8B0D-25E1C7976E17}" srcOrd="1" destOrd="0" presId="urn:microsoft.com/office/officeart/2005/8/layout/hierarchy4"/>
    <dgm:cxn modelId="{8E48E508-D8DF-461F-89FC-9439DE99973A}" type="presParOf" srcId="{1F98CF09-F6FF-4048-B38A-B4DD4F27D854}" destId="{08030360-3ED0-4F15-8515-3F6B9D36C1B6}" srcOrd="2" destOrd="0" presId="urn:microsoft.com/office/officeart/2005/8/layout/hierarchy4"/>
    <dgm:cxn modelId="{DD6DDC65-0383-4DA7-82F6-9FE7A11A5537}" type="presParOf" srcId="{08030360-3ED0-4F15-8515-3F6B9D36C1B6}" destId="{0F8008CF-7E80-4165-90B2-429F23DADA6C}" srcOrd="0" destOrd="0" presId="urn:microsoft.com/office/officeart/2005/8/layout/hierarchy4"/>
    <dgm:cxn modelId="{B4F9C419-0FEF-4E6E-853A-E008E105E1E0}" type="presParOf" srcId="{0F8008CF-7E80-4165-90B2-429F23DADA6C}" destId="{EED2DF59-B312-4E46-AB29-F8F12B4316A6}" srcOrd="0" destOrd="0" presId="urn:microsoft.com/office/officeart/2005/8/layout/hierarchy4"/>
    <dgm:cxn modelId="{72BD52B2-B61B-409F-92A0-A375BEC42622}" type="presParOf" srcId="{0F8008CF-7E80-4165-90B2-429F23DADA6C}" destId="{B9248A3D-AA9C-485E-9292-DDF95589122C}" srcOrd="1" destOrd="0" presId="urn:microsoft.com/office/officeart/2005/8/layout/hierarchy4"/>
    <dgm:cxn modelId="{1A3BF445-1DA0-41C3-A9E8-EC1A60AABFE5}" type="presParOf" srcId="{08030360-3ED0-4F15-8515-3F6B9D36C1B6}" destId="{82EE7D9E-E1EF-4416-9853-5113B58DB465}" srcOrd="1" destOrd="0" presId="urn:microsoft.com/office/officeart/2005/8/layout/hierarchy4"/>
    <dgm:cxn modelId="{28067A3A-400E-44AC-85E1-0B3C59F2AB4C}" type="presParOf" srcId="{08030360-3ED0-4F15-8515-3F6B9D36C1B6}" destId="{E679655A-0D08-4D4F-AFDC-66FB73F8DA0F}" srcOrd="2" destOrd="0" presId="urn:microsoft.com/office/officeart/2005/8/layout/hierarchy4"/>
    <dgm:cxn modelId="{72A10586-1C48-42E3-BB95-D0B0F037D82A}" type="presParOf" srcId="{E679655A-0D08-4D4F-AFDC-66FB73F8DA0F}" destId="{8E51B424-8ACF-41EF-B2B1-96A5AF2F9D3D}" srcOrd="0" destOrd="0" presId="urn:microsoft.com/office/officeart/2005/8/layout/hierarchy4"/>
    <dgm:cxn modelId="{C6108CE5-FBCB-42A5-9B14-0132D5E128D3}" type="presParOf" srcId="{E679655A-0D08-4D4F-AFDC-66FB73F8DA0F}" destId="{70FE6A9C-7037-450A-8D03-118BD9A1FC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F2F5C-C6D6-4BE6-9E65-71BB58575D5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0FF69BD6-9913-45F5-805A-4D626535E9E6}">
      <dgm:prSet phldrT="[Texto]"/>
      <dgm:spPr/>
      <dgm:t>
        <a:bodyPr/>
        <a:lstStyle/>
        <a:p>
          <a:r>
            <a:rPr lang="es-PE" dirty="0" smtClean="0"/>
            <a:t>A NIVEL DE ESTUDIANTE</a:t>
          </a:r>
          <a:endParaRPr lang="es-PE" dirty="0"/>
        </a:p>
      </dgm:t>
    </dgm:pt>
    <dgm:pt modelId="{C469D088-8056-463F-91D0-9845A70AFEF2}" type="parTrans" cxnId="{461A4BFE-74E5-481A-B691-62E757078019}">
      <dgm:prSet/>
      <dgm:spPr/>
      <dgm:t>
        <a:bodyPr/>
        <a:lstStyle/>
        <a:p>
          <a:endParaRPr lang="es-PE"/>
        </a:p>
      </dgm:t>
    </dgm:pt>
    <dgm:pt modelId="{F31BD3B5-94E9-4582-AA2E-266F9AEFCB08}" type="sibTrans" cxnId="{461A4BFE-74E5-481A-B691-62E757078019}">
      <dgm:prSet/>
      <dgm:spPr/>
      <dgm:t>
        <a:bodyPr/>
        <a:lstStyle/>
        <a:p>
          <a:endParaRPr lang="es-PE"/>
        </a:p>
      </dgm:t>
    </dgm:pt>
    <dgm:pt modelId="{5095CB68-F618-41B6-A749-0CFD37DFE7DE}">
      <dgm:prSet phldrT="[Texto]" custT="1"/>
      <dgm:spPr/>
      <dgm:t>
        <a:bodyPr/>
        <a:lstStyle/>
        <a:p>
          <a:pPr algn="just"/>
          <a:r>
            <a:rPr lang="es-PE" sz="2400" dirty="0" smtClean="0"/>
            <a:t>Lograr que los estudiantes sean autónomos.</a:t>
          </a:r>
          <a:endParaRPr lang="es-PE" sz="2400" dirty="0"/>
        </a:p>
      </dgm:t>
    </dgm:pt>
    <dgm:pt modelId="{64CEC3B5-F26F-4AA8-ACB4-EAC104D9CC26}" type="parTrans" cxnId="{78CA64BC-8763-4881-83DB-885230D8DF67}">
      <dgm:prSet/>
      <dgm:spPr/>
      <dgm:t>
        <a:bodyPr/>
        <a:lstStyle/>
        <a:p>
          <a:endParaRPr lang="es-PE"/>
        </a:p>
      </dgm:t>
    </dgm:pt>
    <dgm:pt modelId="{C22D364E-B07C-4D80-950A-FC5F0F261B03}" type="sibTrans" cxnId="{78CA64BC-8763-4881-83DB-885230D8DF67}">
      <dgm:prSet/>
      <dgm:spPr/>
      <dgm:t>
        <a:bodyPr/>
        <a:lstStyle/>
        <a:p>
          <a:endParaRPr lang="es-PE"/>
        </a:p>
      </dgm:t>
    </dgm:pt>
    <dgm:pt modelId="{B8BCB2B6-4E3F-4CCC-9985-C0EBC8B8C4C1}">
      <dgm:prSet phldrT="[Texto]" custT="1"/>
      <dgm:spPr/>
      <dgm:t>
        <a:bodyPr/>
        <a:lstStyle/>
        <a:p>
          <a:pPr algn="just"/>
          <a:r>
            <a:rPr lang="es-PE" sz="2400" dirty="0" smtClean="0"/>
            <a:t>Aumentar la confianza de los estudiantes para asumir desafíos.</a:t>
          </a:r>
          <a:endParaRPr lang="es-PE" sz="2400" dirty="0"/>
        </a:p>
      </dgm:t>
    </dgm:pt>
    <dgm:pt modelId="{7488463B-92B4-471A-9192-89EB6E8D849F}" type="parTrans" cxnId="{AF120576-41DA-4EA0-B970-7EBE4640427C}">
      <dgm:prSet/>
      <dgm:spPr/>
      <dgm:t>
        <a:bodyPr/>
        <a:lstStyle/>
        <a:p>
          <a:endParaRPr lang="es-PE"/>
        </a:p>
      </dgm:t>
    </dgm:pt>
    <dgm:pt modelId="{46653ED5-E835-4AFD-96E0-62BF4EDD3BD5}" type="sibTrans" cxnId="{AF120576-41DA-4EA0-B970-7EBE4640427C}">
      <dgm:prSet/>
      <dgm:spPr/>
      <dgm:t>
        <a:bodyPr/>
        <a:lstStyle/>
        <a:p>
          <a:endParaRPr lang="es-PE"/>
        </a:p>
      </dgm:t>
    </dgm:pt>
    <dgm:pt modelId="{870F5AA1-945E-4226-B237-46D70AE194F2}">
      <dgm:prSet phldrT="[Texto]"/>
      <dgm:spPr/>
      <dgm:t>
        <a:bodyPr/>
        <a:lstStyle/>
        <a:p>
          <a:r>
            <a:rPr lang="es-PE" dirty="0" smtClean="0"/>
            <a:t>A NIVEL DOCENTE</a:t>
          </a:r>
          <a:endParaRPr lang="es-PE" dirty="0"/>
        </a:p>
      </dgm:t>
    </dgm:pt>
    <dgm:pt modelId="{0921FC4C-5DB5-426F-ABA8-8CE8A9932EA6}" type="parTrans" cxnId="{F0502179-6EBA-4F74-B750-728D24BE4D65}">
      <dgm:prSet/>
      <dgm:spPr/>
      <dgm:t>
        <a:bodyPr/>
        <a:lstStyle/>
        <a:p>
          <a:endParaRPr lang="es-PE"/>
        </a:p>
      </dgm:t>
    </dgm:pt>
    <dgm:pt modelId="{707F7284-45D7-40D2-A845-46F037030479}" type="sibTrans" cxnId="{F0502179-6EBA-4F74-B750-728D24BE4D65}">
      <dgm:prSet/>
      <dgm:spPr/>
      <dgm:t>
        <a:bodyPr/>
        <a:lstStyle/>
        <a:p>
          <a:endParaRPr lang="es-PE"/>
        </a:p>
      </dgm:t>
    </dgm:pt>
    <dgm:pt modelId="{F0628A9C-EDD6-4B17-92E6-05D0F1191B8B}">
      <dgm:prSet phldrT="[Texto]" custT="1"/>
      <dgm:spPr/>
      <dgm:t>
        <a:bodyPr/>
        <a:lstStyle/>
        <a:p>
          <a:pPr algn="just"/>
          <a:r>
            <a:rPr lang="es-PE" sz="2400" dirty="0" smtClean="0"/>
            <a:t>Atender la diversidad de aprendizaje de los estudiantes brindando oportunidades diferenciadas.</a:t>
          </a:r>
          <a:endParaRPr lang="es-PE" sz="2400" dirty="0"/>
        </a:p>
      </dgm:t>
    </dgm:pt>
    <dgm:pt modelId="{3339DA1C-D89A-4401-9FC5-0B71ED93738E}" type="parTrans" cxnId="{05021546-EE18-4FF4-B2C6-A22A5765146F}">
      <dgm:prSet/>
      <dgm:spPr/>
      <dgm:t>
        <a:bodyPr/>
        <a:lstStyle/>
        <a:p>
          <a:endParaRPr lang="es-PE"/>
        </a:p>
      </dgm:t>
    </dgm:pt>
    <dgm:pt modelId="{468E3E66-779F-44A5-B109-1F4BAA958877}" type="sibTrans" cxnId="{05021546-EE18-4FF4-B2C6-A22A5765146F}">
      <dgm:prSet/>
      <dgm:spPr/>
      <dgm:t>
        <a:bodyPr/>
        <a:lstStyle/>
        <a:p>
          <a:endParaRPr lang="es-PE"/>
        </a:p>
      </dgm:t>
    </dgm:pt>
    <dgm:pt modelId="{2A537351-8FED-4E27-AE3D-C09AF1974F37}">
      <dgm:prSet phldrT="[Texto]" custT="1"/>
      <dgm:spPr/>
      <dgm:t>
        <a:bodyPr/>
        <a:lstStyle/>
        <a:p>
          <a:pPr algn="just"/>
          <a:r>
            <a:rPr lang="es-PE" sz="2400" dirty="0" smtClean="0"/>
            <a:t>Retroalimentar permanentemente la enseñanza en función de las diferentes necesidades de los estudiantes.</a:t>
          </a:r>
          <a:endParaRPr lang="es-PE" sz="2400" dirty="0"/>
        </a:p>
      </dgm:t>
    </dgm:pt>
    <dgm:pt modelId="{46935574-9B40-49C1-9308-8F4635901290}" type="parTrans" cxnId="{9D44D338-198A-4271-9592-542BF34DDD7B}">
      <dgm:prSet/>
      <dgm:spPr/>
      <dgm:t>
        <a:bodyPr/>
        <a:lstStyle/>
        <a:p>
          <a:endParaRPr lang="es-PE"/>
        </a:p>
      </dgm:t>
    </dgm:pt>
    <dgm:pt modelId="{6294B72B-C335-426F-88F2-7BABDD50C44B}" type="sibTrans" cxnId="{9D44D338-198A-4271-9592-542BF34DDD7B}">
      <dgm:prSet/>
      <dgm:spPr/>
      <dgm:t>
        <a:bodyPr/>
        <a:lstStyle/>
        <a:p>
          <a:endParaRPr lang="es-PE"/>
        </a:p>
      </dgm:t>
    </dgm:pt>
    <dgm:pt modelId="{20C38648-6978-4C69-AAFD-69D5D130060F}">
      <dgm:prSet phldrT="[Texto]" custT="1"/>
      <dgm:spPr/>
      <dgm:t>
        <a:bodyPr/>
        <a:lstStyle/>
        <a:p>
          <a:pPr algn="just"/>
          <a:endParaRPr lang="es-PE" sz="2400" dirty="0"/>
        </a:p>
      </dgm:t>
    </dgm:pt>
    <dgm:pt modelId="{1722FAF1-01C5-43D3-BB1E-5E06643AA905}" type="parTrans" cxnId="{066755FF-A496-4550-8D53-AAE1D3F8FDF8}">
      <dgm:prSet/>
      <dgm:spPr/>
      <dgm:t>
        <a:bodyPr/>
        <a:lstStyle/>
        <a:p>
          <a:endParaRPr lang="es-PE"/>
        </a:p>
      </dgm:t>
    </dgm:pt>
    <dgm:pt modelId="{F784EE8A-FD26-40F8-BDDD-329079FCBB74}" type="sibTrans" cxnId="{066755FF-A496-4550-8D53-AAE1D3F8FDF8}">
      <dgm:prSet/>
      <dgm:spPr/>
      <dgm:t>
        <a:bodyPr/>
        <a:lstStyle/>
        <a:p>
          <a:endParaRPr lang="es-PE"/>
        </a:p>
      </dgm:t>
    </dgm:pt>
    <dgm:pt modelId="{98EA75A5-8DCE-4932-94C4-2ECC350EAFCA}">
      <dgm:prSet phldrT="[Texto]" custT="1"/>
      <dgm:spPr/>
      <dgm:t>
        <a:bodyPr/>
        <a:lstStyle/>
        <a:p>
          <a:pPr algn="just"/>
          <a:endParaRPr lang="es-PE" sz="2400" dirty="0"/>
        </a:p>
      </dgm:t>
    </dgm:pt>
    <dgm:pt modelId="{111FFE77-8049-4956-B556-E353462DAB6F}" type="parTrans" cxnId="{52F98BFA-CCBB-473F-A9D7-8719D2A7E542}">
      <dgm:prSet/>
      <dgm:spPr/>
      <dgm:t>
        <a:bodyPr/>
        <a:lstStyle/>
        <a:p>
          <a:endParaRPr lang="es-PE"/>
        </a:p>
      </dgm:t>
    </dgm:pt>
    <dgm:pt modelId="{FA86CE2D-E687-4EAD-A4F1-0197DAC8F0AB}" type="sibTrans" cxnId="{52F98BFA-CCBB-473F-A9D7-8719D2A7E542}">
      <dgm:prSet/>
      <dgm:spPr/>
      <dgm:t>
        <a:bodyPr/>
        <a:lstStyle/>
        <a:p>
          <a:endParaRPr lang="es-PE"/>
        </a:p>
      </dgm:t>
    </dgm:pt>
    <dgm:pt modelId="{127E5EAE-A8C0-49A9-BB2D-7A85BB1DB015}" type="pres">
      <dgm:prSet presAssocID="{DE6F2F5C-C6D6-4BE6-9E65-71BB58575D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616AB78-79AB-43C9-BBFD-E5F523422453}" type="pres">
      <dgm:prSet presAssocID="{0FF69BD6-9913-45F5-805A-4D626535E9E6}" presName="composite" presStyleCnt="0"/>
      <dgm:spPr/>
    </dgm:pt>
    <dgm:pt modelId="{3E3A3201-052F-4A4C-AF1E-5A109EF4CD93}" type="pres">
      <dgm:prSet presAssocID="{0FF69BD6-9913-45F5-805A-4D626535E9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D2E542-E3A3-4608-B679-983CD38EDFBA}" type="pres">
      <dgm:prSet presAssocID="{0FF69BD6-9913-45F5-805A-4D626535E9E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066FA4F-52D7-45C5-A1F0-9A1B70FBD2A0}" type="pres">
      <dgm:prSet presAssocID="{F31BD3B5-94E9-4582-AA2E-266F9AEFCB08}" presName="space" presStyleCnt="0"/>
      <dgm:spPr/>
    </dgm:pt>
    <dgm:pt modelId="{DDBEBE4D-5F29-41E9-86A4-7D4369F7FF8D}" type="pres">
      <dgm:prSet presAssocID="{870F5AA1-945E-4226-B237-46D70AE194F2}" presName="composite" presStyleCnt="0"/>
      <dgm:spPr/>
    </dgm:pt>
    <dgm:pt modelId="{66395339-F428-4C8A-9F4A-D1539B5CC99B}" type="pres">
      <dgm:prSet presAssocID="{870F5AA1-945E-4226-B237-46D70AE194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4F54FC3-B40E-41E1-AEC7-A50FDB83B71B}" type="pres">
      <dgm:prSet presAssocID="{870F5AA1-945E-4226-B237-46D70AE194F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A01A69B7-CEAB-479C-9BD6-04CF2ECBC5BC}" type="presOf" srcId="{B8BCB2B6-4E3F-4CCC-9985-C0EBC8B8C4C1}" destId="{47D2E542-E3A3-4608-B679-983CD38EDFBA}" srcOrd="0" destOrd="2" presId="urn:microsoft.com/office/officeart/2005/8/layout/hList1"/>
    <dgm:cxn modelId="{F0502179-6EBA-4F74-B750-728D24BE4D65}" srcId="{DE6F2F5C-C6D6-4BE6-9E65-71BB58575D5C}" destId="{870F5AA1-945E-4226-B237-46D70AE194F2}" srcOrd="1" destOrd="0" parTransId="{0921FC4C-5DB5-426F-ABA8-8CE8A9932EA6}" sibTransId="{707F7284-45D7-40D2-A845-46F037030479}"/>
    <dgm:cxn modelId="{D858BF2A-FD57-4553-BD91-8DE74D250379}" type="presOf" srcId="{0FF69BD6-9913-45F5-805A-4D626535E9E6}" destId="{3E3A3201-052F-4A4C-AF1E-5A109EF4CD93}" srcOrd="0" destOrd="0" presId="urn:microsoft.com/office/officeart/2005/8/layout/hList1"/>
    <dgm:cxn modelId="{78CA64BC-8763-4881-83DB-885230D8DF67}" srcId="{0FF69BD6-9913-45F5-805A-4D626535E9E6}" destId="{5095CB68-F618-41B6-A749-0CFD37DFE7DE}" srcOrd="0" destOrd="0" parTransId="{64CEC3B5-F26F-4AA8-ACB4-EAC104D9CC26}" sibTransId="{C22D364E-B07C-4D80-950A-FC5F0F261B03}"/>
    <dgm:cxn modelId="{52F98BFA-CCBB-473F-A9D7-8719D2A7E542}" srcId="{870F5AA1-945E-4226-B237-46D70AE194F2}" destId="{98EA75A5-8DCE-4932-94C4-2ECC350EAFCA}" srcOrd="1" destOrd="0" parTransId="{111FFE77-8049-4956-B556-E353462DAB6F}" sibTransId="{FA86CE2D-E687-4EAD-A4F1-0197DAC8F0AB}"/>
    <dgm:cxn modelId="{9E3A4393-E012-4F94-8312-1AD2E74FBF77}" type="presOf" srcId="{98EA75A5-8DCE-4932-94C4-2ECC350EAFCA}" destId="{64F54FC3-B40E-41E1-AEC7-A50FDB83B71B}" srcOrd="0" destOrd="1" presId="urn:microsoft.com/office/officeart/2005/8/layout/hList1"/>
    <dgm:cxn modelId="{CE41A7EA-B4C2-467B-9C21-AEC8E8AC3280}" type="presOf" srcId="{5095CB68-F618-41B6-A749-0CFD37DFE7DE}" destId="{47D2E542-E3A3-4608-B679-983CD38EDFBA}" srcOrd="0" destOrd="0" presId="urn:microsoft.com/office/officeart/2005/8/layout/hList1"/>
    <dgm:cxn modelId="{91CD9663-C22F-4633-B7A7-7027BDDEFBB0}" type="presOf" srcId="{DE6F2F5C-C6D6-4BE6-9E65-71BB58575D5C}" destId="{127E5EAE-A8C0-49A9-BB2D-7A85BB1DB015}" srcOrd="0" destOrd="0" presId="urn:microsoft.com/office/officeart/2005/8/layout/hList1"/>
    <dgm:cxn modelId="{066755FF-A496-4550-8D53-AAE1D3F8FDF8}" srcId="{0FF69BD6-9913-45F5-805A-4D626535E9E6}" destId="{20C38648-6978-4C69-AAFD-69D5D130060F}" srcOrd="1" destOrd="0" parTransId="{1722FAF1-01C5-43D3-BB1E-5E06643AA905}" sibTransId="{F784EE8A-FD26-40F8-BDDD-329079FCBB74}"/>
    <dgm:cxn modelId="{1A3922C8-A47D-4893-A16D-3CBA91C9AFCA}" type="presOf" srcId="{870F5AA1-945E-4226-B237-46D70AE194F2}" destId="{66395339-F428-4C8A-9F4A-D1539B5CC99B}" srcOrd="0" destOrd="0" presId="urn:microsoft.com/office/officeart/2005/8/layout/hList1"/>
    <dgm:cxn modelId="{9D44D338-198A-4271-9592-542BF34DDD7B}" srcId="{870F5AA1-945E-4226-B237-46D70AE194F2}" destId="{2A537351-8FED-4E27-AE3D-C09AF1974F37}" srcOrd="2" destOrd="0" parTransId="{46935574-9B40-49C1-9308-8F4635901290}" sibTransId="{6294B72B-C335-426F-88F2-7BABDD50C44B}"/>
    <dgm:cxn modelId="{AF120576-41DA-4EA0-B970-7EBE4640427C}" srcId="{0FF69BD6-9913-45F5-805A-4D626535E9E6}" destId="{B8BCB2B6-4E3F-4CCC-9985-C0EBC8B8C4C1}" srcOrd="2" destOrd="0" parTransId="{7488463B-92B4-471A-9192-89EB6E8D849F}" sibTransId="{46653ED5-E835-4AFD-96E0-62BF4EDD3BD5}"/>
    <dgm:cxn modelId="{461A4BFE-74E5-481A-B691-62E757078019}" srcId="{DE6F2F5C-C6D6-4BE6-9E65-71BB58575D5C}" destId="{0FF69BD6-9913-45F5-805A-4D626535E9E6}" srcOrd="0" destOrd="0" parTransId="{C469D088-8056-463F-91D0-9845A70AFEF2}" sibTransId="{F31BD3B5-94E9-4582-AA2E-266F9AEFCB08}"/>
    <dgm:cxn modelId="{BCF5E41D-D6C3-4243-ACC8-C56CC6DC0CC8}" type="presOf" srcId="{20C38648-6978-4C69-AAFD-69D5D130060F}" destId="{47D2E542-E3A3-4608-B679-983CD38EDFBA}" srcOrd="0" destOrd="1" presId="urn:microsoft.com/office/officeart/2005/8/layout/hList1"/>
    <dgm:cxn modelId="{99FD14A1-055D-475F-ACEB-246630256947}" type="presOf" srcId="{F0628A9C-EDD6-4B17-92E6-05D0F1191B8B}" destId="{64F54FC3-B40E-41E1-AEC7-A50FDB83B71B}" srcOrd="0" destOrd="0" presId="urn:microsoft.com/office/officeart/2005/8/layout/hList1"/>
    <dgm:cxn modelId="{05021546-EE18-4FF4-B2C6-A22A5765146F}" srcId="{870F5AA1-945E-4226-B237-46D70AE194F2}" destId="{F0628A9C-EDD6-4B17-92E6-05D0F1191B8B}" srcOrd="0" destOrd="0" parTransId="{3339DA1C-D89A-4401-9FC5-0B71ED93738E}" sibTransId="{468E3E66-779F-44A5-B109-1F4BAA958877}"/>
    <dgm:cxn modelId="{4FE7BD53-9768-4976-84DC-038E00E25576}" type="presOf" srcId="{2A537351-8FED-4E27-AE3D-C09AF1974F37}" destId="{64F54FC3-B40E-41E1-AEC7-A50FDB83B71B}" srcOrd="0" destOrd="2" presId="urn:microsoft.com/office/officeart/2005/8/layout/hList1"/>
    <dgm:cxn modelId="{FFA70A98-8F00-436F-A348-6A29AFB52C6D}" type="presParOf" srcId="{127E5EAE-A8C0-49A9-BB2D-7A85BB1DB015}" destId="{D616AB78-79AB-43C9-BBFD-E5F523422453}" srcOrd="0" destOrd="0" presId="urn:microsoft.com/office/officeart/2005/8/layout/hList1"/>
    <dgm:cxn modelId="{054050AD-03E7-4E75-8EC0-90113AAF94E3}" type="presParOf" srcId="{D616AB78-79AB-43C9-BBFD-E5F523422453}" destId="{3E3A3201-052F-4A4C-AF1E-5A109EF4CD93}" srcOrd="0" destOrd="0" presId="urn:microsoft.com/office/officeart/2005/8/layout/hList1"/>
    <dgm:cxn modelId="{AA3D368D-C058-492D-ACF5-37DE2B92DF83}" type="presParOf" srcId="{D616AB78-79AB-43C9-BBFD-E5F523422453}" destId="{47D2E542-E3A3-4608-B679-983CD38EDFBA}" srcOrd="1" destOrd="0" presId="urn:microsoft.com/office/officeart/2005/8/layout/hList1"/>
    <dgm:cxn modelId="{9EFA083E-43C7-400D-9DFF-83545E8667FF}" type="presParOf" srcId="{127E5EAE-A8C0-49A9-BB2D-7A85BB1DB015}" destId="{6066FA4F-52D7-45C5-A1F0-9A1B70FBD2A0}" srcOrd="1" destOrd="0" presId="urn:microsoft.com/office/officeart/2005/8/layout/hList1"/>
    <dgm:cxn modelId="{EBA558B5-91E7-4A9E-9E9F-C347E50AB5DF}" type="presParOf" srcId="{127E5EAE-A8C0-49A9-BB2D-7A85BB1DB015}" destId="{DDBEBE4D-5F29-41E9-86A4-7D4369F7FF8D}" srcOrd="2" destOrd="0" presId="urn:microsoft.com/office/officeart/2005/8/layout/hList1"/>
    <dgm:cxn modelId="{F1F23474-D429-4720-9918-5D4BC93CFEF9}" type="presParOf" srcId="{DDBEBE4D-5F29-41E9-86A4-7D4369F7FF8D}" destId="{66395339-F428-4C8A-9F4A-D1539B5CC99B}" srcOrd="0" destOrd="0" presId="urn:microsoft.com/office/officeart/2005/8/layout/hList1"/>
    <dgm:cxn modelId="{D7AA573B-B7EC-466A-99C7-D5D9E70D3E77}" type="presParOf" srcId="{DDBEBE4D-5F29-41E9-86A4-7D4369F7FF8D}" destId="{64F54FC3-B40E-41E1-AEC7-A50FDB83B7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B3D738-D67D-46D8-BC90-25EBE381D1E0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A04C25DB-C806-4359-97A5-1E47B4117C82}">
      <dgm:prSet phldrT="[Texto]"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¿Cómo se evalúa ?</a:t>
          </a:r>
          <a:endParaRPr lang="es-PE" sz="2400" dirty="0">
            <a:solidFill>
              <a:schemeClr val="tx1"/>
            </a:solidFill>
          </a:endParaRPr>
        </a:p>
      </dgm:t>
    </dgm:pt>
    <dgm:pt modelId="{E31DEFE2-2E16-45ED-AEA3-3347EA3D0F40}" type="parTrans" cxnId="{CAFF0519-020A-48C8-904D-BA182818D0FE}">
      <dgm:prSet/>
      <dgm:spPr/>
      <dgm:t>
        <a:bodyPr/>
        <a:lstStyle/>
        <a:p>
          <a:endParaRPr lang="es-PE"/>
        </a:p>
      </dgm:t>
    </dgm:pt>
    <dgm:pt modelId="{3609CC16-EC9B-4511-9B24-C833351BFEF5}" type="sibTrans" cxnId="{CAFF0519-020A-48C8-904D-BA182818D0FE}">
      <dgm:prSet/>
      <dgm:spPr/>
      <dgm:t>
        <a:bodyPr/>
        <a:lstStyle/>
        <a:p>
          <a:endParaRPr lang="es-PE"/>
        </a:p>
      </dgm:t>
    </dgm:pt>
    <dgm:pt modelId="{742613D7-EDBB-492A-929B-917753852ADA}">
      <dgm:prSet phldrT="[Texto]"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Comprender la competencia por evaluar. </a:t>
          </a:r>
          <a:endParaRPr lang="es-PE" sz="2400" dirty="0">
            <a:solidFill>
              <a:schemeClr val="tx1"/>
            </a:solidFill>
          </a:endParaRPr>
        </a:p>
      </dgm:t>
    </dgm:pt>
    <dgm:pt modelId="{CC9ACB02-1842-4320-9FA9-9FFA134ADD6F}" type="parTrans" cxnId="{3895C60A-F1E0-437D-AE55-3D6042152B0E}">
      <dgm:prSet/>
      <dgm:spPr/>
      <dgm:t>
        <a:bodyPr/>
        <a:lstStyle/>
        <a:p>
          <a:endParaRPr lang="es-PE"/>
        </a:p>
      </dgm:t>
    </dgm:pt>
    <dgm:pt modelId="{DABC7A38-B7E3-4878-80BA-A94DC8BAE2C5}" type="sibTrans" cxnId="{3895C60A-F1E0-437D-AE55-3D6042152B0E}">
      <dgm:prSet/>
      <dgm:spPr/>
      <dgm:t>
        <a:bodyPr/>
        <a:lstStyle/>
        <a:p>
          <a:endParaRPr lang="es-PE"/>
        </a:p>
      </dgm:t>
    </dgm:pt>
    <dgm:pt modelId="{F2915904-02E4-44B0-9022-D22E20A0A6FC}">
      <dgm:prSet phldrT="[Texto]"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Seleccionar o diseñar situaciones significativas. </a:t>
          </a:r>
          <a:endParaRPr lang="es-PE" sz="2400" dirty="0">
            <a:solidFill>
              <a:schemeClr val="tx1"/>
            </a:solidFill>
          </a:endParaRPr>
        </a:p>
      </dgm:t>
    </dgm:pt>
    <dgm:pt modelId="{D9BBC330-8712-40C5-ACB1-18569C06160F}" type="parTrans" cxnId="{02897494-0C7C-4084-ADD4-723EE0E14A1A}">
      <dgm:prSet/>
      <dgm:spPr/>
      <dgm:t>
        <a:bodyPr/>
        <a:lstStyle/>
        <a:p>
          <a:endParaRPr lang="es-PE"/>
        </a:p>
      </dgm:t>
    </dgm:pt>
    <dgm:pt modelId="{1D77A24F-A372-4A7A-BBFC-9658C096F613}" type="sibTrans" cxnId="{02897494-0C7C-4084-ADD4-723EE0E14A1A}">
      <dgm:prSet/>
      <dgm:spPr/>
      <dgm:t>
        <a:bodyPr/>
        <a:lstStyle/>
        <a:p>
          <a:endParaRPr lang="es-PE"/>
        </a:p>
      </dgm:t>
    </dgm:pt>
    <dgm:pt modelId="{6CA1DD9B-BB33-4139-A9A1-AEB76181329E}">
      <dgm:prSet phldrT="[Texto]"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Valorar el desempeño actual de cada estudiante a partir del análisis de evidencias.</a:t>
          </a:r>
          <a:endParaRPr lang="es-PE" sz="2400" dirty="0">
            <a:solidFill>
              <a:schemeClr val="tx1"/>
            </a:solidFill>
          </a:endParaRPr>
        </a:p>
      </dgm:t>
    </dgm:pt>
    <dgm:pt modelId="{DF55B213-A317-481B-ADC1-2BB57A774D80}" type="parTrans" cxnId="{2B3358D1-D90A-4D72-88C7-E246555CF3F8}">
      <dgm:prSet/>
      <dgm:spPr/>
      <dgm:t>
        <a:bodyPr/>
        <a:lstStyle/>
        <a:p>
          <a:endParaRPr lang="es-PE"/>
        </a:p>
      </dgm:t>
    </dgm:pt>
    <dgm:pt modelId="{A28330C9-2B1F-455B-9313-019B3AF3234C}" type="sibTrans" cxnId="{2B3358D1-D90A-4D72-88C7-E246555CF3F8}">
      <dgm:prSet/>
      <dgm:spPr/>
      <dgm:t>
        <a:bodyPr/>
        <a:lstStyle/>
        <a:p>
          <a:endParaRPr lang="es-PE"/>
        </a:p>
      </dgm:t>
    </dgm:pt>
    <dgm:pt modelId="{8A85FE08-3F35-4B3F-9F8B-B20D24F2AFFE}">
      <dgm:prSet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Analizar el estándar de aprendizaje del ciclo. </a:t>
          </a:r>
          <a:endParaRPr lang="es-PE" sz="2400" dirty="0">
            <a:solidFill>
              <a:schemeClr val="tx1"/>
            </a:solidFill>
          </a:endParaRPr>
        </a:p>
      </dgm:t>
    </dgm:pt>
    <dgm:pt modelId="{AAE2623E-75F8-4BAC-BCAA-AC598681A092}" type="parTrans" cxnId="{3A98941C-22C8-4B47-8C57-DF163F71B69B}">
      <dgm:prSet/>
      <dgm:spPr/>
      <dgm:t>
        <a:bodyPr/>
        <a:lstStyle/>
        <a:p>
          <a:endParaRPr lang="es-PE"/>
        </a:p>
      </dgm:t>
    </dgm:pt>
    <dgm:pt modelId="{246DC790-EA02-47D9-B9AF-AF7C1AE82DF3}" type="sibTrans" cxnId="{3A98941C-22C8-4B47-8C57-DF163F71B69B}">
      <dgm:prSet/>
      <dgm:spPr/>
      <dgm:t>
        <a:bodyPr/>
        <a:lstStyle/>
        <a:p>
          <a:endParaRPr lang="es-PE"/>
        </a:p>
      </dgm:t>
    </dgm:pt>
    <dgm:pt modelId="{2A195760-E798-4488-8E47-CFA8C52991B2}">
      <dgm:prSet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Utilizar criterios de evaluación para construir instrumentos.</a:t>
          </a:r>
          <a:endParaRPr lang="es-PE" sz="2400" dirty="0">
            <a:solidFill>
              <a:schemeClr val="tx1"/>
            </a:solidFill>
          </a:endParaRPr>
        </a:p>
      </dgm:t>
    </dgm:pt>
    <dgm:pt modelId="{8DDAE243-0CB6-4E14-9A63-395839C0CD6C}" type="parTrans" cxnId="{3E986386-7270-46BE-8683-767749BD874D}">
      <dgm:prSet/>
      <dgm:spPr/>
      <dgm:t>
        <a:bodyPr/>
        <a:lstStyle/>
        <a:p>
          <a:endParaRPr lang="es-PE"/>
        </a:p>
      </dgm:t>
    </dgm:pt>
    <dgm:pt modelId="{4533777D-772C-4D69-A8E3-9CF01D887D84}" type="sibTrans" cxnId="{3E986386-7270-46BE-8683-767749BD874D}">
      <dgm:prSet/>
      <dgm:spPr/>
      <dgm:t>
        <a:bodyPr/>
        <a:lstStyle/>
        <a:p>
          <a:endParaRPr lang="es-PE"/>
        </a:p>
      </dgm:t>
    </dgm:pt>
    <dgm:pt modelId="{933F4444-7B50-4FD0-A48F-A79A34184D8F}">
      <dgm:prSet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Comunicar a los estudiantes en qué van a ser evaluados y los criterios. </a:t>
          </a:r>
          <a:endParaRPr lang="es-PE" sz="2400" dirty="0">
            <a:solidFill>
              <a:schemeClr val="tx1"/>
            </a:solidFill>
          </a:endParaRPr>
        </a:p>
      </dgm:t>
    </dgm:pt>
    <dgm:pt modelId="{42269363-E2A3-4174-AD16-23E81764ACB3}" type="parTrans" cxnId="{8031F44E-E1FA-4C43-9396-CE898CDF813E}">
      <dgm:prSet/>
      <dgm:spPr/>
      <dgm:t>
        <a:bodyPr/>
        <a:lstStyle/>
        <a:p>
          <a:endParaRPr lang="es-PE"/>
        </a:p>
      </dgm:t>
    </dgm:pt>
    <dgm:pt modelId="{679A6CCC-3D32-464F-9535-608FA7E91FCC}" type="sibTrans" cxnId="{8031F44E-E1FA-4C43-9396-CE898CDF813E}">
      <dgm:prSet/>
      <dgm:spPr/>
      <dgm:t>
        <a:bodyPr/>
        <a:lstStyle/>
        <a:p>
          <a:endParaRPr lang="es-PE"/>
        </a:p>
      </dgm:t>
    </dgm:pt>
    <dgm:pt modelId="{74CED55F-A349-45D1-B598-A9443AB70CBF}">
      <dgm:prSet custT="1"/>
      <dgm:spPr/>
      <dgm:t>
        <a:bodyPr/>
        <a:lstStyle/>
        <a:p>
          <a:r>
            <a:rPr lang="es-PE" sz="2400" dirty="0" smtClean="0">
              <a:solidFill>
                <a:schemeClr val="tx1"/>
              </a:solidFill>
            </a:rPr>
            <a:t>Retroalimentar  para ayudarlos a avanzar. </a:t>
          </a:r>
          <a:endParaRPr lang="es-PE" sz="2400" dirty="0">
            <a:solidFill>
              <a:schemeClr val="tx1"/>
            </a:solidFill>
          </a:endParaRPr>
        </a:p>
      </dgm:t>
    </dgm:pt>
    <dgm:pt modelId="{D6E06D09-D832-4261-A0EF-1442EEF1E3AE}" type="parTrans" cxnId="{D3A257D0-B45A-4542-94B7-82371A75F91B}">
      <dgm:prSet/>
      <dgm:spPr/>
      <dgm:t>
        <a:bodyPr/>
        <a:lstStyle/>
        <a:p>
          <a:endParaRPr lang="es-PE"/>
        </a:p>
      </dgm:t>
    </dgm:pt>
    <dgm:pt modelId="{30E8070F-0D76-4393-A8DF-428FB76CAF95}" type="sibTrans" cxnId="{D3A257D0-B45A-4542-94B7-82371A75F91B}">
      <dgm:prSet/>
      <dgm:spPr/>
      <dgm:t>
        <a:bodyPr/>
        <a:lstStyle/>
        <a:p>
          <a:endParaRPr lang="es-PE"/>
        </a:p>
      </dgm:t>
    </dgm:pt>
    <dgm:pt modelId="{0379F46C-162F-4C3B-AF35-9FBA30D5AFCF}" type="pres">
      <dgm:prSet presAssocID="{CAB3D738-D67D-46D8-BC90-25EBE381D1E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3BDC1A7-A623-4597-BAB6-B805D4C2FA31}" type="pres">
      <dgm:prSet presAssocID="{A04C25DB-C806-4359-97A5-1E47B4117C82}" presName="centerShape" presStyleLbl="node0" presStyleIdx="0" presStyleCnt="1" custScaleX="157499" custScaleY="142516"/>
      <dgm:spPr/>
      <dgm:t>
        <a:bodyPr/>
        <a:lstStyle/>
        <a:p>
          <a:endParaRPr lang="es-PE"/>
        </a:p>
      </dgm:t>
    </dgm:pt>
    <dgm:pt modelId="{7D18B116-FABC-4BCF-A218-FC7E8AE4AECC}" type="pres">
      <dgm:prSet presAssocID="{CC9ACB02-1842-4320-9FA9-9FFA134ADD6F}" presName="Name9" presStyleLbl="parChTrans1D2" presStyleIdx="0" presStyleCnt="7"/>
      <dgm:spPr/>
      <dgm:t>
        <a:bodyPr/>
        <a:lstStyle/>
        <a:p>
          <a:endParaRPr lang="es-PE"/>
        </a:p>
      </dgm:t>
    </dgm:pt>
    <dgm:pt modelId="{E13049CF-55CC-4503-84CF-F3CDBEC47107}" type="pres">
      <dgm:prSet presAssocID="{CC9ACB02-1842-4320-9FA9-9FFA134ADD6F}" presName="connTx" presStyleLbl="parChTrans1D2" presStyleIdx="0" presStyleCnt="7"/>
      <dgm:spPr/>
      <dgm:t>
        <a:bodyPr/>
        <a:lstStyle/>
        <a:p>
          <a:endParaRPr lang="es-PE"/>
        </a:p>
      </dgm:t>
    </dgm:pt>
    <dgm:pt modelId="{40B31940-4D70-4E7D-BC45-A180FA8CD278}" type="pres">
      <dgm:prSet presAssocID="{742613D7-EDBB-492A-929B-917753852ADA}" presName="node" presStyleLbl="node1" presStyleIdx="0" presStyleCnt="7" custScaleX="223742" custScaleY="93411" custRadScaleRad="90178" custRadScaleInc="-156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6BB4B64-9CF7-47FE-B4C3-0C37F8A1C0A2}" type="pres">
      <dgm:prSet presAssocID="{AAE2623E-75F8-4BAC-BCAA-AC598681A092}" presName="Name9" presStyleLbl="parChTrans1D2" presStyleIdx="1" presStyleCnt="7"/>
      <dgm:spPr/>
      <dgm:t>
        <a:bodyPr/>
        <a:lstStyle/>
        <a:p>
          <a:endParaRPr lang="es-PE"/>
        </a:p>
      </dgm:t>
    </dgm:pt>
    <dgm:pt modelId="{FEBDBC1D-923B-43E7-A988-4E3A6E1A0167}" type="pres">
      <dgm:prSet presAssocID="{AAE2623E-75F8-4BAC-BCAA-AC598681A092}" presName="connTx" presStyleLbl="parChTrans1D2" presStyleIdx="1" presStyleCnt="7"/>
      <dgm:spPr/>
      <dgm:t>
        <a:bodyPr/>
        <a:lstStyle/>
        <a:p>
          <a:endParaRPr lang="es-PE"/>
        </a:p>
      </dgm:t>
    </dgm:pt>
    <dgm:pt modelId="{069D3AE3-8C6A-430E-BCA9-8D4C28A28349}" type="pres">
      <dgm:prSet presAssocID="{8A85FE08-3F35-4B3F-9F8B-B20D24F2AFFE}" presName="node" presStyleLbl="node1" presStyleIdx="1" presStyleCnt="7" custScaleX="203546" custScaleY="128763" custRadScaleRad="232250" custRadScaleInc="6781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C90DE0-99AC-4D09-855B-5B5E875642C2}" type="pres">
      <dgm:prSet presAssocID="{D9BBC330-8712-40C5-ACB1-18569C06160F}" presName="Name9" presStyleLbl="parChTrans1D2" presStyleIdx="2" presStyleCnt="7"/>
      <dgm:spPr/>
      <dgm:t>
        <a:bodyPr/>
        <a:lstStyle/>
        <a:p>
          <a:endParaRPr lang="es-PE"/>
        </a:p>
      </dgm:t>
    </dgm:pt>
    <dgm:pt modelId="{8FA055EC-08FB-4385-8BC6-989952C19E3B}" type="pres">
      <dgm:prSet presAssocID="{D9BBC330-8712-40C5-ACB1-18569C06160F}" presName="connTx" presStyleLbl="parChTrans1D2" presStyleIdx="2" presStyleCnt="7"/>
      <dgm:spPr/>
      <dgm:t>
        <a:bodyPr/>
        <a:lstStyle/>
        <a:p>
          <a:endParaRPr lang="es-PE"/>
        </a:p>
      </dgm:t>
    </dgm:pt>
    <dgm:pt modelId="{4FCA8907-B71A-442A-A834-686C78BC40C3}" type="pres">
      <dgm:prSet presAssocID="{F2915904-02E4-44B0-9022-D22E20A0A6FC}" presName="node" presStyleLbl="node1" presStyleIdx="2" presStyleCnt="7" custScaleX="182795" custScaleY="132732" custRadScaleRad="211026" custRadScaleInc="-3472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CB3A16F-FD5D-45F8-B149-F85E146C4D88}" type="pres">
      <dgm:prSet presAssocID="{8DDAE243-0CB6-4E14-9A63-395839C0CD6C}" presName="Name9" presStyleLbl="parChTrans1D2" presStyleIdx="3" presStyleCnt="7"/>
      <dgm:spPr/>
      <dgm:t>
        <a:bodyPr/>
        <a:lstStyle/>
        <a:p>
          <a:endParaRPr lang="es-PE"/>
        </a:p>
      </dgm:t>
    </dgm:pt>
    <dgm:pt modelId="{5D58592D-74BA-47B4-B24E-BC60E0C2435F}" type="pres">
      <dgm:prSet presAssocID="{8DDAE243-0CB6-4E14-9A63-395839C0CD6C}" presName="connTx" presStyleLbl="parChTrans1D2" presStyleIdx="3" presStyleCnt="7"/>
      <dgm:spPr/>
      <dgm:t>
        <a:bodyPr/>
        <a:lstStyle/>
        <a:p>
          <a:endParaRPr lang="es-PE"/>
        </a:p>
      </dgm:t>
    </dgm:pt>
    <dgm:pt modelId="{BD24DD11-318E-4740-8F83-80086AAA6AB4}" type="pres">
      <dgm:prSet presAssocID="{2A195760-E798-4488-8E47-CFA8C52991B2}" presName="node" presStyleLbl="node1" presStyleIdx="3" presStyleCnt="7" custScaleX="220612" custScaleY="131597" custRadScaleRad="118645" custRadScaleInc="-705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02EE559-51FA-44D6-864F-CADEEABD51D9}" type="pres">
      <dgm:prSet presAssocID="{42269363-E2A3-4174-AD16-23E81764ACB3}" presName="Name9" presStyleLbl="parChTrans1D2" presStyleIdx="4" presStyleCnt="7"/>
      <dgm:spPr/>
      <dgm:t>
        <a:bodyPr/>
        <a:lstStyle/>
        <a:p>
          <a:endParaRPr lang="es-PE"/>
        </a:p>
      </dgm:t>
    </dgm:pt>
    <dgm:pt modelId="{696C31F1-9F25-475A-A4A5-D2235B7E4E23}" type="pres">
      <dgm:prSet presAssocID="{42269363-E2A3-4174-AD16-23E81764ACB3}" presName="connTx" presStyleLbl="parChTrans1D2" presStyleIdx="4" presStyleCnt="7"/>
      <dgm:spPr/>
      <dgm:t>
        <a:bodyPr/>
        <a:lstStyle/>
        <a:p>
          <a:endParaRPr lang="es-PE"/>
        </a:p>
      </dgm:t>
    </dgm:pt>
    <dgm:pt modelId="{D24D229B-B8B7-471D-9A41-28C9956CC338}" type="pres">
      <dgm:prSet presAssocID="{933F4444-7B50-4FD0-A48F-A79A34184D8F}" presName="node" presStyleLbl="node1" presStyleIdx="4" presStyleCnt="7" custScaleX="230278" custScaleY="131597" custRadScaleRad="111668" custRadScaleInc="4899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327FE11-2CB4-4FE0-8FFA-CFDD479525AA}" type="pres">
      <dgm:prSet presAssocID="{DF55B213-A317-481B-ADC1-2BB57A774D80}" presName="Name9" presStyleLbl="parChTrans1D2" presStyleIdx="5" presStyleCnt="7"/>
      <dgm:spPr/>
      <dgm:t>
        <a:bodyPr/>
        <a:lstStyle/>
        <a:p>
          <a:endParaRPr lang="es-PE"/>
        </a:p>
      </dgm:t>
    </dgm:pt>
    <dgm:pt modelId="{D7AE65F8-B597-41B9-BCD6-FDF9B1430AEF}" type="pres">
      <dgm:prSet presAssocID="{DF55B213-A317-481B-ADC1-2BB57A774D80}" presName="connTx" presStyleLbl="parChTrans1D2" presStyleIdx="5" presStyleCnt="7"/>
      <dgm:spPr/>
      <dgm:t>
        <a:bodyPr/>
        <a:lstStyle/>
        <a:p>
          <a:endParaRPr lang="es-PE"/>
        </a:p>
      </dgm:t>
    </dgm:pt>
    <dgm:pt modelId="{A549ECFB-0989-4B3A-B881-D63D74C4E8D8}" type="pres">
      <dgm:prSet presAssocID="{6CA1DD9B-BB33-4139-A9A1-AEB76181329E}" presName="node" presStyleLbl="node1" presStyleIdx="5" presStyleCnt="7" custScaleX="211093" custScaleY="162195" custRadScaleRad="173013" custRadScaleInc="302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CAD007D-8923-41F3-9F4C-EA1E5D3EA5C9}" type="pres">
      <dgm:prSet presAssocID="{D6E06D09-D832-4261-A0EF-1442EEF1E3AE}" presName="Name9" presStyleLbl="parChTrans1D2" presStyleIdx="6" presStyleCnt="7"/>
      <dgm:spPr/>
      <dgm:t>
        <a:bodyPr/>
        <a:lstStyle/>
        <a:p>
          <a:endParaRPr lang="es-PE"/>
        </a:p>
      </dgm:t>
    </dgm:pt>
    <dgm:pt modelId="{04E7ACE4-20BD-486F-8792-E4DDFA614822}" type="pres">
      <dgm:prSet presAssocID="{D6E06D09-D832-4261-A0EF-1442EEF1E3AE}" presName="connTx" presStyleLbl="parChTrans1D2" presStyleIdx="6" presStyleCnt="7"/>
      <dgm:spPr/>
      <dgm:t>
        <a:bodyPr/>
        <a:lstStyle/>
        <a:p>
          <a:endParaRPr lang="es-PE"/>
        </a:p>
      </dgm:t>
    </dgm:pt>
    <dgm:pt modelId="{BD8D9B8C-13D2-490A-9A30-814BB5DF6A2E}" type="pres">
      <dgm:prSet presAssocID="{74CED55F-A349-45D1-B598-A9443AB70CBF}" presName="node" presStyleLbl="node1" presStyleIdx="6" presStyleCnt="7" custScaleX="218966" custScaleY="129503" custRadScaleRad="207504" custRadScaleInc="-5542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E3A64F86-B6D6-4267-89F5-A89FDD8A15E7}" type="presOf" srcId="{42269363-E2A3-4174-AD16-23E81764ACB3}" destId="{502EE559-51FA-44D6-864F-CADEEABD51D9}" srcOrd="0" destOrd="0" presId="urn:microsoft.com/office/officeart/2005/8/layout/radial1"/>
    <dgm:cxn modelId="{152C08DC-2126-455B-A850-E5338CBFC424}" type="presOf" srcId="{A04C25DB-C806-4359-97A5-1E47B4117C82}" destId="{D3BDC1A7-A623-4597-BAB6-B805D4C2FA31}" srcOrd="0" destOrd="0" presId="urn:microsoft.com/office/officeart/2005/8/layout/radial1"/>
    <dgm:cxn modelId="{3E986386-7270-46BE-8683-767749BD874D}" srcId="{A04C25DB-C806-4359-97A5-1E47B4117C82}" destId="{2A195760-E798-4488-8E47-CFA8C52991B2}" srcOrd="3" destOrd="0" parTransId="{8DDAE243-0CB6-4E14-9A63-395839C0CD6C}" sibTransId="{4533777D-772C-4D69-A8E3-9CF01D887D84}"/>
    <dgm:cxn modelId="{F18A6A8A-9804-49FC-94C8-F008043EE458}" type="presOf" srcId="{DF55B213-A317-481B-ADC1-2BB57A774D80}" destId="{2327FE11-2CB4-4FE0-8FFA-CFDD479525AA}" srcOrd="0" destOrd="0" presId="urn:microsoft.com/office/officeart/2005/8/layout/radial1"/>
    <dgm:cxn modelId="{7FC4DB1E-D3A0-4A22-9F55-10740D0FC7E5}" type="presOf" srcId="{D6E06D09-D832-4261-A0EF-1442EEF1E3AE}" destId="{5CAD007D-8923-41F3-9F4C-EA1E5D3EA5C9}" srcOrd="0" destOrd="0" presId="urn:microsoft.com/office/officeart/2005/8/layout/radial1"/>
    <dgm:cxn modelId="{2B3358D1-D90A-4D72-88C7-E246555CF3F8}" srcId="{A04C25DB-C806-4359-97A5-1E47B4117C82}" destId="{6CA1DD9B-BB33-4139-A9A1-AEB76181329E}" srcOrd="5" destOrd="0" parTransId="{DF55B213-A317-481B-ADC1-2BB57A774D80}" sibTransId="{A28330C9-2B1F-455B-9313-019B3AF3234C}"/>
    <dgm:cxn modelId="{3A98941C-22C8-4B47-8C57-DF163F71B69B}" srcId="{A04C25DB-C806-4359-97A5-1E47B4117C82}" destId="{8A85FE08-3F35-4B3F-9F8B-B20D24F2AFFE}" srcOrd="1" destOrd="0" parTransId="{AAE2623E-75F8-4BAC-BCAA-AC598681A092}" sibTransId="{246DC790-EA02-47D9-B9AF-AF7C1AE82DF3}"/>
    <dgm:cxn modelId="{7782D1A4-D2F6-48E3-B9B4-4D97A4158266}" type="presOf" srcId="{8DDAE243-0CB6-4E14-9A63-395839C0CD6C}" destId="{5D58592D-74BA-47B4-B24E-BC60E0C2435F}" srcOrd="1" destOrd="0" presId="urn:microsoft.com/office/officeart/2005/8/layout/radial1"/>
    <dgm:cxn modelId="{D452ACE8-00E1-401E-8FD7-7F3D907356C3}" type="presOf" srcId="{AAE2623E-75F8-4BAC-BCAA-AC598681A092}" destId="{FEBDBC1D-923B-43E7-A988-4E3A6E1A0167}" srcOrd="1" destOrd="0" presId="urn:microsoft.com/office/officeart/2005/8/layout/radial1"/>
    <dgm:cxn modelId="{D3A257D0-B45A-4542-94B7-82371A75F91B}" srcId="{A04C25DB-C806-4359-97A5-1E47B4117C82}" destId="{74CED55F-A349-45D1-B598-A9443AB70CBF}" srcOrd="6" destOrd="0" parTransId="{D6E06D09-D832-4261-A0EF-1442EEF1E3AE}" sibTransId="{30E8070F-0D76-4393-A8DF-428FB76CAF95}"/>
    <dgm:cxn modelId="{02897494-0C7C-4084-ADD4-723EE0E14A1A}" srcId="{A04C25DB-C806-4359-97A5-1E47B4117C82}" destId="{F2915904-02E4-44B0-9022-D22E20A0A6FC}" srcOrd="2" destOrd="0" parTransId="{D9BBC330-8712-40C5-ACB1-18569C06160F}" sibTransId="{1D77A24F-A372-4A7A-BBFC-9658C096F613}"/>
    <dgm:cxn modelId="{8EF78DF6-3318-4F43-9D08-3344A7DD2A6F}" type="presOf" srcId="{8A85FE08-3F35-4B3F-9F8B-B20D24F2AFFE}" destId="{069D3AE3-8C6A-430E-BCA9-8D4C28A28349}" srcOrd="0" destOrd="0" presId="urn:microsoft.com/office/officeart/2005/8/layout/radial1"/>
    <dgm:cxn modelId="{6CA1CE24-35C8-4A81-B74B-2A4BD53282B6}" type="presOf" srcId="{CC9ACB02-1842-4320-9FA9-9FFA134ADD6F}" destId="{7D18B116-FABC-4BCF-A218-FC7E8AE4AECC}" srcOrd="0" destOrd="0" presId="urn:microsoft.com/office/officeart/2005/8/layout/radial1"/>
    <dgm:cxn modelId="{10BFA4FA-EE52-4563-BC50-49FC46FD86EE}" type="presOf" srcId="{D9BBC330-8712-40C5-ACB1-18569C06160F}" destId="{E0C90DE0-99AC-4D09-855B-5B5E875642C2}" srcOrd="0" destOrd="0" presId="urn:microsoft.com/office/officeart/2005/8/layout/radial1"/>
    <dgm:cxn modelId="{2E88343B-BFDA-4A95-9645-C5DE5EC2562C}" type="presOf" srcId="{DF55B213-A317-481B-ADC1-2BB57A774D80}" destId="{D7AE65F8-B597-41B9-BCD6-FDF9B1430AEF}" srcOrd="1" destOrd="0" presId="urn:microsoft.com/office/officeart/2005/8/layout/radial1"/>
    <dgm:cxn modelId="{3895C60A-F1E0-437D-AE55-3D6042152B0E}" srcId="{A04C25DB-C806-4359-97A5-1E47B4117C82}" destId="{742613D7-EDBB-492A-929B-917753852ADA}" srcOrd="0" destOrd="0" parTransId="{CC9ACB02-1842-4320-9FA9-9FFA134ADD6F}" sibTransId="{DABC7A38-B7E3-4878-80BA-A94DC8BAE2C5}"/>
    <dgm:cxn modelId="{54DE9653-5596-473C-B75F-338275B9F2FE}" type="presOf" srcId="{2A195760-E798-4488-8E47-CFA8C52991B2}" destId="{BD24DD11-318E-4740-8F83-80086AAA6AB4}" srcOrd="0" destOrd="0" presId="urn:microsoft.com/office/officeart/2005/8/layout/radial1"/>
    <dgm:cxn modelId="{A21C8351-1FA7-48BF-BC60-570B4F6A9E02}" type="presOf" srcId="{742613D7-EDBB-492A-929B-917753852ADA}" destId="{40B31940-4D70-4E7D-BC45-A180FA8CD278}" srcOrd="0" destOrd="0" presId="urn:microsoft.com/office/officeart/2005/8/layout/radial1"/>
    <dgm:cxn modelId="{BD38EA57-AEDF-47E4-BA90-A1753CC06DA3}" type="presOf" srcId="{8DDAE243-0CB6-4E14-9A63-395839C0CD6C}" destId="{6CB3A16F-FD5D-45F8-B149-F85E146C4D88}" srcOrd="0" destOrd="0" presId="urn:microsoft.com/office/officeart/2005/8/layout/radial1"/>
    <dgm:cxn modelId="{0AF19B9F-D86E-410A-B8A2-EF8B473D85C1}" type="presOf" srcId="{42269363-E2A3-4174-AD16-23E81764ACB3}" destId="{696C31F1-9F25-475A-A4A5-D2235B7E4E23}" srcOrd="1" destOrd="0" presId="urn:microsoft.com/office/officeart/2005/8/layout/radial1"/>
    <dgm:cxn modelId="{A2C21B77-28F0-460E-B643-19B6345D4CE7}" type="presOf" srcId="{74CED55F-A349-45D1-B598-A9443AB70CBF}" destId="{BD8D9B8C-13D2-490A-9A30-814BB5DF6A2E}" srcOrd="0" destOrd="0" presId="urn:microsoft.com/office/officeart/2005/8/layout/radial1"/>
    <dgm:cxn modelId="{5F118B2B-BE52-4270-B72C-09C267EE3EC7}" type="presOf" srcId="{6CA1DD9B-BB33-4139-A9A1-AEB76181329E}" destId="{A549ECFB-0989-4B3A-B881-D63D74C4E8D8}" srcOrd="0" destOrd="0" presId="urn:microsoft.com/office/officeart/2005/8/layout/radial1"/>
    <dgm:cxn modelId="{FD12E9C0-AB53-4788-A9CD-C12781DF7AD8}" type="presOf" srcId="{CAB3D738-D67D-46D8-BC90-25EBE381D1E0}" destId="{0379F46C-162F-4C3B-AF35-9FBA30D5AFCF}" srcOrd="0" destOrd="0" presId="urn:microsoft.com/office/officeart/2005/8/layout/radial1"/>
    <dgm:cxn modelId="{8031F44E-E1FA-4C43-9396-CE898CDF813E}" srcId="{A04C25DB-C806-4359-97A5-1E47B4117C82}" destId="{933F4444-7B50-4FD0-A48F-A79A34184D8F}" srcOrd="4" destOrd="0" parTransId="{42269363-E2A3-4174-AD16-23E81764ACB3}" sibTransId="{679A6CCC-3D32-464F-9535-608FA7E91FCC}"/>
    <dgm:cxn modelId="{606B99AC-606F-4C7C-918D-9B1484CD45DE}" type="presOf" srcId="{CC9ACB02-1842-4320-9FA9-9FFA134ADD6F}" destId="{E13049CF-55CC-4503-84CF-F3CDBEC47107}" srcOrd="1" destOrd="0" presId="urn:microsoft.com/office/officeart/2005/8/layout/radial1"/>
    <dgm:cxn modelId="{D0C7C8B7-DBEC-430A-84DA-94949178531F}" type="presOf" srcId="{D6E06D09-D832-4261-A0EF-1442EEF1E3AE}" destId="{04E7ACE4-20BD-486F-8792-E4DDFA614822}" srcOrd="1" destOrd="0" presId="urn:microsoft.com/office/officeart/2005/8/layout/radial1"/>
    <dgm:cxn modelId="{A2F9FA35-CB76-4FBE-A729-C7C15892A374}" type="presOf" srcId="{AAE2623E-75F8-4BAC-BCAA-AC598681A092}" destId="{56BB4B64-9CF7-47FE-B4C3-0C37F8A1C0A2}" srcOrd="0" destOrd="0" presId="urn:microsoft.com/office/officeart/2005/8/layout/radial1"/>
    <dgm:cxn modelId="{6FE3B4F1-74D6-44D4-8D31-9D521B4757A4}" type="presOf" srcId="{D9BBC330-8712-40C5-ACB1-18569C06160F}" destId="{8FA055EC-08FB-4385-8BC6-989952C19E3B}" srcOrd="1" destOrd="0" presId="urn:microsoft.com/office/officeart/2005/8/layout/radial1"/>
    <dgm:cxn modelId="{CAFF0519-020A-48C8-904D-BA182818D0FE}" srcId="{CAB3D738-D67D-46D8-BC90-25EBE381D1E0}" destId="{A04C25DB-C806-4359-97A5-1E47B4117C82}" srcOrd="0" destOrd="0" parTransId="{E31DEFE2-2E16-45ED-AEA3-3347EA3D0F40}" sibTransId="{3609CC16-EC9B-4511-9B24-C833351BFEF5}"/>
    <dgm:cxn modelId="{08B6C2A4-913A-4C29-8A15-830FA6AB4048}" type="presOf" srcId="{F2915904-02E4-44B0-9022-D22E20A0A6FC}" destId="{4FCA8907-B71A-442A-A834-686C78BC40C3}" srcOrd="0" destOrd="0" presId="urn:microsoft.com/office/officeart/2005/8/layout/radial1"/>
    <dgm:cxn modelId="{24C94F94-93EB-46FB-9B93-0FB70E8C44CD}" type="presOf" srcId="{933F4444-7B50-4FD0-A48F-A79A34184D8F}" destId="{D24D229B-B8B7-471D-9A41-28C9956CC338}" srcOrd="0" destOrd="0" presId="urn:microsoft.com/office/officeart/2005/8/layout/radial1"/>
    <dgm:cxn modelId="{A48F0E73-66B1-4D8C-8FEC-008881C7B6DA}" type="presParOf" srcId="{0379F46C-162F-4C3B-AF35-9FBA30D5AFCF}" destId="{D3BDC1A7-A623-4597-BAB6-B805D4C2FA31}" srcOrd="0" destOrd="0" presId="urn:microsoft.com/office/officeart/2005/8/layout/radial1"/>
    <dgm:cxn modelId="{2A5216FE-9982-4E24-8ED7-5E64DCFC8823}" type="presParOf" srcId="{0379F46C-162F-4C3B-AF35-9FBA30D5AFCF}" destId="{7D18B116-FABC-4BCF-A218-FC7E8AE4AECC}" srcOrd="1" destOrd="0" presId="urn:microsoft.com/office/officeart/2005/8/layout/radial1"/>
    <dgm:cxn modelId="{25E46D40-A9E1-47BF-9D1F-B4B577319035}" type="presParOf" srcId="{7D18B116-FABC-4BCF-A218-FC7E8AE4AECC}" destId="{E13049CF-55CC-4503-84CF-F3CDBEC47107}" srcOrd="0" destOrd="0" presId="urn:microsoft.com/office/officeart/2005/8/layout/radial1"/>
    <dgm:cxn modelId="{4F7FDFC8-6CAC-4BB8-B6D9-4FBC028DBA0B}" type="presParOf" srcId="{0379F46C-162F-4C3B-AF35-9FBA30D5AFCF}" destId="{40B31940-4D70-4E7D-BC45-A180FA8CD278}" srcOrd="2" destOrd="0" presId="urn:microsoft.com/office/officeart/2005/8/layout/radial1"/>
    <dgm:cxn modelId="{BD20636C-A973-4865-9F92-48E7594C5557}" type="presParOf" srcId="{0379F46C-162F-4C3B-AF35-9FBA30D5AFCF}" destId="{56BB4B64-9CF7-47FE-B4C3-0C37F8A1C0A2}" srcOrd="3" destOrd="0" presId="urn:microsoft.com/office/officeart/2005/8/layout/radial1"/>
    <dgm:cxn modelId="{C57F62D7-4D6B-4077-AD49-4C8CBA3A103F}" type="presParOf" srcId="{56BB4B64-9CF7-47FE-B4C3-0C37F8A1C0A2}" destId="{FEBDBC1D-923B-43E7-A988-4E3A6E1A0167}" srcOrd="0" destOrd="0" presId="urn:microsoft.com/office/officeart/2005/8/layout/radial1"/>
    <dgm:cxn modelId="{E8DF9DCA-734C-49C7-B51F-03A42E11C96A}" type="presParOf" srcId="{0379F46C-162F-4C3B-AF35-9FBA30D5AFCF}" destId="{069D3AE3-8C6A-430E-BCA9-8D4C28A28349}" srcOrd="4" destOrd="0" presId="urn:microsoft.com/office/officeart/2005/8/layout/radial1"/>
    <dgm:cxn modelId="{140D0111-74EC-4CA9-84F3-764762F5442D}" type="presParOf" srcId="{0379F46C-162F-4C3B-AF35-9FBA30D5AFCF}" destId="{E0C90DE0-99AC-4D09-855B-5B5E875642C2}" srcOrd="5" destOrd="0" presId="urn:microsoft.com/office/officeart/2005/8/layout/radial1"/>
    <dgm:cxn modelId="{4B319C92-3385-43EF-ACAB-2420F3807B57}" type="presParOf" srcId="{E0C90DE0-99AC-4D09-855B-5B5E875642C2}" destId="{8FA055EC-08FB-4385-8BC6-989952C19E3B}" srcOrd="0" destOrd="0" presId="urn:microsoft.com/office/officeart/2005/8/layout/radial1"/>
    <dgm:cxn modelId="{0C0B4CD3-BF89-496B-B358-DC1AAAF7FF68}" type="presParOf" srcId="{0379F46C-162F-4C3B-AF35-9FBA30D5AFCF}" destId="{4FCA8907-B71A-442A-A834-686C78BC40C3}" srcOrd="6" destOrd="0" presId="urn:microsoft.com/office/officeart/2005/8/layout/radial1"/>
    <dgm:cxn modelId="{FDE64AEB-C97D-4085-A9F1-F420542E0DEC}" type="presParOf" srcId="{0379F46C-162F-4C3B-AF35-9FBA30D5AFCF}" destId="{6CB3A16F-FD5D-45F8-B149-F85E146C4D88}" srcOrd="7" destOrd="0" presId="urn:microsoft.com/office/officeart/2005/8/layout/radial1"/>
    <dgm:cxn modelId="{4B455B3E-6F23-42ED-9009-1D7523A855DF}" type="presParOf" srcId="{6CB3A16F-FD5D-45F8-B149-F85E146C4D88}" destId="{5D58592D-74BA-47B4-B24E-BC60E0C2435F}" srcOrd="0" destOrd="0" presId="urn:microsoft.com/office/officeart/2005/8/layout/radial1"/>
    <dgm:cxn modelId="{3A416FBB-F9D7-4BDA-85BB-FCFD5B53B205}" type="presParOf" srcId="{0379F46C-162F-4C3B-AF35-9FBA30D5AFCF}" destId="{BD24DD11-318E-4740-8F83-80086AAA6AB4}" srcOrd="8" destOrd="0" presId="urn:microsoft.com/office/officeart/2005/8/layout/radial1"/>
    <dgm:cxn modelId="{B5BBC572-0FD0-49B5-93EE-67B353A5BA7A}" type="presParOf" srcId="{0379F46C-162F-4C3B-AF35-9FBA30D5AFCF}" destId="{502EE559-51FA-44D6-864F-CADEEABD51D9}" srcOrd="9" destOrd="0" presId="urn:microsoft.com/office/officeart/2005/8/layout/radial1"/>
    <dgm:cxn modelId="{656404BE-A967-474F-94B0-8E4489C0D9B6}" type="presParOf" srcId="{502EE559-51FA-44D6-864F-CADEEABD51D9}" destId="{696C31F1-9F25-475A-A4A5-D2235B7E4E23}" srcOrd="0" destOrd="0" presId="urn:microsoft.com/office/officeart/2005/8/layout/radial1"/>
    <dgm:cxn modelId="{F8C79B55-6EBF-4B16-8FBB-B89FF2FDCDC5}" type="presParOf" srcId="{0379F46C-162F-4C3B-AF35-9FBA30D5AFCF}" destId="{D24D229B-B8B7-471D-9A41-28C9956CC338}" srcOrd="10" destOrd="0" presId="urn:microsoft.com/office/officeart/2005/8/layout/radial1"/>
    <dgm:cxn modelId="{8BDE9D7B-84A2-4D92-8375-C01B0AF20729}" type="presParOf" srcId="{0379F46C-162F-4C3B-AF35-9FBA30D5AFCF}" destId="{2327FE11-2CB4-4FE0-8FFA-CFDD479525AA}" srcOrd="11" destOrd="0" presId="urn:microsoft.com/office/officeart/2005/8/layout/radial1"/>
    <dgm:cxn modelId="{173E6EF9-0012-4B25-BC0B-2DF44EA8DBFA}" type="presParOf" srcId="{2327FE11-2CB4-4FE0-8FFA-CFDD479525AA}" destId="{D7AE65F8-B597-41B9-BCD6-FDF9B1430AEF}" srcOrd="0" destOrd="0" presId="urn:microsoft.com/office/officeart/2005/8/layout/radial1"/>
    <dgm:cxn modelId="{F0F30B68-4240-45E2-9710-31761B5A707C}" type="presParOf" srcId="{0379F46C-162F-4C3B-AF35-9FBA30D5AFCF}" destId="{A549ECFB-0989-4B3A-B881-D63D74C4E8D8}" srcOrd="12" destOrd="0" presId="urn:microsoft.com/office/officeart/2005/8/layout/radial1"/>
    <dgm:cxn modelId="{F0E4E919-74C0-4FF3-AF22-779A332449BD}" type="presParOf" srcId="{0379F46C-162F-4C3B-AF35-9FBA30D5AFCF}" destId="{5CAD007D-8923-41F3-9F4C-EA1E5D3EA5C9}" srcOrd="13" destOrd="0" presId="urn:microsoft.com/office/officeart/2005/8/layout/radial1"/>
    <dgm:cxn modelId="{00F27043-2114-449A-9D05-29ACB0ABE02E}" type="presParOf" srcId="{5CAD007D-8923-41F3-9F4C-EA1E5D3EA5C9}" destId="{04E7ACE4-20BD-486F-8792-E4DDFA614822}" srcOrd="0" destOrd="0" presId="urn:microsoft.com/office/officeart/2005/8/layout/radial1"/>
    <dgm:cxn modelId="{A151CB1D-1060-4605-B630-20BC2F7C118B}" type="presParOf" srcId="{0379F46C-162F-4C3B-AF35-9FBA30D5AFCF}" destId="{BD8D9B8C-13D2-490A-9A30-814BB5DF6A2E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E6F2F5C-C6D6-4BE6-9E65-71BB58575D5C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PE"/>
        </a:p>
      </dgm:t>
    </dgm:pt>
    <dgm:pt modelId="{0FF69BD6-9913-45F5-805A-4D626535E9E6}">
      <dgm:prSet phldrT="[Texto]"/>
      <dgm:spPr/>
      <dgm:t>
        <a:bodyPr/>
        <a:lstStyle/>
        <a:p>
          <a:r>
            <a:rPr lang="es-PE" dirty="0" smtClean="0"/>
            <a:t>Técnicas de evaluación</a:t>
          </a:r>
          <a:endParaRPr lang="es-PE" dirty="0"/>
        </a:p>
      </dgm:t>
    </dgm:pt>
    <dgm:pt modelId="{C469D088-8056-463F-91D0-9845A70AFEF2}" type="parTrans" cxnId="{461A4BFE-74E5-481A-B691-62E757078019}">
      <dgm:prSet/>
      <dgm:spPr/>
      <dgm:t>
        <a:bodyPr/>
        <a:lstStyle/>
        <a:p>
          <a:endParaRPr lang="es-PE"/>
        </a:p>
      </dgm:t>
    </dgm:pt>
    <dgm:pt modelId="{F31BD3B5-94E9-4582-AA2E-266F9AEFCB08}" type="sibTrans" cxnId="{461A4BFE-74E5-481A-B691-62E757078019}">
      <dgm:prSet/>
      <dgm:spPr/>
      <dgm:t>
        <a:bodyPr/>
        <a:lstStyle/>
        <a:p>
          <a:endParaRPr lang="es-PE"/>
        </a:p>
      </dgm:t>
    </dgm:pt>
    <dgm:pt modelId="{5095CB68-F618-41B6-A749-0CFD37DFE7DE}">
      <dgm:prSet phldrT="[Texto]" custT="1"/>
      <dgm:spPr/>
      <dgm:t>
        <a:bodyPr/>
        <a:lstStyle/>
        <a:p>
          <a:pPr algn="just"/>
          <a:r>
            <a:rPr lang="es-PE" sz="2400" dirty="0" smtClean="0"/>
            <a:t>Es el conjunto de procedimientos que sigue el docente para recoger información, teniendo como medio los instrumentos de evaluación.</a:t>
          </a:r>
          <a:endParaRPr lang="es-PE" sz="2400" dirty="0"/>
        </a:p>
      </dgm:t>
    </dgm:pt>
    <dgm:pt modelId="{64CEC3B5-F26F-4AA8-ACB4-EAC104D9CC26}" type="parTrans" cxnId="{78CA64BC-8763-4881-83DB-885230D8DF67}">
      <dgm:prSet/>
      <dgm:spPr/>
      <dgm:t>
        <a:bodyPr/>
        <a:lstStyle/>
        <a:p>
          <a:endParaRPr lang="es-PE"/>
        </a:p>
      </dgm:t>
    </dgm:pt>
    <dgm:pt modelId="{C22D364E-B07C-4D80-950A-FC5F0F261B03}" type="sibTrans" cxnId="{78CA64BC-8763-4881-83DB-885230D8DF67}">
      <dgm:prSet/>
      <dgm:spPr/>
      <dgm:t>
        <a:bodyPr/>
        <a:lstStyle/>
        <a:p>
          <a:endParaRPr lang="es-PE"/>
        </a:p>
      </dgm:t>
    </dgm:pt>
    <dgm:pt modelId="{870F5AA1-945E-4226-B237-46D70AE194F2}">
      <dgm:prSet phldrT="[Texto]"/>
      <dgm:spPr/>
      <dgm:t>
        <a:bodyPr/>
        <a:lstStyle/>
        <a:p>
          <a:r>
            <a:rPr lang="es-PE" dirty="0" smtClean="0"/>
            <a:t>Instrumentos de evaluación</a:t>
          </a:r>
          <a:endParaRPr lang="es-PE" dirty="0"/>
        </a:p>
      </dgm:t>
    </dgm:pt>
    <dgm:pt modelId="{0921FC4C-5DB5-426F-ABA8-8CE8A9932EA6}" type="parTrans" cxnId="{F0502179-6EBA-4F74-B750-728D24BE4D65}">
      <dgm:prSet/>
      <dgm:spPr/>
      <dgm:t>
        <a:bodyPr/>
        <a:lstStyle/>
        <a:p>
          <a:endParaRPr lang="es-PE"/>
        </a:p>
      </dgm:t>
    </dgm:pt>
    <dgm:pt modelId="{707F7284-45D7-40D2-A845-46F037030479}" type="sibTrans" cxnId="{F0502179-6EBA-4F74-B750-728D24BE4D65}">
      <dgm:prSet/>
      <dgm:spPr/>
      <dgm:t>
        <a:bodyPr/>
        <a:lstStyle/>
        <a:p>
          <a:endParaRPr lang="es-PE"/>
        </a:p>
      </dgm:t>
    </dgm:pt>
    <dgm:pt modelId="{F0628A9C-EDD6-4B17-92E6-05D0F1191B8B}">
      <dgm:prSet phldrT="[Texto]" custT="1"/>
      <dgm:spPr/>
      <dgm:t>
        <a:bodyPr/>
        <a:lstStyle/>
        <a:p>
          <a:pPr algn="just"/>
          <a:r>
            <a:rPr lang="es-PE" sz="2400" dirty="0" smtClean="0"/>
            <a:t>Son el material físico con que se recoge información acerca de los aprendizajes logrados por los estudiantes.</a:t>
          </a:r>
          <a:endParaRPr lang="es-PE" sz="2400" dirty="0"/>
        </a:p>
      </dgm:t>
    </dgm:pt>
    <dgm:pt modelId="{3339DA1C-D89A-4401-9FC5-0B71ED93738E}" type="parTrans" cxnId="{05021546-EE18-4FF4-B2C6-A22A5765146F}">
      <dgm:prSet/>
      <dgm:spPr/>
      <dgm:t>
        <a:bodyPr/>
        <a:lstStyle/>
        <a:p>
          <a:endParaRPr lang="es-PE"/>
        </a:p>
      </dgm:t>
    </dgm:pt>
    <dgm:pt modelId="{468E3E66-779F-44A5-B109-1F4BAA958877}" type="sibTrans" cxnId="{05021546-EE18-4FF4-B2C6-A22A5765146F}">
      <dgm:prSet/>
      <dgm:spPr/>
      <dgm:t>
        <a:bodyPr/>
        <a:lstStyle/>
        <a:p>
          <a:endParaRPr lang="es-PE"/>
        </a:p>
      </dgm:t>
    </dgm:pt>
    <dgm:pt modelId="{20C38648-6978-4C69-AAFD-69D5D130060F}">
      <dgm:prSet phldrT="[Texto]" custT="1"/>
      <dgm:spPr/>
      <dgm:t>
        <a:bodyPr/>
        <a:lstStyle/>
        <a:p>
          <a:pPr algn="just"/>
          <a:endParaRPr lang="es-PE" sz="2400" dirty="0"/>
        </a:p>
      </dgm:t>
    </dgm:pt>
    <dgm:pt modelId="{1722FAF1-01C5-43D3-BB1E-5E06643AA905}" type="parTrans" cxnId="{066755FF-A496-4550-8D53-AAE1D3F8FDF8}">
      <dgm:prSet/>
      <dgm:spPr/>
      <dgm:t>
        <a:bodyPr/>
        <a:lstStyle/>
        <a:p>
          <a:endParaRPr lang="es-PE"/>
        </a:p>
      </dgm:t>
    </dgm:pt>
    <dgm:pt modelId="{F784EE8A-FD26-40F8-BDDD-329079FCBB74}" type="sibTrans" cxnId="{066755FF-A496-4550-8D53-AAE1D3F8FDF8}">
      <dgm:prSet/>
      <dgm:spPr/>
      <dgm:t>
        <a:bodyPr/>
        <a:lstStyle/>
        <a:p>
          <a:endParaRPr lang="es-PE"/>
        </a:p>
      </dgm:t>
    </dgm:pt>
    <dgm:pt modelId="{127E5EAE-A8C0-49A9-BB2D-7A85BB1DB015}" type="pres">
      <dgm:prSet presAssocID="{DE6F2F5C-C6D6-4BE6-9E65-71BB58575D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D616AB78-79AB-43C9-BBFD-E5F523422453}" type="pres">
      <dgm:prSet presAssocID="{0FF69BD6-9913-45F5-805A-4D626535E9E6}" presName="composite" presStyleCnt="0"/>
      <dgm:spPr/>
    </dgm:pt>
    <dgm:pt modelId="{3E3A3201-052F-4A4C-AF1E-5A109EF4CD93}" type="pres">
      <dgm:prSet presAssocID="{0FF69BD6-9913-45F5-805A-4D626535E9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7D2E542-E3A3-4608-B679-983CD38EDFBA}" type="pres">
      <dgm:prSet presAssocID="{0FF69BD6-9913-45F5-805A-4D626535E9E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066FA4F-52D7-45C5-A1F0-9A1B70FBD2A0}" type="pres">
      <dgm:prSet presAssocID="{F31BD3B5-94E9-4582-AA2E-266F9AEFCB08}" presName="space" presStyleCnt="0"/>
      <dgm:spPr/>
    </dgm:pt>
    <dgm:pt modelId="{DDBEBE4D-5F29-41E9-86A4-7D4369F7FF8D}" type="pres">
      <dgm:prSet presAssocID="{870F5AA1-945E-4226-B237-46D70AE194F2}" presName="composite" presStyleCnt="0"/>
      <dgm:spPr/>
    </dgm:pt>
    <dgm:pt modelId="{66395339-F428-4C8A-9F4A-D1539B5CC99B}" type="pres">
      <dgm:prSet presAssocID="{870F5AA1-945E-4226-B237-46D70AE194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4F54FC3-B40E-41E1-AEC7-A50FDB83B71B}" type="pres">
      <dgm:prSet presAssocID="{870F5AA1-945E-4226-B237-46D70AE194F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F0502179-6EBA-4F74-B750-728D24BE4D65}" srcId="{DE6F2F5C-C6D6-4BE6-9E65-71BB58575D5C}" destId="{870F5AA1-945E-4226-B237-46D70AE194F2}" srcOrd="1" destOrd="0" parTransId="{0921FC4C-5DB5-426F-ABA8-8CE8A9932EA6}" sibTransId="{707F7284-45D7-40D2-A845-46F037030479}"/>
    <dgm:cxn modelId="{78CA64BC-8763-4881-83DB-885230D8DF67}" srcId="{0FF69BD6-9913-45F5-805A-4D626535E9E6}" destId="{5095CB68-F618-41B6-A749-0CFD37DFE7DE}" srcOrd="0" destOrd="0" parTransId="{64CEC3B5-F26F-4AA8-ACB4-EAC104D9CC26}" sibTransId="{C22D364E-B07C-4D80-950A-FC5F0F261B03}"/>
    <dgm:cxn modelId="{15A57508-D8E8-43CD-BB48-6B2354E0CC2D}" type="presOf" srcId="{5095CB68-F618-41B6-A749-0CFD37DFE7DE}" destId="{47D2E542-E3A3-4608-B679-983CD38EDFBA}" srcOrd="0" destOrd="0" presId="urn:microsoft.com/office/officeart/2005/8/layout/hList1"/>
    <dgm:cxn modelId="{59400406-D1EE-4481-B875-410465FDECB2}" type="presOf" srcId="{DE6F2F5C-C6D6-4BE6-9E65-71BB58575D5C}" destId="{127E5EAE-A8C0-49A9-BB2D-7A85BB1DB015}" srcOrd="0" destOrd="0" presId="urn:microsoft.com/office/officeart/2005/8/layout/hList1"/>
    <dgm:cxn modelId="{066755FF-A496-4550-8D53-AAE1D3F8FDF8}" srcId="{0FF69BD6-9913-45F5-805A-4D626535E9E6}" destId="{20C38648-6978-4C69-AAFD-69D5D130060F}" srcOrd="1" destOrd="0" parTransId="{1722FAF1-01C5-43D3-BB1E-5E06643AA905}" sibTransId="{F784EE8A-FD26-40F8-BDDD-329079FCBB74}"/>
    <dgm:cxn modelId="{B12776E1-2385-45F9-9987-78F198C7B132}" type="presOf" srcId="{F0628A9C-EDD6-4B17-92E6-05D0F1191B8B}" destId="{64F54FC3-B40E-41E1-AEC7-A50FDB83B71B}" srcOrd="0" destOrd="0" presId="urn:microsoft.com/office/officeart/2005/8/layout/hList1"/>
    <dgm:cxn modelId="{13D649EE-8410-442D-8DFA-4A9BF57A0084}" type="presOf" srcId="{20C38648-6978-4C69-AAFD-69D5D130060F}" destId="{47D2E542-E3A3-4608-B679-983CD38EDFBA}" srcOrd="0" destOrd="1" presId="urn:microsoft.com/office/officeart/2005/8/layout/hList1"/>
    <dgm:cxn modelId="{EE09FACE-CF80-4097-9DB8-1F9C2E603C11}" type="presOf" srcId="{870F5AA1-945E-4226-B237-46D70AE194F2}" destId="{66395339-F428-4C8A-9F4A-D1539B5CC99B}" srcOrd="0" destOrd="0" presId="urn:microsoft.com/office/officeart/2005/8/layout/hList1"/>
    <dgm:cxn modelId="{461A4BFE-74E5-481A-B691-62E757078019}" srcId="{DE6F2F5C-C6D6-4BE6-9E65-71BB58575D5C}" destId="{0FF69BD6-9913-45F5-805A-4D626535E9E6}" srcOrd="0" destOrd="0" parTransId="{C469D088-8056-463F-91D0-9845A70AFEF2}" sibTransId="{F31BD3B5-94E9-4582-AA2E-266F9AEFCB08}"/>
    <dgm:cxn modelId="{05021546-EE18-4FF4-B2C6-A22A5765146F}" srcId="{870F5AA1-945E-4226-B237-46D70AE194F2}" destId="{F0628A9C-EDD6-4B17-92E6-05D0F1191B8B}" srcOrd="0" destOrd="0" parTransId="{3339DA1C-D89A-4401-9FC5-0B71ED93738E}" sibTransId="{468E3E66-779F-44A5-B109-1F4BAA958877}"/>
    <dgm:cxn modelId="{4CBD95BE-246B-44E3-BFD3-35BB4CA40DB5}" type="presOf" srcId="{0FF69BD6-9913-45F5-805A-4D626535E9E6}" destId="{3E3A3201-052F-4A4C-AF1E-5A109EF4CD93}" srcOrd="0" destOrd="0" presId="urn:microsoft.com/office/officeart/2005/8/layout/hList1"/>
    <dgm:cxn modelId="{3D22AA57-235A-44B4-9785-99E3899C4CC7}" type="presParOf" srcId="{127E5EAE-A8C0-49A9-BB2D-7A85BB1DB015}" destId="{D616AB78-79AB-43C9-BBFD-E5F523422453}" srcOrd="0" destOrd="0" presId="urn:microsoft.com/office/officeart/2005/8/layout/hList1"/>
    <dgm:cxn modelId="{479B2A60-1FED-4C93-896A-A14ED5E1DF14}" type="presParOf" srcId="{D616AB78-79AB-43C9-BBFD-E5F523422453}" destId="{3E3A3201-052F-4A4C-AF1E-5A109EF4CD93}" srcOrd="0" destOrd="0" presId="urn:microsoft.com/office/officeart/2005/8/layout/hList1"/>
    <dgm:cxn modelId="{C2BE0B52-D69D-4B5B-82E6-BB125831D0AF}" type="presParOf" srcId="{D616AB78-79AB-43C9-BBFD-E5F523422453}" destId="{47D2E542-E3A3-4608-B679-983CD38EDFBA}" srcOrd="1" destOrd="0" presId="urn:microsoft.com/office/officeart/2005/8/layout/hList1"/>
    <dgm:cxn modelId="{35E6C207-E194-4A6C-887C-46762DA910B9}" type="presParOf" srcId="{127E5EAE-A8C0-49A9-BB2D-7A85BB1DB015}" destId="{6066FA4F-52D7-45C5-A1F0-9A1B70FBD2A0}" srcOrd="1" destOrd="0" presId="urn:microsoft.com/office/officeart/2005/8/layout/hList1"/>
    <dgm:cxn modelId="{F3BA6E99-C994-4C92-90F4-13DA7AF695BE}" type="presParOf" srcId="{127E5EAE-A8C0-49A9-BB2D-7A85BB1DB015}" destId="{DDBEBE4D-5F29-41E9-86A4-7D4369F7FF8D}" srcOrd="2" destOrd="0" presId="urn:microsoft.com/office/officeart/2005/8/layout/hList1"/>
    <dgm:cxn modelId="{97B54FD8-BCF0-4D6B-A89D-66364B214BEA}" type="presParOf" srcId="{DDBEBE4D-5F29-41E9-86A4-7D4369F7FF8D}" destId="{66395339-F428-4C8A-9F4A-D1539B5CC99B}" srcOrd="0" destOrd="0" presId="urn:microsoft.com/office/officeart/2005/8/layout/hList1"/>
    <dgm:cxn modelId="{6C9FDBD3-8453-4004-85F9-0B2F584A88E1}" type="presParOf" srcId="{DDBEBE4D-5F29-41E9-86A4-7D4369F7FF8D}" destId="{64F54FC3-B40E-41E1-AEC7-A50FDB83B71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3140F-8BC4-4B78-9C28-AFAC1B939095}">
      <dsp:nvSpPr>
        <dsp:cNvPr id="0" name=""/>
        <dsp:cNvSpPr/>
      </dsp:nvSpPr>
      <dsp:spPr>
        <a:xfrm>
          <a:off x="2983" y="289"/>
          <a:ext cx="8076148" cy="24795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6600" kern="1200" dirty="0">
              <a:solidFill>
                <a:schemeClr val="tx1"/>
              </a:solidFill>
            </a:rPr>
            <a:t>Las competencias </a:t>
          </a:r>
        </a:p>
      </dsp:txBody>
      <dsp:txXfrm>
        <a:off x="75608" y="72914"/>
        <a:ext cx="7930898" cy="2334348"/>
      </dsp:txXfrm>
    </dsp:sp>
    <dsp:sp modelId="{EED2DF59-B312-4E46-AB29-F8F12B4316A6}">
      <dsp:nvSpPr>
        <dsp:cNvPr id="0" name=""/>
        <dsp:cNvSpPr/>
      </dsp:nvSpPr>
      <dsp:spPr>
        <a:xfrm>
          <a:off x="2983" y="2696684"/>
          <a:ext cx="3875311" cy="24795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>
              <a:solidFill>
                <a:schemeClr val="tx1"/>
              </a:solidFill>
            </a:rPr>
            <a:t>Toma como referente a  los estándares de </a:t>
          </a:r>
          <a:r>
            <a:rPr lang="es-PE" sz="2400" kern="1200" dirty="0" smtClean="0">
              <a:solidFill>
                <a:schemeClr val="tx1"/>
              </a:solidFill>
            </a:rPr>
            <a:t>aprendizajes. 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75608" y="2769309"/>
        <a:ext cx="3730061" cy="2334348"/>
      </dsp:txXfrm>
    </dsp:sp>
    <dsp:sp modelId="{8E51B424-8ACF-41EF-B2B1-96A5AF2F9D3D}">
      <dsp:nvSpPr>
        <dsp:cNvPr id="0" name=""/>
        <dsp:cNvSpPr/>
      </dsp:nvSpPr>
      <dsp:spPr>
        <a:xfrm>
          <a:off x="4203820" y="2696684"/>
          <a:ext cx="3875311" cy="247959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/>
            <a:t>Describen el desarrollo de una competencia y define lo que se espera deben lograr al final de la </a:t>
          </a:r>
          <a:r>
            <a:rPr lang="es-PE" sz="2400" kern="1200" dirty="0" smtClean="0"/>
            <a:t>EB.</a:t>
          </a:r>
          <a:endParaRPr lang="es-PE" sz="2400" kern="1200" dirty="0"/>
        </a:p>
      </dsp:txBody>
      <dsp:txXfrm>
        <a:off x="4276445" y="2769309"/>
        <a:ext cx="3730061" cy="2334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A3201-052F-4A4C-AF1E-5A109EF4CD93}">
      <dsp:nvSpPr>
        <dsp:cNvPr id="0" name=""/>
        <dsp:cNvSpPr/>
      </dsp:nvSpPr>
      <dsp:spPr>
        <a:xfrm>
          <a:off x="48" y="26577"/>
          <a:ext cx="4639647" cy="18437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100" kern="1200" dirty="0" smtClean="0"/>
            <a:t>A NIVEL DE ESTUDIANTE</a:t>
          </a:r>
          <a:endParaRPr lang="es-PE" sz="5100" kern="1200" dirty="0"/>
        </a:p>
      </dsp:txBody>
      <dsp:txXfrm>
        <a:off x="48" y="26577"/>
        <a:ext cx="4639647" cy="1843763"/>
      </dsp:txXfrm>
    </dsp:sp>
    <dsp:sp modelId="{47D2E542-E3A3-4608-B679-983CD38EDFBA}">
      <dsp:nvSpPr>
        <dsp:cNvPr id="0" name=""/>
        <dsp:cNvSpPr/>
      </dsp:nvSpPr>
      <dsp:spPr>
        <a:xfrm>
          <a:off x="48" y="1870340"/>
          <a:ext cx="4639647" cy="352174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Lograr que los estudiantes sean autónomos.</a:t>
          </a:r>
          <a:endParaRPr lang="es-PE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Aumentar la confianza de los estudiantes para asumir desafíos.</a:t>
          </a:r>
          <a:endParaRPr lang="es-PE" sz="2400" kern="1200" dirty="0"/>
        </a:p>
      </dsp:txBody>
      <dsp:txXfrm>
        <a:off x="48" y="1870340"/>
        <a:ext cx="4639647" cy="3521749"/>
      </dsp:txXfrm>
    </dsp:sp>
    <dsp:sp modelId="{66395339-F428-4C8A-9F4A-D1539B5CC99B}">
      <dsp:nvSpPr>
        <dsp:cNvPr id="0" name=""/>
        <dsp:cNvSpPr/>
      </dsp:nvSpPr>
      <dsp:spPr>
        <a:xfrm>
          <a:off x="5289246" y="26577"/>
          <a:ext cx="4639647" cy="1843763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100" kern="1200" dirty="0" smtClean="0"/>
            <a:t>A NIVEL DOCENTE</a:t>
          </a:r>
          <a:endParaRPr lang="es-PE" sz="5100" kern="1200" dirty="0"/>
        </a:p>
      </dsp:txBody>
      <dsp:txXfrm>
        <a:off x="5289246" y="26577"/>
        <a:ext cx="4639647" cy="1843763"/>
      </dsp:txXfrm>
    </dsp:sp>
    <dsp:sp modelId="{64F54FC3-B40E-41E1-AEC7-A50FDB83B71B}">
      <dsp:nvSpPr>
        <dsp:cNvPr id="0" name=""/>
        <dsp:cNvSpPr/>
      </dsp:nvSpPr>
      <dsp:spPr>
        <a:xfrm>
          <a:off x="5289246" y="1870340"/>
          <a:ext cx="4639647" cy="3521749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Atender la diversidad de aprendizaje de los estudiantes brindando oportunidades diferenciadas.</a:t>
          </a:r>
          <a:endParaRPr lang="es-PE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Retroalimentar permanentemente la enseñanza en función de las diferentes necesidades de los estudiantes.</a:t>
          </a:r>
          <a:endParaRPr lang="es-PE" sz="2400" kern="1200" dirty="0"/>
        </a:p>
      </dsp:txBody>
      <dsp:txXfrm>
        <a:off x="5289246" y="1870340"/>
        <a:ext cx="4639647" cy="35217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DC1A7-A623-4597-BAB6-B805D4C2FA31}">
      <dsp:nvSpPr>
        <dsp:cNvPr id="0" name=""/>
        <dsp:cNvSpPr/>
      </dsp:nvSpPr>
      <dsp:spPr>
        <a:xfrm>
          <a:off x="4209198" y="1763099"/>
          <a:ext cx="2325146" cy="210395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¿Cómo se evalúa ?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4549708" y="2071216"/>
        <a:ext cx="1644126" cy="1487719"/>
      </dsp:txXfrm>
    </dsp:sp>
    <dsp:sp modelId="{7D18B116-FABC-4BCF-A218-FC7E8AE4AECC}">
      <dsp:nvSpPr>
        <dsp:cNvPr id="0" name=""/>
        <dsp:cNvSpPr/>
      </dsp:nvSpPr>
      <dsp:spPr>
        <a:xfrm rot="16175901">
          <a:off x="5236491" y="1623496"/>
          <a:ext cx="254030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254030" y="126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 rot="10800000">
        <a:off x="5357156" y="1629757"/>
        <a:ext cx="12701" cy="12701"/>
      </dsp:txXfrm>
    </dsp:sp>
    <dsp:sp modelId="{40B31940-4D70-4E7D-BC45-A180FA8CD278}">
      <dsp:nvSpPr>
        <dsp:cNvPr id="0" name=""/>
        <dsp:cNvSpPr/>
      </dsp:nvSpPr>
      <dsp:spPr>
        <a:xfrm>
          <a:off x="3706238" y="130078"/>
          <a:ext cx="3303087" cy="13790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Comprender la competencia por evaluar. 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4189964" y="332031"/>
        <a:ext cx="2335635" cy="975114"/>
      </dsp:txXfrm>
    </dsp:sp>
    <dsp:sp modelId="{56BB4B64-9CF7-47FE-B4C3-0C37F8A1C0A2}">
      <dsp:nvSpPr>
        <dsp:cNvPr id="0" name=""/>
        <dsp:cNvSpPr/>
      </dsp:nvSpPr>
      <dsp:spPr>
        <a:xfrm rot="19989046">
          <a:off x="6297396" y="1916102"/>
          <a:ext cx="1650664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650664" y="126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7081461" y="1887448"/>
        <a:ext cx="82533" cy="82533"/>
      </dsp:txXfrm>
    </dsp:sp>
    <dsp:sp modelId="{069D3AE3-8C6A-430E-BCA9-8D4C28A28349}">
      <dsp:nvSpPr>
        <dsp:cNvPr id="0" name=""/>
        <dsp:cNvSpPr/>
      </dsp:nvSpPr>
      <dsp:spPr>
        <a:xfrm>
          <a:off x="7529727" y="11653"/>
          <a:ext cx="3004935" cy="1900919"/>
        </a:xfrm>
        <a:prstGeom prst="ellipse">
          <a:avLst/>
        </a:prstGeom>
        <a:solidFill>
          <a:schemeClr val="accent4">
            <a:hueOff val="1732616"/>
            <a:satOff val="-7995"/>
            <a:lumOff val="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Analizar el estándar de aprendizaje del ciclo. 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7969790" y="290036"/>
        <a:ext cx="2124809" cy="1344153"/>
      </dsp:txXfrm>
    </dsp:sp>
    <dsp:sp modelId="{E0C90DE0-99AC-4D09-855B-5B5E875642C2}">
      <dsp:nvSpPr>
        <dsp:cNvPr id="0" name=""/>
        <dsp:cNvSpPr/>
      </dsp:nvSpPr>
      <dsp:spPr>
        <a:xfrm rot="287756">
          <a:off x="6527068" y="2954779"/>
          <a:ext cx="1320233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320233" y="126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7154179" y="2934385"/>
        <a:ext cx="66011" cy="66011"/>
      </dsp:txXfrm>
    </dsp:sp>
    <dsp:sp modelId="{4FCA8907-B71A-442A-A834-686C78BC40C3}">
      <dsp:nvSpPr>
        <dsp:cNvPr id="0" name=""/>
        <dsp:cNvSpPr/>
      </dsp:nvSpPr>
      <dsp:spPr>
        <a:xfrm>
          <a:off x="7836073" y="2155284"/>
          <a:ext cx="2698589" cy="1959513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Seleccionar o diseñar situaciones significativas. 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8231272" y="2442248"/>
        <a:ext cx="1908191" cy="1385585"/>
      </dsp:txXfrm>
    </dsp:sp>
    <dsp:sp modelId="{6CB3A16F-FD5D-45F8-B149-F85E146C4D88}">
      <dsp:nvSpPr>
        <dsp:cNvPr id="0" name=""/>
        <dsp:cNvSpPr/>
      </dsp:nvSpPr>
      <dsp:spPr>
        <a:xfrm rot="2767932">
          <a:off x="6080151" y="3724399"/>
          <a:ext cx="355642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355642" y="126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6249081" y="3728120"/>
        <a:ext cx="17782" cy="17782"/>
      </dsp:txXfrm>
    </dsp:sp>
    <dsp:sp modelId="{BD24DD11-318E-4740-8F83-80086AAA6AB4}">
      <dsp:nvSpPr>
        <dsp:cNvPr id="0" name=""/>
        <dsp:cNvSpPr/>
      </dsp:nvSpPr>
      <dsp:spPr>
        <a:xfrm>
          <a:off x="5562780" y="3736512"/>
          <a:ext cx="3256879" cy="1942757"/>
        </a:xfrm>
        <a:prstGeom prst="ellipse">
          <a:avLst/>
        </a:prstGeom>
        <a:solidFill>
          <a:schemeClr val="accent4">
            <a:hueOff val="5197847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Utilizar criterios de evaluación para construir instrumentos.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6039739" y="4021022"/>
        <a:ext cx="2302961" cy="1373737"/>
      </dsp:txXfrm>
    </dsp:sp>
    <dsp:sp modelId="{502EE559-51FA-44D6-864F-CADEEABD51D9}">
      <dsp:nvSpPr>
        <dsp:cNvPr id="0" name=""/>
        <dsp:cNvSpPr/>
      </dsp:nvSpPr>
      <dsp:spPr>
        <a:xfrm rot="7698749">
          <a:off x="4491403" y="3757145"/>
          <a:ext cx="252136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252136" y="126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 rot="10800000">
        <a:off x="4611168" y="3763454"/>
        <a:ext cx="12606" cy="12606"/>
      </dsp:txXfrm>
    </dsp:sp>
    <dsp:sp modelId="{D24D229B-B8B7-471D-9A41-28C9956CC338}">
      <dsp:nvSpPr>
        <dsp:cNvPr id="0" name=""/>
        <dsp:cNvSpPr/>
      </dsp:nvSpPr>
      <dsp:spPr>
        <a:xfrm>
          <a:off x="2140033" y="3782613"/>
          <a:ext cx="3399578" cy="1942757"/>
        </a:xfrm>
        <a:prstGeom prst="ellipse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Comunicar a los estudiantes en qué van a ser evaluados y los criterios. 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2637890" y="4067123"/>
        <a:ext cx="2403864" cy="1373737"/>
      </dsp:txXfrm>
    </dsp:sp>
    <dsp:sp modelId="{2327FE11-2CB4-4FE0-8FFA-CFDD479525AA}">
      <dsp:nvSpPr>
        <dsp:cNvPr id="0" name=""/>
        <dsp:cNvSpPr/>
      </dsp:nvSpPr>
      <dsp:spPr>
        <a:xfrm rot="10495702">
          <a:off x="3103885" y="2954345"/>
          <a:ext cx="1113042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113042" y="126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 rot="10800000">
        <a:off x="3632581" y="2939131"/>
        <a:ext cx="55652" cy="55652"/>
      </dsp:txXfrm>
    </dsp:sp>
    <dsp:sp modelId="{A549ECFB-0989-4B3A-B881-D63D74C4E8D8}">
      <dsp:nvSpPr>
        <dsp:cNvPr id="0" name=""/>
        <dsp:cNvSpPr/>
      </dsp:nvSpPr>
      <dsp:spPr>
        <a:xfrm>
          <a:off x="4" y="1956290"/>
          <a:ext cx="3116351" cy="2394473"/>
        </a:xfrm>
        <a:prstGeom prst="ellipse">
          <a:avLst/>
        </a:prstGeom>
        <a:solidFill>
          <a:schemeClr val="accent4">
            <a:hueOff val="8663078"/>
            <a:satOff val="-39973"/>
            <a:lumOff val="1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Valorar el desempeño actual de cada estudiante a partir del análisis de evidencias.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456383" y="2306952"/>
        <a:ext cx="2203593" cy="1693149"/>
      </dsp:txXfrm>
    </dsp:sp>
    <dsp:sp modelId="{5CAD007D-8923-41F3-9F4C-EA1E5D3EA5C9}">
      <dsp:nvSpPr>
        <dsp:cNvPr id="0" name=""/>
        <dsp:cNvSpPr/>
      </dsp:nvSpPr>
      <dsp:spPr>
        <a:xfrm rot="12380265">
          <a:off x="2769045" y="1927216"/>
          <a:ext cx="1669462" cy="25224"/>
        </a:xfrm>
        <a:custGeom>
          <a:avLst/>
          <a:gdLst/>
          <a:ahLst/>
          <a:cxnLst/>
          <a:rect l="0" t="0" r="0" b="0"/>
          <a:pathLst>
            <a:path>
              <a:moveTo>
                <a:pt x="0" y="12612"/>
              </a:moveTo>
              <a:lnTo>
                <a:pt x="1669462" y="1261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 rot="10800000">
        <a:off x="3562040" y="1898092"/>
        <a:ext cx="83473" cy="83473"/>
      </dsp:txXfrm>
    </dsp:sp>
    <dsp:sp modelId="{BD8D9B8C-13D2-490A-9A30-814BB5DF6A2E}">
      <dsp:nvSpPr>
        <dsp:cNvPr id="0" name=""/>
        <dsp:cNvSpPr/>
      </dsp:nvSpPr>
      <dsp:spPr>
        <a:xfrm>
          <a:off x="0" y="0"/>
          <a:ext cx="3232579" cy="1911843"/>
        </a:xfrm>
        <a:prstGeom prst="ellipse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400" kern="1200" dirty="0" smtClean="0">
              <a:solidFill>
                <a:schemeClr val="tx1"/>
              </a:solidFill>
            </a:rPr>
            <a:t>Retroalimentar  para ayudarlos a avanzar. </a:t>
          </a:r>
          <a:endParaRPr lang="es-PE" sz="2400" kern="1200" dirty="0">
            <a:solidFill>
              <a:schemeClr val="tx1"/>
            </a:solidFill>
          </a:endParaRPr>
        </a:p>
      </dsp:txBody>
      <dsp:txXfrm>
        <a:off x="473400" y="279983"/>
        <a:ext cx="2285779" cy="13518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A3201-052F-4A4C-AF1E-5A109EF4CD93}">
      <dsp:nvSpPr>
        <dsp:cNvPr id="0" name=""/>
        <dsp:cNvSpPr/>
      </dsp:nvSpPr>
      <dsp:spPr>
        <a:xfrm>
          <a:off x="48" y="1136180"/>
          <a:ext cx="4639647" cy="184376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100" kern="1200" dirty="0" smtClean="0"/>
            <a:t>Técnicas de evaluación</a:t>
          </a:r>
          <a:endParaRPr lang="es-PE" sz="5100" kern="1200" dirty="0"/>
        </a:p>
      </dsp:txBody>
      <dsp:txXfrm>
        <a:off x="48" y="1136180"/>
        <a:ext cx="4639647" cy="1843763"/>
      </dsp:txXfrm>
    </dsp:sp>
    <dsp:sp modelId="{47D2E542-E3A3-4608-B679-983CD38EDFBA}">
      <dsp:nvSpPr>
        <dsp:cNvPr id="0" name=""/>
        <dsp:cNvSpPr/>
      </dsp:nvSpPr>
      <dsp:spPr>
        <a:xfrm>
          <a:off x="48" y="2979943"/>
          <a:ext cx="4639647" cy="244991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Es el conjunto de procedimientos que sigue el docente para recoger información, teniendo como medio los instrumentos de evaluación.</a:t>
          </a:r>
          <a:endParaRPr lang="es-PE" sz="2400" kern="1200" dirty="0"/>
        </a:p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PE" sz="2400" kern="1200" dirty="0"/>
        </a:p>
      </dsp:txBody>
      <dsp:txXfrm>
        <a:off x="48" y="2979943"/>
        <a:ext cx="4639647" cy="2449912"/>
      </dsp:txXfrm>
    </dsp:sp>
    <dsp:sp modelId="{66395339-F428-4C8A-9F4A-D1539B5CC99B}">
      <dsp:nvSpPr>
        <dsp:cNvPr id="0" name=""/>
        <dsp:cNvSpPr/>
      </dsp:nvSpPr>
      <dsp:spPr>
        <a:xfrm>
          <a:off x="5289246" y="1136180"/>
          <a:ext cx="4639647" cy="1843763"/>
        </a:xfrm>
        <a:prstGeom prst="rect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2712" tIns="207264" rIns="362712" bIns="207264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5100" kern="1200" dirty="0" smtClean="0"/>
            <a:t>Instrumentos de evaluación</a:t>
          </a:r>
          <a:endParaRPr lang="es-PE" sz="5100" kern="1200" dirty="0"/>
        </a:p>
      </dsp:txBody>
      <dsp:txXfrm>
        <a:off x="5289246" y="1136180"/>
        <a:ext cx="4639647" cy="1843763"/>
      </dsp:txXfrm>
    </dsp:sp>
    <dsp:sp modelId="{64F54FC3-B40E-41E1-AEC7-A50FDB83B71B}">
      <dsp:nvSpPr>
        <dsp:cNvPr id="0" name=""/>
        <dsp:cNvSpPr/>
      </dsp:nvSpPr>
      <dsp:spPr>
        <a:xfrm>
          <a:off x="5289246" y="2979943"/>
          <a:ext cx="4639647" cy="2449912"/>
        </a:xfrm>
        <a:prstGeom prst="rect">
          <a:avLst/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2400" kern="1200" dirty="0" smtClean="0"/>
            <a:t>Son el material físico con que se recoge información acerca de los aprendizajes logrados por los estudiantes.</a:t>
          </a:r>
          <a:endParaRPr lang="es-PE" sz="2400" kern="1200" dirty="0"/>
        </a:p>
      </dsp:txBody>
      <dsp:txXfrm>
        <a:off x="5289246" y="2979943"/>
        <a:ext cx="4639647" cy="2449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28195-5DAC-4E91-A532-EA77A19F26D8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D83CD-30B3-4AE3-8A33-9E0F9BD2C22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451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EB80-EB69-46A0-8821-04DA33ABA882}" type="slidenum">
              <a:rPr lang="es-PE" smtClean="0">
                <a:solidFill>
                  <a:prstClr val="black"/>
                </a:solidFill>
              </a:rPr>
              <a:pPr/>
              <a:t>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7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EB80-EB69-46A0-8821-04DA33ABA882}" type="slidenum">
              <a:rPr lang="es-PE" smtClean="0">
                <a:solidFill>
                  <a:prstClr val="black"/>
                </a:solidFill>
              </a:rPr>
              <a:pPr/>
              <a:t>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7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EB80-EB69-46A0-8821-04DA33ABA882}" type="slidenum">
              <a:rPr lang="es-PE" smtClean="0">
                <a:solidFill>
                  <a:prstClr val="black"/>
                </a:solidFill>
              </a:rPr>
              <a:pPr/>
              <a:t>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6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EB80-EB69-46A0-8821-04DA33ABA882}" type="slidenum">
              <a:rPr lang="es-PE" smtClean="0">
                <a:solidFill>
                  <a:prstClr val="black"/>
                </a:solidFill>
              </a:rPr>
              <a:pPr/>
              <a:t>17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36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DEB80-EB69-46A0-8821-04DA33ABA882}" type="slidenum">
              <a:rPr lang="es-PE" smtClean="0">
                <a:solidFill>
                  <a:prstClr val="black"/>
                </a:solidFill>
              </a:rPr>
              <a:pPr/>
              <a:t>20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46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923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1917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4588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9655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228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37122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40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226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52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132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911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2EB71-16F6-4D2A-BAF9-855EF5B07863}" type="datetimeFigureOut">
              <a:rPr lang="es-PE" smtClean="0"/>
              <a:pPr/>
              <a:t>26/02/2021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C4CA9-1DB1-4392-BFBD-7977558A8819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8711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1" y="447875"/>
            <a:ext cx="3454306" cy="70972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57946" y="2271983"/>
            <a:ext cx="71377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0" b="1" dirty="0" smtClean="0">
                <a:solidFill>
                  <a:srgbClr val="990033"/>
                </a:solidFill>
              </a:rPr>
              <a:t>EVALUACIÓN FORMATIVA</a:t>
            </a:r>
            <a:endParaRPr lang="es-PE" sz="9000" b="1" dirty="0">
              <a:solidFill>
                <a:srgbClr val="990033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63542" y="6017855"/>
            <a:ext cx="4296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990033"/>
                </a:solidFill>
              </a:rPr>
              <a:t>Ponente: Liliana Huaman Collao</a:t>
            </a:r>
            <a:endParaRPr lang="es-PE" sz="24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417490" y="149486"/>
            <a:ext cx="4265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990033"/>
                </a:solidFill>
              </a:rPr>
              <a:t>¿Cómo precisar un desempeño?</a:t>
            </a:r>
            <a:endParaRPr lang="es-PE" sz="2400" b="1" dirty="0">
              <a:solidFill>
                <a:srgbClr val="990033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1899" y="1275279"/>
            <a:ext cx="105234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b="1" dirty="0" smtClean="0">
                <a:solidFill>
                  <a:prstClr val="black"/>
                </a:solidFill>
              </a:rPr>
              <a:t>Predice de qué tratará el texto y cuál es su propósito comunicativo, a partir de algunos indicios, como título, ilustraciones, palabras conocidas o expresiones que se encuentran en los textos que le leen, que lee con ayuda o que lee por sí mismo.</a:t>
            </a:r>
            <a:endParaRPr lang="es-PE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002711"/>
              </p:ext>
            </p:extLst>
          </p:nvPr>
        </p:nvGraphicFramePr>
        <p:xfrm>
          <a:off x="427701" y="3023419"/>
          <a:ext cx="10441860" cy="3700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930"/>
                <a:gridCol w="5220930"/>
              </a:tblGrid>
              <a:tr h="794619"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chemeClr val="tx1"/>
                          </a:solidFill>
                        </a:rPr>
                        <a:t>Ejemplo de precisión de un desempeño.</a:t>
                      </a:r>
                      <a:endParaRPr lang="es-P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chemeClr val="tx1"/>
                          </a:solidFill>
                        </a:rPr>
                        <a:t>Ejemplo de cómo NO precisar un desempeño.</a:t>
                      </a:r>
                      <a:endParaRPr lang="es-P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7773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smtClean="0"/>
                        <a:t>Predice de qué tratará el </a:t>
                      </a:r>
                      <a:r>
                        <a:rPr lang="es-PE" sz="2400" b="1" dirty="0" smtClean="0"/>
                        <a:t>cuento</a:t>
                      </a:r>
                      <a:r>
                        <a:rPr lang="es-PE" sz="2400" dirty="0" smtClean="0"/>
                        <a:t> y cuál es su propósito comunicativo,</a:t>
                      </a:r>
                      <a:r>
                        <a:rPr lang="es-PE" sz="2400" baseline="0" dirty="0" smtClean="0"/>
                        <a:t> a partir de algunos indicios, como título, ilustraciones, palabras conocidas o expresiones que se encuentran en el texto que leen, </a:t>
                      </a:r>
                      <a:r>
                        <a:rPr lang="es-PE" sz="2400" b="0" dirty="0" smtClean="0">
                          <a:solidFill>
                            <a:prstClr val="black"/>
                          </a:solidFill>
                        </a:rPr>
                        <a:t>que lee con ayuda o que lee por sí mismo.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400" dirty="0" smtClean="0"/>
                        <a:t>Observa</a:t>
                      </a:r>
                      <a:r>
                        <a:rPr lang="es-PE" sz="2400" baseline="0" dirty="0" smtClean="0"/>
                        <a:t> la carátula del cuento y dice como cree que se llamará.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400" baseline="0" dirty="0" smtClean="0"/>
                        <a:t>Observa las ilustraciones que hay en el cuento y las describe.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400" baseline="0" dirty="0" smtClean="0"/>
                        <a:t>Reconoce en el texto palabras que conoce o que se parecen a otras palabras que conoce.</a:t>
                      </a:r>
                      <a:endParaRPr lang="es-P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40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4634" y="242892"/>
            <a:ext cx="10420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sz="2400" b="1" dirty="0" smtClean="0">
                <a:solidFill>
                  <a:prstClr val="black"/>
                </a:solidFill>
              </a:rPr>
              <a:t>Adecúa el texto a la situación comunicativa considerando el propósito comunicativo y el destinatario, recurriendo a su experiencia para escribir.</a:t>
            </a:r>
            <a:endParaRPr lang="es-PE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015510"/>
              </p:ext>
            </p:extLst>
          </p:nvPr>
        </p:nvGraphicFramePr>
        <p:xfrm>
          <a:off x="445473" y="1917291"/>
          <a:ext cx="104418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930"/>
                <a:gridCol w="5220930"/>
              </a:tblGrid>
              <a:tr h="891214"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chemeClr val="tx1"/>
                          </a:solidFill>
                        </a:rPr>
                        <a:t>Ejemplo de precisión de un desempeño.</a:t>
                      </a:r>
                      <a:endParaRPr lang="es-P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chemeClr val="tx1"/>
                          </a:solidFill>
                        </a:rPr>
                        <a:t>Ejemplo de cómo NO precisar un desempeño.</a:t>
                      </a:r>
                      <a:endParaRPr lang="es-P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663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b="0" dirty="0" smtClean="0">
                          <a:solidFill>
                            <a:prstClr val="black"/>
                          </a:solidFill>
                        </a:rPr>
                        <a:t>Adecúa el </a:t>
                      </a:r>
                      <a:r>
                        <a:rPr lang="es-PE" sz="2400" b="1" dirty="0" smtClean="0">
                          <a:solidFill>
                            <a:prstClr val="black"/>
                          </a:solidFill>
                        </a:rPr>
                        <a:t>cuento</a:t>
                      </a:r>
                      <a:r>
                        <a:rPr lang="es-PE" sz="2400" b="0" dirty="0" smtClean="0">
                          <a:solidFill>
                            <a:prstClr val="black"/>
                          </a:solidFill>
                        </a:rPr>
                        <a:t> a la situación comunicativa considerando el propósito comunicativo y el destinatario, recurriendo a su experiencia para escribir.</a:t>
                      </a:r>
                      <a:r>
                        <a:rPr lang="es-PE" sz="2400" b="0" baseline="0" dirty="0" smtClean="0">
                          <a:solidFill>
                            <a:prstClr val="black"/>
                          </a:solidFill>
                        </a:rPr>
                        <a:t> </a:t>
                      </a:r>
                      <a:r>
                        <a:rPr lang="es-PE" sz="2400" b="1" baseline="0" dirty="0" smtClean="0">
                          <a:solidFill>
                            <a:prstClr val="black"/>
                          </a:solidFill>
                        </a:rPr>
                        <a:t>(considerando su nivel de escritura.)</a:t>
                      </a:r>
                      <a:endParaRPr lang="es-PE" sz="2400" b="1" dirty="0" smtClean="0">
                        <a:solidFill>
                          <a:prstClr val="black"/>
                        </a:solidFill>
                      </a:endParaRPr>
                    </a:p>
                    <a:p>
                      <a:pPr algn="just"/>
                      <a:endParaRPr lang="es-P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400" baseline="0" dirty="0" smtClean="0"/>
                        <a:t>Adecúa el cuento a la situación comunicativa considerando el propósito comunicativo.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392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4634" y="242892"/>
            <a:ext cx="1042017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b="1" dirty="0">
                <a:solidFill>
                  <a:prstClr val="black"/>
                </a:solidFill>
              </a:rPr>
              <a:t>Deduce características implícitas de personajes, objetos, hechos y lugares, y determina el significado de palabras, según el contexto y de expresiones con sentido figurado. Establece relaciones lógicas entre las </a:t>
            </a:r>
            <a:r>
              <a:rPr lang="es-ES" sz="2200" b="1" dirty="0" smtClean="0">
                <a:solidFill>
                  <a:prstClr val="black"/>
                </a:solidFill>
              </a:rPr>
              <a:t>ideas del texto escrito, </a:t>
            </a:r>
            <a:r>
              <a:rPr lang="es-ES" sz="2200" b="1" dirty="0">
                <a:solidFill>
                  <a:prstClr val="black"/>
                </a:solidFill>
              </a:rPr>
              <a:t>como intención-finalidad, tema y subtemas, causa-efecto, semejanza-diferencia y enseñanza y propósito, a partir de información relevante explícita e implícita. </a:t>
            </a:r>
            <a:endParaRPr lang="es-PE" sz="2200" b="1" dirty="0">
              <a:solidFill>
                <a:prstClr val="black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02481"/>
              </p:ext>
            </p:extLst>
          </p:nvPr>
        </p:nvGraphicFramePr>
        <p:xfrm>
          <a:off x="434634" y="2050026"/>
          <a:ext cx="10441860" cy="4222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930"/>
                <a:gridCol w="5220930"/>
              </a:tblGrid>
              <a:tr h="707922">
                <a:tc>
                  <a:txBody>
                    <a:bodyPr/>
                    <a:lstStyle/>
                    <a:p>
                      <a:pPr algn="ctr"/>
                      <a:r>
                        <a:rPr lang="es-PE" sz="2400" dirty="0" smtClean="0">
                          <a:solidFill>
                            <a:schemeClr val="tx1"/>
                          </a:solidFill>
                        </a:rPr>
                        <a:t>Ejemplo de precisión de un desempeño.</a:t>
                      </a:r>
                      <a:endParaRPr lang="es-P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smtClean="0">
                          <a:solidFill>
                            <a:schemeClr val="tx1"/>
                          </a:solidFill>
                        </a:rPr>
                        <a:t>Ejemplo de precisión de un desempeño.</a:t>
                      </a:r>
                    </a:p>
                    <a:p>
                      <a:pPr algn="ctr"/>
                      <a:endParaRPr lang="es-PE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03410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Deduce características implícitas de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personajes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objetos, hechos y lugares, y determina el significado de palabras, según el contexto y de expresiones con sentido figurado. Establece relaciones lógicas entre las ideas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la entrevista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como intención-finalidad, tema y subtemas, causa-efecto,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semejanza-diferencia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enseñanza y propósito, a partir de información relevante explícita e implícita. </a:t>
                      </a:r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Deduce características implícitas de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personajes,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objetos, hechos y lugares, y determina el significado de palabras, según el contexto y de expresiones con sentido figurado. Establece relaciones lógicas entre las ideas </a:t>
                      </a:r>
                      <a:r>
                        <a:rPr lang="es-ES" sz="2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 texto escrito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como intención-finalidad, tema y subtemas, causa-efecto,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semejanza-diferencia</a:t>
                      </a:r>
                      <a:r>
                        <a:rPr lang="es-E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 enseñanza y propósito, a partir de información relevante explícita e implícita. </a:t>
                      </a:r>
                      <a:r>
                        <a:rPr lang="es-ES" sz="2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(Entrevista)</a:t>
                      </a:r>
                      <a:endParaRPr lang="es-PE" sz="2000" b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4832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93980"/>
            <a:ext cx="92619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8000" b="1" dirty="0" smtClean="0">
                <a:solidFill>
                  <a:schemeClr val="accent1">
                    <a:lumMod val="50000"/>
                  </a:schemeClr>
                </a:solidFill>
              </a:rPr>
              <a:t>TRABAJO EN EQUIPO</a:t>
            </a:r>
          </a:p>
          <a:p>
            <a:pPr algn="ctr"/>
            <a:endParaRPr lang="es-PE" sz="8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s-PE" sz="8000" b="1" dirty="0" smtClean="0">
                <a:solidFill>
                  <a:schemeClr val="accent1">
                    <a:lumMod val="50000"/>
                  </a:schemeClr>
                </a:solidFill>
              </a:rPr>
              <a:t>¡VAMOS A PRECISAR DESEMPEÑOS!</a:t>
            </a:r>
            <a:endParaRPr lang="es-PE" sz="8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http://1.bp.blogspot.com/-gQB5Szj97FI/VMxck0_6sNI/AAAAAAADeIk/Hkddr_cOh6M/s1600/PROFESORES%2B%2B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098" y="693980"/>
            <a:ext cx="2062773" cy="59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13321"/>
            <a:ext cx="1949621" cy="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4924" y="867350"/>
            <a:ext cx="81939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9000" b="1" dirty="0" smtClean="0">
                <a:solidFill>
                  <a:srgbClr val="990033"/>
                </a:solidFill>
              </a:rPr>
              <a:t>TÉCNICAS E INSTRUMENTOS DE</a:t>
            </a:r>
          </a:p>
          <a:p>
            <a:pPr algn="ctr"/>
            <a:r>
              <a:rPr lang="es-PE" sz="9000" b="1" dirty="0" smtClean="0">
                <a:solidFill>
                  <a:srgbClr val="990033"/>
                </a:solidFill>
              </a:rPr>
              <a:t>EVALUACIÓN </a:t>
            </a:r>
            <a:endParaRPr lang="es-PE" sz="9000" b="1" dirty="0">
              <a:solidFill>
                <a:srgbClr val="990033"/>
              </a:solidFill>
            </a:endParaRPr>
          </a:p>
        </p:txBody>
      </p:sp>
      <p:pic>
        <p:nvPicPr>
          <p:cNvPr id="3" name="Picture 2" descr="http://1.bp.blogspot.com/-gQB5Szj97FI/VMxck0_6sNI/AAAAAAADeIk/Hkddr_cOh6M/s1600/PROFESORES%2B%2B(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901" y="693980"/>
            <a:ext cx="2062773" cy="597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13321"/>
            <a:ext cx="1949621" cy="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85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036466001"/>
              </p:ext>
            </p:extLst>
          </p:nvPr>
        </p:nvGraphicFramePr>
        <p:xfrm>
          <a:off x="807884" y="0"/>
          <a:ext cx="9928942" cy="6566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698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13321"/>
            <a:ext cx="1949621" cy="4246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240" y="0"/>
            <a:ext cx="986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990033"/>
                </a:solidFill>
              </a:rPr>
              <a:t>Técnicas con sus respectivos instrumentos</a:t>
            </a:r>
            <a:endParaRPr lang="es-PE" sz="4000" b="1" dirty="0">
              <a:solidFill>
                <a:srgbClr val="990033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020594"/>
              </p:ext>
            </p:extLst>
          </p:nvPr>
        </p:nvGraphicFramePr>
        <p:xfrm>
          <a:off x="604683" y="707886"/>
          <a:ext cx="9925665" cy="5760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074324"/>
                <a:gridCol w="5851341"/>
              </a:tblGrid>
              <a:tr h="5478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smtClean="0"/>
                        <a:t>Técnicas de evaluación</a:t>
                      </a:r>
                    </a:p>
                    <a:p>
                      <a:pPr algn="ctr"/>
                      <a:endParaRPr lang="es-P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2400" dirty="0" smtClean="0"/>
                        <a:t>Instrumentos de evaluación</a:t>
                      </a:r>
                    </a:p>
                    <a:p>
                      <a:pPr algn="ctr"/>
                      <a:endParaRPr lang="es-P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E" sz="2000" dirty="0" smtClean="0"/>
                        <a:t>Observación sistemática</a:t>
                      </a:r>
                    </a:p>
                    <a:p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Lista de cotejo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Registro anecdótico</a:t>
                      </a:r>
                    </a:p>
                    <a:p>
                      <a:pPr marL="285750" lvl="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Registro de rasgos y habilidades sociales.</a:t>
                      </a:r>
                    </a:p>
                    <a:p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Escritas</a:t>
                      </a:r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Portafolio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Guías o fichas de registro de ejercicios prácticos.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Escalas Valoración</a:t>
                      </a:r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Entrevista</a:t>
                      </a:r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baseline="0" dirty="0" smtClean="0"/>
                        <a:t>Cuestionarios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000" baseline="0" dirty="0" smtClean="0"/>
                        <a:t>Guía o ficha de registro: intervención y participación en debates, diálogos, plenarios, conferencias, video-fórum, focus </a:t>
                      </a:r>
                      <a:r>
                        <a:rPr lang="es-PE" sz="2000" baseline="0" dirty="0" err="1" smtClean="0"/>
                        <a:t>group</a:t>
                      </a:r>
                      <a:r>
                        <a:rPr lang="es-PE" sz="2000" baseline="0" dirty="0" smtClean="0"/>
                        <a:t>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PE" sz="20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Telemático</a:t>
                      </a:r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Guías o fichas de registro personal.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E" sz="2000" dirty="0" smtClean="0"/>
                        <a:t>Guías</a:t>
                      </a:r>
                      <a:r>
                        <a:rPr lang="es-PE" sz="2000" baseline="0" dirty="0" smtClean="0"/>
                        <a:t> o fichas de registro de intervenciones y participaciones en foros, videoconferencia, chat.</a:t>
                      </a:r>
                      <a:endParaRPr lang="es-P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44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3220" y="109809"/>
            <a:ext cx="3822852" cy="885371"/>
          </a:xfrm>
          <a:prstGeom prst="flowChartTerminator">
            <a:avLst/>
          </a:prstGeom>
          <a:solidFill>
            <a:srgbClr val="0033CC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Reflexionemos</a:t>
            </a:r>
          </a:p>
        </p:txBody>
      </p:sp>
      <p:pic>
        <p:nvPicPr>
          <p:cNvPr id="10" name="Picture 2" descr="http://previews.123rf.com/images/marijapiliponyte/marijapiliponyte1406/marijapiliponyte140600077/29618453-Personaje-de-dibujos-animados-masculino-pensando-mucho-Foto-de-archiv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1" y="1152409"/>
            <a:ext cx="1670452" cy="50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470150" y="1088218"/>
            <a:ext cx="8870950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PE" sz="3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me dará </a:t>
            </a:r>
            <a:r>
              <a:rPr lang="es-PE" sz="4800" dirty="0" smtClean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evidencias</a:t>
            </a:r>
            <a:r>
              <a:rPr lang="es-PE" sz="3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sus aprendizajes?</a:t>
            </a:r>
          </a:p>
        </p:txBody>
      </p:sp>
      <p:pic>
        <p:nvPicPr>
          <p:cNvPr id="9" name="Picture 2" descr="Resultado de imagen para ESTUDIANTE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2" b="19369"/>
          <a:stretch/>
        </p:blipFill>
        <p:spPr bwMode="auto">
          <a:xfrm>
            <a:off x="4765169" y="2104202"/>
            <a:ext cx="4142954" cy="24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2853743" y="4681808"/>
            <a:ext cx="3822852" cy="885371"/>
          </a:xfrm>
          <a:prstGeom prst="flowChartTerminator">
            <a:avLst/>
          </a:prstGeom>
          <a:solidFill>
            <a:srgbClr val="FF3399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ACTUACIONES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2853743" y="5700486"/>
            <a:ext cx="3822852" cy="885371"/>
          </a:xfrm>
          <a:prstGeom prst="flowChartTerminator">
            <a:avLst/>
          </a:prstGeom>
          <a:solidFill>
            <a:srgbClr val="FF3399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intangibles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7299325" y="4681809"/>
            <a:ext cx="3822852" cy="885371"/>
          </a:xfrm>
          <a:prstGeom prst="flowChartTerminator">
            <a:avLst/>
          </a:prstGeom>
          <a:solidFill>
            <a:srgbClr val="002060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PRODUCCIONES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7299325" y="5700486"/>
            <a:ext cx="3822852" cy="885371"/>
          </a:xfrm>
          <a:prstGeom prst="flowChartTerminator">
            <a:avLst/>
          </a:prstGeom>
          <a:solidFill>
            <a:srgbClr val="002060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tangibles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417543"/>
              </p:ext>
            </p:extLst>
          </p:nvPr>
        </p:nvGraphicFramePr>
        <p:xfrm>
          <a:off x="103239" y="191729"/>
          <a:ext cx="10795818" cy="6518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50964"/>
                <a:gridCol w="3312804"/>
                <a:gridCol w="2159772"/>
                <a:gridCol w="1872278"/>
              </a:tblGrid>
              <a:tr h="618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COMPETENCIAS/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DESEMPEÑOS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EVIDENCIA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72410" algn="l"/>
                        </a:tabLst>
                      </a:pPr>
                      <a:r>
                        <a:rPr lang="es-ES" sz="1800">
                          <a:solidFill>
                            <a:schemeClr val="tx1"/>
                          </a:solidFill>
                          <a:effectLst/>
                        </a:rPr>
                        <a:t>INSTRUMENTO DE EVALUACIÓN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0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INDAGA MEDIANTE MÉTODOS CIENTÍFICOS PARA CONSTRUIR SUS CONOCIMIENTOS.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Problematiza situaciones para hacer indagación.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Diseña estrategias para hacer indagación.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Genera y registra datos o información.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Analiza datos e información.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Evalúa y comunica el proceso y resultados de su indagación.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Establece relaciones que expliquen el fenómeno estudiado. Utiliza los datos cualitativos y cuantitativos que obtuvo y los compara con la respuesta que propuso, así como con información científica. Elabora sus conclusiones. (Experimento con la levadura)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Comunica las conclusiones de su indagación y lo que aprendió usando conocimientos científicos, así como el procedimiento, los logros y dificultades que tuvo durante su desarrollo. Propone algunas mejoras. Da a conocer su indagación en forma oral o escrita. (Experimento con la levadura)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Utiliza los datos del cuadro de doble entrada del experimento de la levadura y los compara con la respuesta que propuso y elabora sus conclusiones.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Explica sus conclusiones fundamentando científicamente sobre el experimento con la levadura.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72410" algn="l"/>
                        </a:tabLst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Lista de cotejo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898179"/>
              </p:ext>
            </p:extLst>
          </p:nvPr>
        </p:nvGraphicFramePr>
        <p:xfrm>
          <a:off x="280219" y="206475"/>
          <a:ext cx="10559845" cy="6504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5533"/>
                <a:gridCol w="3240393"/>
                <a:gridCol w="2112565"/>
                <a:gridCol w="1831354"/>
              </a:tblGrid>
              <a:tr h="1084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COMPETENCIAS/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DESEMPEÑOS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EVIDENCIA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72410" algn="l"/>
                        </a:tabLs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INSTRUMENTO DE EVALUACIÓN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420033">
                <a:tc>
                  <a:txBody>
                    <a:bodyPr/>
                    <a:lstStyle/>
                    <a:p>
                      <a:pPr marL="198755" algn="ctr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LEE DIVERSOS TIPOS DE TEXTOS ESCRITOS EN SU LENGUA MATERNA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198755" algn="just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Obtiene información del texto escrito.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Infiere e interpreta información del texto.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2000">
                          <a:solidFill>
                            <a:schemeClr val="tx1"/>
                          </a:solidFill>
                          <a:effectLst/>
                        </a:rPr>
                        <a:t>Reflexiona y evalúa la forma, el contenido y contexto del texto.</a:t>
                      </a:r>
                      <a:endParaRPr lang="es-PE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Deduce características implícitas de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personajes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es-ES" sz="2000" dirty="0" smtClean="0">
                          <a:solidFill>
                            <a:schemeClr val="tx1"/>
                          </a:solidFill>
                          <a:effectLst/>
                        </a:rPr>
                        <a:t>seres, objetos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, hechos y lugares, y determina el significado de palabras, según el contexto y de expresiones con sentido figurado. Establece relaciones lógicas entre las ideas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de la entrevista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, como intención-finalidad, tema y subtemas, causa-efecto, </a:t>
                      </a:r>
                      <a:r>
                        <a:rPr lang="es-ES" sz="2000" b="1" dirty="0">
                          <a:solidFill>
                            <a:schemeClr val="tx1"/>
                          </a:solidFill>
                          <a:effectLst/>
                        </a:rPr>
                        <a:t>semejanza-diferencia</a:t>
                      </a: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 y enseñanza y propósito, a partir de información relevante explícita e implícita. 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828800" algn="l"/>
                        </a:tabLs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Menciona las características de los personajes y el significado de palabras según el contexto.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772410" algn="l"/>
                        </a:tabLst>
                      </a:pPr>
                      <a:r>
                        <a:rPr lang="es-ES" sz="2000" dirty="0">
                          <a:solidFill>
                            <a:schemeClr val="tx1"/>
                          </a:solidFill>
                          <a:effectLst/>
                        </a:rPr>
                        <a:t>Lista de cotejo</a:t>
                      </a:r>
                      <a:endParaRPr lang="es-PE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78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89" y="0"/>
            <a:ext cx="3454306" cy="608814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13867" y="1228672"/>
            <a:ext cx="5235678" cy="11061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4000" b="1" dirty="0" smtClean="0">
                <a:solidFill>
                  <a:srgbClr val="990033"/>
                </a:solidFill>
                <a:latin typeface="+mn-lt"/>
                <a:ea typeface="+mn-ea"/>
                <a:cs typeface="+mn-cs"/>
              </a:rPr>
              <a:t>PROPÓSITO DEL TALLER</a:t>
            </a:r>
            <a:r>
              <a:rPr lang="es-PE" sz="5400" b="1" dirty="0" smtClean="0">
                <a:solidFill>
                  <a:srgbClr val="990033"/>
                </a:solidFill>
              </a:rPr>
              <a:t/>
            </a:r>
            <a:br>
              <a:rPr lang="es-PE" sz="5400" b="1" dirty="0" smtClean="0">
                <a:solidFill>
                  <a:srgbClr val="990033"/>
                </a:solidFill>
              </a:rPr>
            </a:br>
            <a:endParaRPr lang="es-PE" sz="5400" dirty="0"/>
          </a:p>
        </p:txBody>
      </p:sp>
      <p:pic>
        <p:nvPicPr>
          <p:cNvPr id="8" name="Picture 2" descr="Resultado de imagen para maestro dibujo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r="13874"/>
          <a:stretch/>
        </p:blipFill>
        <p:spPr bwMode="auto">
          <a:xfrm>
            <a:off x="221770" y="1553731"/>
            <a:ext cx="3238500" cy="44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2958282" y="2490036"/>
            <a:ext cx="7955524" cy="413966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s-ES" sz="60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  <a:p>
            <a:pPr algn="just">
              <a:lnSpc>
                <a:spcPct val="107000"/>
              </a:lnSpc>
            </a:pPr>
            <a:r>
              <a:rPr lang="es-PE" sz="6000" dirty="0" smtClean="0">
                <a:ea typeface="Times New Roman" panose="02020603050405020304" pitchFamily="18" charset="0"/>
                <a:cs typeface="Calibri" panose="020F0502020204030204" pitchFamily="34" charset="0"/>
              </a:rPr>
              <a:t>Fortalecer las capacidades pedagógicas de los docentes para el desarrollo de competencias en el enfoque de la evaluación formativa y orientaciones para la elaboración de instrumentos de evaluación y conclusiones descriptivas.</a:t>
            </a:r>
          </a:p>
          <a:p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31594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3220" y="109809"/>
            <a:ext cx="3822852" cy="885371"/>
          </a:xfrm>
          <a:prstGeom prst="flowChartTerminator">
            <a:avLst/>
          </a:prstGeom>
          <a:solidFill>
            <a:srgbClr val="0033CC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Reflexionemos</a:t>
            </a:r>
          </a:p>
        </p:txBody>
      </p:sp>
      <p:pic>
        <p:nvPicPr>
          <p:cNvPr id="10" name="Picture 2" descr="http://previews.123rf.com/images/marijapiliponyte/marijapiliponyte1406/marijapiliponyte140600077/29618453-Personaje-de-dibujos-animados-masculino-pensando-mucho-Foto-de-archiv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61" y="1152409"/>
            <a:ext cx="1670452" cy="506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216150" y="1152409"/>
            <a:ext cx="944982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es-PE" sz="3000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debo tener en cuanta para  elaborar un instrumento de evaluación?</a:t>
            </a:r>
          </a:p>
        </p:txBody>
      </p:sp>
      <p:pic>
        <p:nvPicPr>
          <p:cNvPr id="14" name="Picture 2" descr="Resultado de imagen para instrumentos de evaluac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3"/>
          <a:stretch/>
        </p:blipFill>
        <p:spPr bwMode="auto">
          <a:xfrm rot="1604949">
            <a:off x="8449527" y="2421124"/>
            <a:ext cx="2308324" cy="20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riángulo isósceles 14"/>
          <p:cNvSpPr/>
          <p:nvPr/>
        </p:nvSpPr>
        <p:spPr>
          <a:xfrm>
            <a:off x="3280229" y="2583543"/>
            <a:ext cx="5210628" cy="4107543"/>
          </a:xfrm>
          <a:prstGeom prst="triangl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974117" y="3456629"/>
            <a:ext cx="3822852" cy="885371"/>
          </a:xfrm>
          <a:prstGeom prst="flowChartTerminator">
            <a:avLst/>
          </a:prstGeom>
          <a:solidFill>
            <a:srgbClr val="002060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estándares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2054646" y="5331287"/>
            <a:ext cx="3822852" cy="885371"/>
          </a:xfrm>
          <a:prstGeom prst="flowChartTerminator">
            <a:avLst/>
          </a:prstGeom>
          <a:solidFill>
            <a:srgbClr val="FF3399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capacidades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sp>
        <p:nvSpPr>
          <p:cNvPr id="18" name="Título 1"/>
          <p:cNvSpPr txBox="1">
            <a:spLocks/>
          </p:cNvSpPr>
          <p:nvPr/>
        </p:nvSpPr>
        <p:spPr>
          <a:xfrm>
            <a:off x="6332310" y="5305751"/>
            <a:ext cx="3822852" cy="885371"/>
          </a:xfrm>
          <a:prstGeom prst="flowChartTerminator">
            <a:avLst/>
          </a:prstGeom>
          <a:solidFill>
            <a:srgbClr val="00B050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desempeños</a:t>
            </a:r>
            <a:endParaRPr lang="es-PE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38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336936"/>
              </p:ext>
            </p:extLst>
          </p:nvPr>
        </p:nvGraphicFramePr>
        <p:xfrm>
          <a:off x="176978" y="523221"/>
          <a:ext cx="10648338" cy="61734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203"/>
                <a:gridCol w="1587317"/>
                <a:gridCol w="1717339"/>
                <a:gridCol w="1718380"/>
                <a:gridCol w="1717339"/>
                <a:gridCol w="1718380"/>
                <a:gridCol w="1718380"/>
              </a:tblGrid>
              <a:tr h="4177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COMPETENCIA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INDAGA MEDIANTE MÉTODOS CIENTÍFICOS PARA CONSTRUIR SUS CONOCIMIENTOS.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104431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CAPACIDADES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Problematiza situaciones para hacer indagación.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Diseña estrategias para hacer indagación.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Genera y registra datos o información.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Analiza datos e información.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Comunica el proceso y resultados de su indagación.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37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CRITERIOS (Desempeños)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 los datos del cuadro de doble entrada del experimento de la levadura y los compara con la respuesta que propuso y elabora sus conclusiones.</a:t>
                      </a:r>
                      <a:endParaRPr lang="es-PE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PE" sz="16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Comunica las conclusiones de su indagación en forma oral.</a:t>
                      </a:r>
                      <a:endParaRPr lang="es-PE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N°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APELLIDOS Y NOMBRES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01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JUAN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02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MELODY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03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PEDRO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04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ES" sz="1600" dirty="0" smtClean="0">
                          <a:solidFill>
                            <a:schemeClr val="tx1"/>
                          </a:solidFill>
                          <a:effectLst/>
                        </a:rPr>
                        <a:t>NAYARA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14400" algn="l"/>
                        </a:tabLs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PE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144297" y="0"/>
            <a:ext cx="318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990033"/>
                </a:solidFill>
              </a:rPr>
              <a:t>LISTA DE COTEJO</a:t>
            </a:r>
            <a:endParaRPr lang="es-PE" sz="2800" b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39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685436" y="420085"/>
            <a:ext cx="6096000" cy="882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INSTRUMENTO DE EVALUACIÓN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PE" sz="24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 DE COTEJO</a:t>
            </a:r>
            <a:endParaRPr lang="es-P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486079"/>
              </p:ext>
            </p:extLst>
          </p:nvPr>
        </p:nvGraphicFramePr>
        <p:xfrm>
          <a:off x="203199" y="1498280"/>
          <a:ext cx="11625007" cy="64312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5512">
                  <a:extLst>
                    <a:ext uri="{9D8B030D-6E8A-4147-A177-3AD203B41FA5}">
                      <a16:colId xmlns="" xmlns:a16="http://schemas.microsoft.com/office/drawing/2014/main" val="1867901149"/>
                    </a:ext>
                  </a:extLst>
                </a:gridCol>
                <a:gridCol w="3070175">
                  <a:extLst>
                    <a:ext uri="{9D8B030D-6E8A-4147-A177-3AD203B41FA5}">
                      <a16:colId xmlns="" xmlns:a16="http://schemas.microsoft.com/office/drawing/2014/main" val="2601545441"/>
                    </a:ext>
                  </a:extLst>
                </a:gridCol>
                <a:gridCol w="2019635">
                  <a:extLst>
                    <a:ext uri="{9D8B030D-6E8A-4147-A177-3AD203B41FA5}">
                      <a16:colId xmlns="" xmlns:a16="http://schemas.microsoft.com/office/drawing/2014/main" val="2940679872"/>
                    </a:ext>
                  </a:extLst>
                </a:gridCol>
                <a:gridCol w="2019635">
                  <a:extLst>
                    <a:ext uri="{9D8B030D-6E8A-4147-A177-3AD203B41FA5}">
                      <a16:colId xmlns="" xmlns:a16="http://schemas.microsoft.com/office/drawing/2014/main" val="3712986654"/>
                    </a:ext>
                  </a:extLst>
                </a:gridCol>
                <a:gridCol w="2019635">
                  <a:extLst>
                    <a:ext uri="{9D8B030D-6E8A-4147-A177-3AD203B41FA5}">
                      <a16:colId xmlns="" xmlns:a16="http://schemas.microsoft.com/office/drawing/2014/main" val="775328232"/>
                    </a:ext>
                  </a:extLst>
                </a:gridCol>
                <a:gridCol w="2020415">
                  <a:extLst>
                    <a:ext uri="{9D8B030D-6E8A-4147-A177-3AD203B41FA5}">
                      <a16:colId xmlns="" xmlns:a16="http://schemas.microsoft.com/office/drawing/2014/main" val="812182160"/>
                    </a:ext>
                  </a:extLst>
                </a:gridCol>
              </a:tblGrid>
              <a:tr h="33175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COMPETENCIA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Resuelve problemas de gestión de datos e incertidumbre.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Candara" panose="020E0502030303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2815210"/>
                  </a:ext>
                </a:extLst>
              </a:tr>
              <a:tr h="1327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CAPACIDADES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33CC"/>
                          </a:solidFill>
                          <a:effectLst/>
                          <a:latin typeface="Arial Narrow" panose="020B0606020202030204" pitchFamily="34" charset="0"/>
                        </a:rPr>
                        <a:t>Representa datos con gráficos y medidas estadísticas o </a:t>
                      </a:r>
                      <a:r>
                        <a:rPr lang="es-MX" sz="1800" dirty="0" smtClean="0">
                          <a:solidFill>
                            <a:srgbClr val="0033CC"/>
                          </a:solidFill>
                          <a:effectLst/>
                          <a:latin typeface="Arial Narrow" panose="020B0606020202030204" pitchFamily="34" charset="0"/>
                        </a:rPr>
                        <a:t>probabilísticas.</a:t>
                      </a:r>
                      <a:endParaRPr lang="es-PE" sz="1800" dirty="0">
                        <a:solidFill>
                          <a:srgbClr val="0033CC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</a:rPr>
                        <a:t>Comunica su comprensión de los conceptos estadísticos y probabilísticos.</a:t>
                      </a:r>
                      <a:endParaRPr lang="es-PE" sz="1800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FFC000"/>
                          </a:solidFill>
                          <a:effectLst/>
                          <a:latin typeface="Arial Narrow" panose="020B0606020202030204" pitchFamily="34" charset="0"/>
                        </a:rPr>
                        <a:t>Usa estrategias y procedimientos para recopilar y procesar datos.</a:t>
                      </a:r>
                      <a:endParaRPr lang="es-PE" sz="1800" dirty="0">
                        <a:solidFill>
                          <a:srgbClr val="FFC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Sustenta conclusiones o decisiones con base en la información obtenida.</a:t>
                      </a:r>
                      <a:endParaRPr lang="es-PE" sz="1800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83208072"/>
                  </a:ext>
                </a:extLst>
              </a:tr>
              <a:tr h="66350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CRITERIOS (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desempeños)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Representa 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la solución del problema usando la ruleta.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Dice 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que significa</a:t>
                      </a:r>
                      <a:r>
                        <a:rPr lang="es-PE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las nociones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seguro, posible e imposible.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Predice la ocurrencia de situaciones 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usando</a:t>
                      </a:r>
                      <a:r>
                        <a:rPr lang="es-PE" sz="18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las nociones seguro, posible e imposible</a:t>
                      </a: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y las sustenta.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43424056"/>
                  </a:ext>
                </a:extLst>
              </a:tr>
              <a:tr h="6635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N°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NOMBRES Y APELLIDOS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68762463"/>
                  </a:ext>
                </a:extLst>
              </a:tr>
              <a:tr h="331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JUAN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2181918"/>
                  </a:ext>
                </a:extLst>
              </a:tr>
              <a:tr h="331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PEDRO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84302915"/>
                  </a:ext>
                </a:extLst>
              </a:tr>
              <a:tr h="331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ROSITA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51889449"/>
                  </a:ext>
                </a:extLst>
              </a:tr>
              <a:tr h="331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JAVIER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5859797"/>
                  </a:ext>
                </a:extLst>
              </a:tr>
              <a:tr h="331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AURELIO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494434"/>
                  </a:ext>
                </a:extLst>
              </a:tr>
              <a:tr h="331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BERTHA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8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s-PE" sz="18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939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1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907" t="21555" r="20649" b="10000"/>
          <a:stretch/>
        </p:blipFill>
        <p:spPr>
          <a:xfrm>
            <a:off x="291690" y="221636"/>
            <a:ext cx="113284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937820" y="117987"/>
            <a:ext cx="29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990033"/>
                </a:solidFill>
              </a:rPr>
              <a:t>LA RÚBRICA</a:t>
            </a:r>
            <a:endParaRPr lang="es-PE" sz="2400" b="1" dirty="0">
              <a:solidFill>
                <a:srgbClr val="99003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3072" y="1258529"/>
            <a:ext cx="804278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400" dirty="0">
                <a:solidFill>
                  <a:prstClr val="black"/>
                </a:solidFill>
              </a:rPr>
              <a:t>L</a:t>
            </a:r>
            <a:r>
              <a:rPr lang="es-PE" sz="2400" dirty="0" smtClean="0">
                <a:solidFill>
                  <a:prstClr val="black"/>
                </a:solidFill>
              </a:rPr>
              <a:t>a rúbrica es un conjunto de criterios y normas, generalmente relacionado con los objetivos </a:t>
            </a:r>
            <a:r>
              <a:rPr lang="es-PE" sz="2400" b="1" dirty="0" smtClean="0">
                <a:solidFill>
                  <a:prstClr val="black"/>
                </a:solidFill>
              </a:rPr>
              <a:t>(Competencias) </a:t>
            </a:r>
            <a:r>
              <a:rPr lang="es-PE" sz="2400" dirty="0" smtClean="0">
                <a:solidFill>
                  <a:prstClr val="black"/>
                </a:solidFill>
              </a:rPr>
              <a:t>del aprendizaje.</a:t>
            </a:r>
          </a:p>
          <a:p>
            <a:pPr algn="just"/>
            <a:endParaRPr lang="es-PE" sz="2400" dirty="0" smtClean="0">
              <a:solidFill>
                <a:prstClr val="black"/>
              </a:solidFill>
            </a:endParaRPr>
          </a:p>
          <a:p>
            <a:pPr algn="just"/>
            <a:r>
              <a:rPr lang="es-PE" sz="2400" dirty="0" smtClean="0">
                <a:solidFill>
                  <a:prstClr val="black"/>
                </a:solidFill>
              </a:rPr>
              <a:t>Las rúbricas son usadas para evaluar la actuación de los estudiantes en la creación de artículos, proyectos, ensayos y otras tareas.</a:t>
            </a:r>
          </a:p>
          <a:p>
            <a:pPr algn="just"/>
            <a:endParaRPr lang="es-PE" sz="2400" dirty="0" smtClean="0">
              <a:solidFill>
                <a:prstClr val="black"/>
              </a:solidFill>
            </a:endParaRPr>
          </a:p>
          <a:p>
            <a:pPr algn="just"/>
            <a:r>
              <a:rPr lang="es-PE" sz="2400" dirty="0" smtClean="0">
                <a:solidFill>
                  <a:prstClr val="black"/>
                </a:solidFill>
              </a:rPr>
              <a:t>Las rúbricas permiten estandarizar la evaluación con criterios específicos, haciendo la calificación más simple y transparente.</a:t>
            </a:r>
          </a:p>
          <a:p>
            <a:pPr algn="just"/>
            <a:endParaRPr lang="es-PE" sz="2400" dirty="0" smtClean="0">
              <a:solidFill>
                <a:prstClr val="black"/>
              </a:solidFill>
            </a:endParaRPr>
          </a:p>
          <a:p>
            <a:pPr algn="just"/>
            <a:r>
              <a:rPr lang="es-PE" sz="2400" dirty="0" smtClean="0">
                <a:solidFill>
                  <a:prstClr val="black"/>
                </a:solidFill>
              </a:rPr>
              <a:t>Las rúbricas permite reflexión y revisión entre pares, fomenta el entendimiento e indicar de que manera va ser evaluado el estudiante y finalmente tienden a compartir la rúbrica al momento de la evaluación.</a:t>
            </a:r>
            <a:endParaRPr lang="es-PE" sz="2400" dirty="0">
              <a:solidFill>
                <a:prstClr val="black"/>
              </a:solidFill>
            </a:endParaRPr>
          </a:p>
        </p:txBody>
      </p:sp>
      <p:pic>
        <p:nvPicPr>
          <p:cNvPr id="4" name="Picture 2" descr="Resultado de imagen para instrumentos de evaluac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3"/>
          <a:stretch/>
        </p:blipFill>
        <p:spPr bwMode="auto">
          <a:xfrm rot="1604949">
            <a:off x="8655964" y="716394"/>
            <a:ext cx="2759041" cy="240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5968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5377" y="0"/>
            <a:ext cx="1143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990033"/>
                </a:solidFill>
              </a:rPr>
              <a:t>RÚBRICA PARA ELAVUAR LOS LA COMPETENCIA INDAGA MEDIANTE MÉTODOS CIENTÍFICOS PARA CONSTRUIR SU CONOCIMIENTO.</a:t>
            </a:r>
            <a:endParaRPr lang="es-PE" sz="2400" b="1" dirty="0">
              <a:solidFill>
                <a:srgbClr val="990033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24094"/>
              </p:ext>
            </p:extLst>
          </p:nvPr>
        </p:nvGraphicFramePr>
        <p:xfrm>
          <a:off x="309715" y="999884"/>
          <a:ext cx="11267768" cy="5617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942"/>
                <a:gridCol w="2816942"/>
                <a:gridCol w="2816942"/>
                <a:gridCol w="2816942"/>
              </a:tblGrid>
              <a:tr h="459921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CRITERIOS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INICIO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PROCESO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LOGRO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051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tx1"/>
                          </a:solidFill>
                        </a:rPr>
                        <a:t>Problematiza situaciones.</a:t>
                      </a:r>
                      <a:endParaRPr lang="es-P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Propone una respuesta pero esta no tiene relación con la pregunta.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Propone una respuesta que tiene alguna relación con la pregunta.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Propone una respuesta en relación con la pregunta y con base en sus experiencias.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4481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tx1"/>
                          </a:solidFill>
                        </a:rPr>
                        <a:t>Diseña un plan de acción.</a:t>
                      </a:r>
                      <a:endParaRPr lang="es-P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Selecciona materiales e instrumentos que no lo ayudarán a realizar una buena observación o experimentación.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Selecciona algunos materiales e instrumentos adecuados para la observación o experimentación.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Selecciona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los materiales e instrumentos adecuados para la observación o experimentación.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4696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tx1"/>
                          </a:solidFill>
                        </a:rPr>
                        <a:t>Obtiene y registra datos.</a:t>
                      </a:r>
                      <a:endParaRPr lang="es-P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Obtiene datos erróneos y los registra en forma incorrecta en los organizadores mediante dibujos o sus primeras formas de escritura.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Obtiene algunos datos correctos y los registra parcialmente en los organizadores mediante dibujos o sus primeras formas de escritura.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Obtiene datos correctos y los registra ordenadamente en organizadores mediante dibujos o sus primeras formas de escritura.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864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5377" y="0"/>
            <a:ext cx="1143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990033"/>
                </a:solidFill>
              </a:rPr>
              <a:t>RÚBRICA PARA ELAVUAR LA COMPETENCIA ESCRIBE DIVERSOS TIPOS DE TEXTOS EN SU LENGUA MATERNA.</a:t>
            </a:r>
            <a:endParaRPr lang="es-PE" sz="2400" b="1" dirty="0">
              <a:solidFill>
                <a:srgbClr val="990033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138075"/>
              </p:ext>
            </p:extLst>
          </p:nvPr>
        </p:nvGraphicFramePr>
        <p:xfrm>
          <a:off x="145377" y="764196"/>
          <a:ext cx="11933553" cy="5946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6861"/>
                <a:gridCol w="3576942"/>
                <a:gridCol w="3436361"/>
                <a:gridCol w="2983389"/>
              </a:tblGrid>
              <a:tr h="459921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CRITERIOS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EN PROCESO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LOGRO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ESPERADO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LOGRO DESTACADO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4051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tx1"/>
                          </a:solidFill>
                        </a:rPr>
                        <a:t>Adecua el texto a la situación comunicativa.</a:t>
                      </a:r>
                      <a:endParaRPr lang="es-P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Muestra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dificultad para adecuar sus textos a la situación. Sus textos se relacionan pocas veces con el propósito y el destinatario.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Adecúa el texto a la situación significativa considerando el propósito comunicativo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y que está dirigido a los demás niños y niñas del salón, recurriendo a su experiencia para escribir considerando su nivel de escritura.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Adecúa el texto a la situación significativa considerando el propósito comunicativo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y el destinario, recurriendo a su experiencia para escribir  con letra clara y legible.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383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tx1"/>
                          </a:solidFill>
                        </a:rPr>
                        <a:t>Organiza y desarrolla las ideas de forma coherente y cohesionada.</a:t>
                      </a:r>
                      <a:endParaRPr lang="es-P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Muestra poco interés por escribir carteles y mensajes con relación a los sectores del aula. (solo realiza trazos sueltos)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Escribe carteles y mensajes con relación a los sectores del aula de acuerdo con su nivel de escritura.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Escribe carteles y mensajes con relación a los sectores del aula a nivel alfabético.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4878">
                <a:tc>
                  <a:txBody>
                    <a:bodyPr/>
                    <a:lstStyle/>
                    <a:p>
                      <a:r>
                        <a:rPr lang="es-PE" b="1" dirty="0" smtClean="0">
                          <a:solidFill>
                            <a:schemeClr val="tx1"/>
                          </a:solidFill>
                        </a:rPr>
                        <a:t>Reflexiona y evalúa la forma, el contenido y contexto del texto escrito.</a:t>
                      </a:r>
                      <a:endParaRPr lang="es-PE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Muestra dificultad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o poco interés por revisar sus textos o mejorarlos. Puede mostrar interés por probar interés con la escritura, pero esta guarda escasa relación con el propósito.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Revisa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el texto con ayuda del docentes, para determinar si se ajusta al propósito y destinatario, o si se mantiene o no dentro del tema, con fin de mejorarlo.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PE" dirty="0" smtClean="0">
                          <a:solidFill>
                            <a:schemeClr val="tx1"/>
                          </a:solidFill>
                        </a:rPr>
                        <a:t>Revisa</a:t>
                      </a:r>
                      <a:r>
                        <a:rPr lang="es-PE" baseline="0" dirty="0" smtClean="0">
                          <a:solidFill>
                            <a:schemeClr val="tx1"/>
                          </a:solidFill>
                        </a:rPr>
                        <a:t> el texto pidiendo ayuda al docente, para determinar si se ajusta al propósito y destinatario, si se mantiene dentro del tema, y lo mejora para que su mensaje sea claro y legible.</a:t>
                      </a:r>
                      <a:endParaRPr lang="es-P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82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189" y="0"/>
            <a:ext cx="3454306" cy="608814"/>
          </a:xfrm>
          <a:prstGeom prst="rect">
            <a:avLst/>
          </a:prstGeom>
        </p:spPr>
      </p:pic>
      <p:pic>
        <p:nvPicPr>
          <p:cNvPr id="8" name="Picture 2" descr="Resultado de imagen para maestro dibujo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6" r="13874"/>
          <a:stretch/>
        </p:blipFill>
        <p:spPr bwMode="auto">
          <a:xfrm>
            <a:off x="221770" y="1553731"/>
            <a:ext cx="3238500" cy="446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49698" y="608814"/>
            <a:ext cx="3822852" cy="885371"/>
          </a:xfrm>
          <a:prstGeom prst="flowChartTerminator">
            <a:avLst/>
          </a:prstGeom>
          <a:solidFill>
            <a:srgbClr val="0033CC"/>
          </a:solidFill>
          <a:ln w="9525" cap="rnd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P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anose="020E0602020502020306" pitchFamily="34" charset="0"/>
              </a:rPr>
              <a:t>¡Somos creativos!</a:t>
            </a:r>
            <a:endParaRPr lang="es-P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anose="020E0602020502020306" pitchFamily="34" charset="0"/>
            </a:endParaRPr>
          </a:p>
        </p:txBody>
      </p:sp>
      <p:pic>
        <p:nvPicPr>
          <p:cNvPr id="11" name="Picture 8" descr="Resultado de imagen de dibujo jirafa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93" y="987922"/>
            <a:ext cx="2108261" cy="2439149"/>
          </a:xfrm>
          <a:prstGeom prst="rect">
            <a:avLst/>
          </a:prstGeom>
          <a:noFill/>
          <a:extLst/>
        </p:spPr>
      </p:pic>
      <p:pic>
        <p:nvPicPr>
          <p:cNvPr id="12" name="Picture 6" descr="Resultado de imagen de chanchodibujo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954" y="1600594"/>
            <a:ext cx="3243017" cy="18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sultado de imagen de loro dibujo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86" y="2951960"/>
            <a:ext cx="2068497" cy="21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esultado de imagen de perro dibujo"/>
          <p:cNvPicPr/>
          <p:nvPr/>
        </p:nvPicPr>
        <p:blipFill>
          <a:blip r:embed="rId9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778" l="2667" r="95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28" y="3600921"/>
            <a:ext cx="1513451" cy="2050841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32695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13321"/>
            <a:ext cx="1949621" cy="4246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0629" y="538013"/>
            <a:ext cx="6865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solidFill>
                  <a:srgbClr val="990033"/>
                </a:solidFill>
              </a:rPr>
              <a:t>EVALUACIÓN FORMATIVA</a:t>
            </a:r>
            <a:endParaRPr lang="es-PE" sz="4800" b="1" dirty="0">
              <a:solidFill>
                <a:srgbClr val="99003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0628" y="1369010"/>
            <a:ext cx="112256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3600" dirty="0" smtClean="0"/>
              <a:t>El Currículo Nacional de la Educación Básica plantea para la </a:t>
            </a:r>
            <a:r>
              <a:rPr lang="es-PE" sz="3600" dirty="0"/>
              <a:t>evaluación de los aprendizajes </a:t>
            </a:r>
            <a:r>
              <a:rPr lang="es-PE" sz="3600" dirty="0" smtClean="0"/>
              <a:t>el </a:t>
            </a:r>
            <a:r>
              <a:rPr lang="es-PE" sz="3600" b="1" dirty="0"/>
              <a:t>ENFOQUE FORMATIVO</a:t>
            </a:r>
            <a:r>
              <a:rPr lang="es-PE" sz="3600" dirty="0"/>
              <a:t>.</a:t>
            </a:r>
            <a:endParaRPr lang="es-PE" sz="3600" b="1" dirty="0" smtClean="0"/>
          </a:p>
          <a:p>
            <a:endParaRPr lang="es-PE" sz="3600" b="1" dirty="0" smtClean="0"/>
          </a:p>
          <a:p>
            <a:r>
              <a:rPr lang="es-PE" sz="3600" b="1" dirty="0" smtClean="0"/>
              <a:t>¿Qué es?</a:t>
            </a:r>
          </a:p>
          <a:p>
            <a:pPr algn="just"/>
            <a:r>
              <a:rPr lang="es-PE" sz="3600" dirty="0" smtClean="0"/>
              <a:t>Proceso sistemático de recojo de información y valoración de información relevante sobre el desarrollo y el logro de las competencias de los estudiantes para tomar decisiones oportunas que contribuyan a la mejora continua del aprendizaje. </a:t>
            </a:r>
          </a:p>
        </p:txBody>
      </p:sp>
    </p:spTree>
    <p:extLst>
      <p:ext uri="{BB962C8B-B14F-4D97-AF65-F5344CB8AC3E}">
        <p14:creationId xmlns:p14="http://schemas.microsoft.com/office/powerpoint/2010/main" val="42309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13321"/>
            <a:ext cx="1949621" cy="4246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240" y="113321"/>
            <a:ext cx="98618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990033"/>
                </a:solidFill>
              </a:rPr>
              <a:t>UNA EVALUACIÓN FORMATIVA ENFOCADA EN COMPETENCIAS BUSCA:</a:t>
            </a:r>
            <a:endParaRPr lang="es-PE" sz="4000" b="1" dirty="0">
              <a:solidFill>
                <a:srgbClr val="990033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3240" y="1779687"/>
            <a:ext cx="11002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3600" b="1" dirty="0" smtClean="0"/>
              <a:t>Valorar el desempeño</a:t>
            </a:r>
            <a:r>
              <a:rPr lang="es-PE" sz="3600" dirty="0" smtClean="0"/>
              <a:t> de los estudiantes al resolver situaciones retadoras.</a:t>
            </a:r>
            <a:endParaRPr lang="es-PE" sz="3600" b="1" dirty="0" smtClean="0"/>
          </a:p>
          <a:p>
            <a:pPr algn="just"/>
            <a:r>
              <a:rPr lang="es-PE" sz="3600" b="1" dirty="0" smtClean="0"/>
              <a:t>Identificar el nivel actual</a:t>
            </a:r>
            <a:r>
              <a:rPr lang="es-PE" sz="3600" dirty="0" smtClean="0"/>
              <a:t> en el que se encuentran los estudiantes respecto de las competencias.</a:t>
            </a:r>
            <a:endParaRPr lang="es-PE" sz="3600" b="1" dirty="0" smtClean="0"/>
          </a:p>
          <a:p>
            <a:pPr algn="just"/>
            <a:r>
              <a:rPr lang="es-PE" sz="3600" b="1" dirty="0" smtClean="0"/>
              <a:t>Crear oportunidades continuas</a:t>
            </a:r>
            <a:r>
              <a:rPr lang="es-PE" sz="3600" dirty="0" smtClean="0"/>
              <a:t> para que el estudiante demuestre hasta donde es capaz de combinar de manera pertinente las diversas capacidades que integran una competencia.</a:t>
            </a:r>
            <a:endParaRPr lang="es-PE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4400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13321"/>
            <a:ext cx="1949621" cy="4246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240" y="688508"/>
            <a:ext cx="98618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400" b="1" dirty="0" smtClean="0">
                <a:solidFill>
                  <a:srgbClr val="990033"/>
                </a:solidFill>
              </a:rPr>
              <a:t>¿QUÉ SE EVALÚA?</a:t>
            </a:r>
            <a:endParaRPr lang="es-PE" sz="5400" b="1" dirty="0">
              <a:solidFill>
                <a:srgbClr val="990033"/>
              </a:solidFill>
            </a:endParaRPr>
          </a:p>
        </p:txBody>
      </p:sp>
      <p:graphicFrame>
        <p:nvGraphicFramePr>
          <p:cNvPr id="7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517519"/>
              </p:ext>
            </p:extLst>
          </p:nvPr>
        </p:nvGraphicFramePr>
        <p:xfrm>
          <a:off x="1283111" y="1681428"/>
          <a:ext cx="8082115" cy="5176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07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13321"/>
            <a:ext cx="1949621" cy="42469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3240" y="113321"/>
            <a:ext cx="9861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000" b="1" dirty="0" smtClean="0">
                <a:solidFill>
                  <a:srgbClr val="990033"/>
                </a:solidFill>
              </a:rPr>
              <a:t>¿PARA QUÉ SE EVALÚA?</a:t>
            </a:r>
            <a:endParaRPr lang="es-PE" sz="4000" b="1" dirty="0">
              <a:solidFill>
                <a:srgbClr val="990033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81539472"/>
              </p:ext>
            </p:extLst>
          </p:nvPr>
        </p:nvGraphicFramePr>
        <p:xfrm>
          <a:off x="807884" y="1147370"/>
          <a:ext cx="992894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40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45377" y="0"/>
            <a:ext cx="1143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b="1" dirty="0" smtClean="0">
                <a:solidFill>
                  <a:srgbClr val="990033"/>
                </a:solidFill>
              </a:rPr>
              <a:t>PROCESO DE LA EVALUACIÓN FORMATIVA</a:t>
            </a:r>
            <a:endParaRPr lang="es-PE" sz="4800" b="1" dirty="0">
              <a:solidFill>
                <a:srgbClr val="990033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675033"/>
              </p:ext>
            </p:extLst>
          </p:nvPr>
        </p:nvGraphicFramePr>
        <p:xfrm>
          <a:off x="145377" y="1002890"/>
          <a:ext cx="10534663" cy="569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98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44297" y="235974"/>
            <a:ext cx="3185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b="1" dirty="0" smtClean="0">
                <a:solidFill>
                  <a:srgbClr val="990033"/>
                </a:solidFill>
              </a:rPr>
              <a:t>LOS DESEMPEÑOS</a:t>
            </a:r>
            <a:endParaRPr lang="es-PE" sz="2800" b="1" dirty="0">
              <a:solidFill>
                <a:srgbClr val="990033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30245" y="963562"/>
            <a:ext cx="83623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 smtClean="0"/>
              <a:t>Los desempeños son descripciones específicas de lo que hacen los estudiantes respecto a los niveles de desarrollo de las competencias (estándares de aprendizaje). </a:t>
            </a:r>
          </a:p>
          <a:p>
            <a:pPr algn="just"/>
            <a:endParaRPr lang="es-PE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 smtClean="0"/>
              <a:t>Son observables en una diversidad de situaciones o contextos. </a:t>
            </a:r>
          </a:p>
          <a:p>
            <a:pPr algn="just"/>
            <a:endParaRPr lang="es-PE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PE" sz="2800" dirty="0" smtClean="0"/>
              <a:t>No tienen carácter exhaustivo, más bien ilustran algunas actuaciones que los estudiantes demuestran cuando están en proceso de alcanzar el nivel esperado de la competencia o cuando han logrado este nivel. </a:t>
            </a:r>
            <a:endParaRPr lang="es-PE" sz="2800" dirty="0"/>
          </a:p>
        </p:txBody>
      </p:sp>
      <p:pic>
        <p:nvPicPr>
          <p:cNvPr id="6" name="Picture 2" descr="http://previews.123rf.com/images/marijapiliponyte/marijapiliponyte1406/marijapiliponyte140600077/29618453-Personaje-de-dibujos-animados-masculino-pensando-mucho-Foto-de-archiv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10" y="963563"/>
            <a:ext cx="1670452" cy="551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6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2056</Words>
  <Application>Microsoft Office PowerPoint</Application>
  <PresentationFormat>Personalizado</PresentationFormat>
  <Paragraphs>270</Paragraphs>
  <Slides>26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PC-RODY</cp:lastModifiedBy>
  <cp:revision>225</cp:revision>
  <cp:lastPrinted>2018-05-11T20:33:07Z</cp:lastPrinted>
  <dcterms:created xsi:type="dcterms:W3CDTF">2018-05-08T20:10:15Z</dcterms:created>
  <dcterms:modified xsi:type="dcterms:W3CDTF">2021-02-26T11:45:48Z</dcterms:modified>
</cp:coreProperties>
</file>