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4" r:id="rId2"/>
    <p:sldId id="271" r:id="rId3"/>
    <p:sldId id="394" r:id="rId4"/>
    <p:sldId id="395" r:id="rId5"/>
    <p:sldId id="396" r:id="rId6"/>
    <p:sldId id="397" r:id="rId7"/>
    <p:sldId id="343" r:id="rId8"/>
    <p:sldId id="284" r:id="rId9"/>
    <p:sldId id="335" r:id="rId10"/>
    <p:sldId id="344" r:id="rId11"/>
    <p:sldId id="345" r:id="rId12"/>
    <p:sldId id="346" r:id="rId13"/>
    <p:sldId id="347" r:id="rId14"/>
    <p:sldId id="348" r:id="rId15"/>
    <p:sldId id="349" r:id="rId16"/>
    <p:sldId id="350" r:id="rId17"/>
    <p:sldId id="399" r:id="rId18"/>
    <p:sldId id="356" r:id="rId19"/>
    <p:sldId id="357" r:id="rId20"/>
    <p:sldId id="358" r:id="rId21"/>
    <p:sldId id="359" r:id="rId22"/>
    <p:sldId id="360" r:id="rId23"/>
    <p:sldId id="361" r:id="rId24"/>
    <p:sldId id="362" r:id="rId25"/>
    <p:sldId id="363" r:id="rId26"/>
    <p:sldId id="364" r:id="rId27"/>
    <p:sldId id="365" r:id="rId28"/>
    <p:sldId id="384" r:id="rId29"/>
    <p:sldId id="389" r:id="rId30"/>
    <p:sldId id="390" r:id="rId31"/>
    <p:sldId id="398" r:id="rId32"/>
    <p:sldId id="366" r:id="rId33"/>
    <p:sldId id="367" r:id="rId34"/>
    <p:sldId id="368" r:id="rId35"/>
    <p:sldId id="369" r:id="rId36"/>
    <p:sldId id="370" r:id="rId37"/>
    <p:sldId id="371" r:id="rId3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Javier" initials="JV" lastIdx="7" clrIdx="0">
    <p:extLst>
      <p:ext uri="{19B8F6BF-5375-455C-9EA6-DF929625EA0E}">
        <p15:presenceInfo xmlns:p15="http://schemas.microsoft.com/office/powerpoint/2012/main" userId="Jorge Jav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338"/>
    <a:srgbClr val="DE2476"/>
    <a:srgbClr val="834E99"/>
    <a:srgbClr val="34BFC6"/>
    <a:srgbClr val="2E8CFF"/>
    <a:srgbClr val="C8C8C8"/>
    <a:srgbClr val="DEEBF7"/>
    <a:srgbClr val="F2F2F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5742" autoAdjust="0"/>
  </p:normalViewPr>
  <p:slideViewPr>
    <p:cSldViewPr snapToGrid="0">
      <p:cViewPr>
        <p:scale>
          <a:sx n="75" d="100"/>
          <a:sy n="75" d="100"/>
        </p:scale>
        <p:origin x="74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2E4A4-C547-4754-B513-88869B6452FE}" type="doc">
      <dgm:prSet loTypeId="urn:microsoft.com/office/officeart/2008/layout/IncreasingCircleProcess" loCatId="list" qsTypeId="urn:microsoft.com/office/officeart/2005/8/quickstyle/simple1" qsCatId="simple" csTypeId="urn:microsoft.com/office/officeart/2005/8/colors/accent2_2" csCatId="accent2" phldr="1"/>
      <dgm:spPr/>
      <dgm:t>
        <a:bodyPr/>
        <a:lstStyle/>
        <a:p>
          <a:endParaRPr lang="es-PE"/>
        </a:p>
      </dgm:t>
    </dgm:pt>
    <dgm:pt modelId="{6736A190-C511-426F-8989-3ADB9629D1C8}">
      <dgm:prSet phldrT="[Texto]" custT="1"/>
      <dgm:spPr/>
      <dgm:t>
        <a:bodyPr/>
        <a:lstStyle/>
        <a:p>
          <a:r>
            <a:rPr lang="es-PE" sz="1000" b="1" dirty="0"/>
            <a:t>Actividad 1</a:t>
          </a:r>
        </a:p>
      </dgm:t>
    </dgm:pt>
    <dgm:pt modelId="{1ABB69E6-7247-44E4-BA70-3FDB1BBFAF94}" type="parTrans" cxnId="{28EC9E9C-0960-482E-9FFA-95C16CCFF80F}">
      <dgm:prSet/>
      <dgm:spPr/>
      <dgm:t>
        <a:bodyPr/>
        <a:lstStyle/>
        <a:p>
          <a:endParaRPr lang="es-PE"/>
        </a:p>
      </dgm:t>
    </dgm:pt>
    <dgm:pt modelId="{01B07D18-9B0D-4F78-86EB-CBA6CE9BAD59}" type="sibTrans" cxnId="{28EC9E9C-0960-482E-9FFA-95C16CCFF80F}">
      <dgm:prSet/>
      <dgm:spPr/>
      <dgm:t>
        <a:bodyPr/>
        <a:lstStyle/>
        <a:p>
          <a:endParaRPr lang="es-PE"/>
        </a:p>
      </dgm:t>
    </dgm:pt>
    <dgm:pt modelId="{0D2E72DD-B285-4C41-8817-CD7558833DBA}">
      <dgm:prSet phldrT="[Texto]" custT="1"/>
      <dgm:spPr/>
      <dgm:t>
        <a:bodyPr/>
        <a:lstStyle/>
        <a:p>
          <a:r>
            <a:rPr lang="es-PE" sz="1000" b="1" dirty="0"/>
            <a:t>Identifico mi preferencia política</a:t>
          </a:r>
          <a:endParaRPr lang="es-PE" sz="1000" dirty="0"/>
        </a:p>
      </dgm:t>
    </dgm:pt>
    <dgm:pt modelId="{8D51BF8D-0808-4417-80E2-20B6EC5C4264}" type="parTrans" cxnId="{99DE4F7C-580B-4D20-9DF6-931B43573036}">
      <dgm:prSet/>
      <dgm:spPr/>
      <dgm:t>
        <a:bodyPr/>
        <a:lstStyle/>
        <a:p>
          <a:endParaRPr lang="es-PE"/>
        </a:p>
      </dgm:t>
    </dgm:pt>
    <dgm:pt modelId="{34B76093-072B-402D-9EE8-D704AAA116FD}" type="sibTrans" cxnId="{99DE4F7C-580B-4D20-9DF6-931B43573036}">
      <dgm:prSet/>
      <dgm:spPr/>
      <dgm:t>
        <a:bodyPr/>
        <a:lstStyle/>
        <a:p>
          <a:endParaRPr lang="es-PE"/>
        </a:p>
      </dgm:t>
    </dgm:pt>
    <dgm:pt modelId="{FE6EB5F0-4920-4340-BAD9-3516323A86C7}">
      <dgm:prSet phldrT="[Texto]" custT="1"/>
      <dgm:spPr/>
      <dgm:t>
        <a:bodyPr/>
        <a:lstStyle/>
        <a:p>
          <a:r>
            <a:rPr lang="es-PE" sz="1000" b="1" dirty="0"/>
            <a:t>Actividad 2</a:t>
          </a:r>
        </a:p>
      </dgm:t>
    </dgm:pt>
    <dgm:pt modelId="{9E2DBF3F-E188-4224-A2AA-998D38AEA27C}" type="parTrans" cxnId="{7E67924E-C641-4415-9DA7-E684A7F0B80F}">
      <dgm:prSet/>
      <dgm:spPr/>
      <dgm:t>
        <a:bodyPr/>
        <a:lstStyle/>
        <a:p>
          <a:endParaRPr lang="es-PE"/>
        </a:p>
      </dgm:t>
    </dgm:pt>
    <dgm:pt modelId="{0D4AA957-EF6C-4D0A-80A5-B2BB95FC00B4}" type="sibTrans" cxnId="{7E67924E-C641-4415-9DA7-E684A7F0B80F}">
      <dgm:prSet/>
      <dgm:spPr/>
      <dgm:t>
        <a:bodyPr/>
        <a:lstStyle/>
        <a:p>
          <a:endParaRPr lang="es-PE"/>
        </a:p>
      </dgm:t>
    </dgm:pt>
    <dgm:pt modelId="{A87E0DF8-3546-4AAF-A7C1-ED8F9FEED04E}">
      <dgm:prSet phldrT="[Texto]" custT="1"/>
      <dgm:spPr/>
      <dgm:t>
        <a:bodyPr/>
        <a:lstStyle/>
        <a:p>
          <a:r>
            <a:rPr lang="es-PE" sz="1000" b="1" dirty="0"/>
            <a:t>Reconocemos la intención de voto de los ciudadanos</a:t>
          </a:r>
          <a:endParaRPr lang="es-PE" sz="1000" dirty="0"/>
        </a:p>
      </dgm:t>
    </dgm:pt>
    <dgm:pt modelId="{6DAE628A-26FB-49E7-AAAC-72E74821D8E3}" type="parTrans" cxnId="{92820CF8-5B69-4BFE-B2B0-AC0C64A46A36}">
      <dgm:prSet/>
      <dgm:spPr/>
      <dgm:t>
        <a:bodyPr/>
        <a:lstStyle/>
        <a:p>
          <a:endParaRPr lang="es-PE"/>
        </a:p>
      </dgm:t>
    </dgm:pt>
    <dgm:pt modelId="{558073CF-178B-49EC-A5D3-09B10308B7FF}" type="sibTrans" cxnId="{92820CF8-5B69-4BFE-B2B0-AC0C64A46A36}">
      <dgm:prSet/>
      <dgm:spPr/>
      <dgm:t>
        <a:bodyPr/>
        <a:lstStyle/>
        <a:p>
          <a:endParaRPr lang="es-PE"/>
        </a:p>
      </dgm:t>
    </dgm:pt>
    <dgm:pt modelId="{149C328A-4227-43FF-BA26-9B6AD850C3C2}">
      <dgm:prSet phldrT="[Texto]" custT="1"/>
      <dgm:spPr/>
      <dgm:t>
        <a:bodyPr/>
        <a:lstStyle/>
        <a:p>
          <a:r>
            <a:rPr lang="es-PE" sz="1000" b="1" dirty="0"/>
            <a:t>Actividad 3</a:t>
          </a:r>
        </a:p>
      </dgm:t>
    </dgm:pt>
    <dgm:pt modelId="{5A97D98A-F613-40B3-A4A4-73BC4B5944D8}" type="parTrans" cxnId="{C40B3A0B-EC72-4AD8-AD9F-464AE4F74E43}">
      <dgm:prSet/>
      <dgm:spPr/>
      <dgm:t>
        <a:bodyPr/>
        <a:lstStyle/>
        <a:p>
          <a:endParaRPr lang="es-PE"/>
        </a:p>
      </dgm:t>
    </dgm:pt>
    <dgm:pt modelId="{F75202F7-EE66-4DC3-989A-A470217D001B}" type="sibTrans" cxnId="{C40B3A0B-EC72-4AD8-AD9F-464AE4F74E43}">
      <dgm:prSet/>
      <dgm:spPr/>
      <dgm:t>
        <a:bodyPr/>
        <a:lstStyle/>
        <a:p>
          <a:endParaRPr lang="es-PE"/>
        </a:p>
      </dgm:t>
    </dgm:pt>
    <dgm:pt modelId="{02653A54-019D-4AA8-A831-60732CA4F312}">
      <dgm:prSet phldrT="[Texto]" custT="1"/>
      <dgm:spPr/>
      <dgm:t>
        <a:bodyPr/>
        <a:lstStyle/>
        <a:p>
          <a:r>
            <a:rPr lang="es-PE" sz="1000" b="1" dirty="0"/>
            <a:t>Proponemos medidas de seguridad al momento de emitir nuestro voto</a:t>
          </a:r>
          <a:endParaRPr lang="es-PE" sz="1000" dirty="0"/>
        </a:p>
      </dgm:t>
    </dgm:pt>
    <dgm:pt modelId="{57F414F4-4CF1-408B-915C-E9B95E79A089}" type="parTrans" cxnId="{DDCFC4BA-3BDB-44EE-B7EA-C943EE0B023E}">
      <dgm:prSet/>
      <dgm:spPr/>
      <dgm:t>
        <a:bodyPr/>
        <a:lstStyle/>
        <a:p>
          <a:endParaRPr lang="es-PE"/>
        </a:p>
      </dgm:t>
    </dgm:pt>
    <dgm:pt modelId="{7BDAFA40-78CE-4FAD-BE8F-33EEBDC60B1E}" type="sibTrans" cxnId="{DDCFC4BA-3BDB-44EE-B7EA-C943EE0B023E}">
      <dgm:prSet/>
      <dgm:spPr/>
      <dgm:t>
        <a:bodyPr/>
        <a:lstStyle/>
        <a:p>
          <a:endParaRPr lang="es-PE"/>
        </a:p>
      </dgm:t>
    </dgm:pt>
    <dgm:pt modelId="{54141BD5-A990-4DD1-97DD-98ABDD934F81}">
      <dgm:prSet/>
      <dgm:spPr/>
      <dgm:t>
        <a:bodyPr/>
        <a:lstStyle/>
        <a:p>
          <a:endParaRPr lang="es-PE"/>
        </a:p>
      </dgm:t>
    </dgm:pt>
    <dgm:pt modelId="{16E7A74B-449D-4127-87AD-88C8CD19DCD4}" type="parTrans" cxnId="{67C70DD6-63B7-42BD-AF6D-907B73F63AEF}">
      <dgm:prSet/>
      <dgm:spPr/>
      <dgm:t>
        <a:bodyPr/>
        <a:lstStyle/>
        <a:p>
          <a:endParaRPr lang="es-PE"/>
        </a:p>
      </dgm:t>
    </dgm:pt>
    <dgm:pt modelId="{23595D5B-9B70-40EC-A0FF-288ABC7ECF4F}" type="sibTrans" cxnId="{67C70DD6-63B7-42BD-AF6D-907B73F63AEF}">
      <dgm:prSet/>
      <dgm:spPr/>
      <dgm:t>
        <a:bodyPr/>
        <a:lstStyle/>
        <a:p>
          <a:endParaRPr lang="es-PE"/>
        </a:p>
      </dgm:t>
    </dgm:pt>
    <dgm:pt modelId="{B85EF71F-7DC1-45B4-8DBF-ACCC7FBF20A7}">
      <dgm:prSet/>
      <dgm:spPr/>
      <dgm:t>
        <a:bodyPr/>
        <a:lstStyle/>
        <a:p>
          <a:endParaRPr lang="es-PE"/>
        </a:p>
      </dgm:t>
    </dgm:pt>
    <dgm:pt modelId="{A98F8DCD-0164-4E6F-8825-BB7F38EA3B35}" type="parTrans" cxnId="{EE9751C4-DB4C-403D-919B-E9768B45909B}">
      <dgm:prSet/>
      <dgm:spPr/>
      <dgm:t>
        <a:bodyPr/>
        <a:lstStyle/>
        <a:p>
          <a:endParaRPr lang="es-PE"/>
        </a:p>
      </dgm:t>
    </dgm:pt>
    <dgm:pt modelId="{48E12B36-2631-438B-8425-404D908D5C07}" type="sibTrans" cxnId="{EE9751C4-DB4C-403D-919B-E9768B45909B}">
      <dgm:prSet/>
      <dgm:spPr/>
      <dgm:t>
        <a:bodyPr/>
        <a:lstStyle/>
        <a:p>
          <a:endParaRPr lang="es-PE"/>
        </a:p>
      </dgm:t>
    </dgm:pt>
    <dgm:pt modelId="{3B1D5DC4-48ED-449E-A660-D625308E3795}" type="pres">
      <dgm:prSet presAssocID="{9ED2E4A4-C547-4754-B513-88869B6452FE}" presName="Name0" presStyleCnt="0">
        <dgm:presLayoutVars>
          <dgm:chMax val="7"/>
          <dgm:chPref val="7"/>
          <dgm:dir/>
          <dgm:animOne val="branch"/>
          <dgm:animLvl val="lvl"/>
        </dgm:presLayoutVars>
      </dgm:prSet>
      <dgm:spPr/>
    </dgm:pt>
    <dgm:pt modelId="{B975ED89-3D36-4250-A63D-9A0E7420DE04}" type="pres">
      <dgm:prSet presAssocID="{6736A190-C511-426F-8989-3ADB9629D1C8}" presName="composite" presStyleCnt="0"/>
      <dgm:spPr/>
    </dgm:pt>
    <dgm:pt modelId="{868D510A-195D-4324-AAD4-57C680B94C8E}" type="pres">
      <dgm:prSet presAssocID="{6736A190-C511-426F-8989-3ADB9629D1C8}" presName="BackAccent" presStyleLbl="bgShp" presStyleIdx="0" presStyleCnt="5" custLinFactNeighborX="6075" custLinFactNeighborY="1240"/>
      <dgm:spPr/>
    </dgm:pt>
    <dgm:pt modelId="{FF2988F4-1A98-40D7-A090-60F55D1C387C}" type="pres">
      <dgm:prSet presAssocID="{6736A190-C511-426F-8989-3ADB9629D1C8}" presName="Accent" presStyleLbl="alignNode1" presStyleIdx="0" presStyleCnt="5" custLinFactNeighborX="6094"/>
      <dgm:spPr/>
    </dgm:pt>
    <dgm:pt modelId="{0F96CA45-79D3-49CB-918B-4AF40C327C7A}" type="pres">
      <dgm:prSet presAssocID="{6736A190-C511-426F-8989-3ADB9629D1C8}" presName="Child" presStyleLbl="revTx" presStyleIdx="0" presStyleCnt="8">
        <dgm:presLayoutVars>
          <dgm:chMax val="0"/>
          <dgm:chPref val="0"/>
          <dgm:bulletEnabled val="1"/>
        </dgm:presLayoutVars>
      </dgm:prSet>
      <dgm:spPr/>
    </dgm:pt>
    <dgm:pt modelId="{139B0733-BAAD-474A-AFF2-7A73AAD8D263}" type="pres">
      <dgm:prSet presAssocID="{6736A190-C511-426F-8989-3ADB9629D1C8}" presName="Parent" presStyleLbl="revTx" presStyleIdx="1" presStyleCnt="8">
        <dgm:presLayoutVars>
          <dgm:chMax val="1"/>
          <dgm:chPref val="1"/>
          <dgm:bulletEnabled val="1"/>
        </dgm:presLayoutVars>
      </dgm:prSet>
      <dgm:spPr/>
    </dgm:pt>
    <dgm:pt modelId="{9B80C94C-DDEA-4113-861A-BAC383094C3D}" type="pres">
      <dgm:prSet presAssocID="{01B07D18-9B0D-4F78-86EB-CBA6CE9BAD59}" presName="sibTrans" presStyleCnt="0"/>
      <dgm:spPr/>
    </dgm:pt>
    <dgm:pt modelId="{A3E2CC52-C685-43F9-B5CD-13AD9ED9ADC5}" type="pres">
      <dgm:prSet presAssocID="{FE6EB5F0-4920-4340-BAD9-3516323A86C7}" presName="composite" presStyleCnt="0"/>
      <dgm:spPr/>
    </dgm:pt>
    <dgm:pt modelId="{23A28076-754E-49C6-A5B8-85C3002F4C4F}" type="pres">
      <dgm:prSet presAssocID="{FE6EB5F0-4920-4340-BAD9-3516323A86C7}" presName="BackAccent" presStyleLbl="bgShp" presStyleIdx="1" presStyleCnt="5"/>
      <dgm:spPr/>
    </dgm:pt>
    <dgm:pt modelId="{E946F0EC-BB67-49DF-8ED4-BFDB794BD04C}" type="pres">
      <dgm:prSet presAssocID="{FE6EB5F0-4920-4340-BAD9-3516323A86C7}" presName="Accent" presStyleLbl="alignNode1" presStyleIdx="1" presStyleCnt="5"/>
      <dgm:spPr/>
    </dgm:pt>
    <dgm:pt modelId="{DF1B0373-EC9A-4D34-9B74-6FF97BF40CAD}" type="pres">
      <dgm:prSet presAssocID="{FE6EB5F0-4920-4340-BAD9-3516323A86C7}" presName="Child" presStyleLbl="revTx" presStyleIdx="2" presStyleCnt="8">
        <dgm:presLayoutVars>
          <dgm:chMax val="0"/>
          <dgm:chPref val="0"/>
          <dgm:bulletEnabled val="1"/>
        </dgm:presLayoutVars>
      </dgm:prSet>
      <dgm:spPr/>
    </dgm:pt>
    <dgm:pt modelId="{4B59762B-79B2-452B-AAC0-478CB2D4C9F4}" type="pres">
      <dgm:prSet presAssocID="{FE6EB5F0-4920-4340-BAD9-3516323A86C7}" presName="Parent" presStyleLbl="revTx" presStyleIdx="3" presStyleCnt="8" custLinFactNeighborX="-3916" custLinFactNeighborY="-13481">
        <dgm:presLayoutVars>
          <dgm:chMax val="1"/>
          <dgm:chPref val="1"/>
          <dgm:bulletEnabled val="1"/>
        </dgm:presLayoutVars>
      </dgm:prSet>
      <dgm:spPr/>
    </dgm:pt>
    <dgm:pt modelId="{ABA77051-DB74-4220-8DED-06567A52F8DA}" type="pres">
      <dgm:prSet presAssocID="{0D4AA957-EF6C-4D0A-80A5-B2BB95FC00B4}" presName="sibTrans" presStyleCnt="0"/>
      <dgm:spPr/>
    </dgm:pt>
    <dgm:pt modelId="{DCBFBA09-6426-4BFE-9258-6C6025F1E670}" type="pres">
      <dgm:prSet presAssocID="{149C328A-4227-43FF-BA26-9B6AD850C3C2}" presName="composite" presStyleCnt="0"/>
      <dgm:spPr/>
    </dgm:pt>
    <dgm:pt modelId="{C682647B-E8C3-45EF-9653-1784E5D2A978}" type="pres">
      <dgm:prSet presAssocID="{149C328A-4227-43FF-BA26-9B6AD850C3C2}" presName="BackAccent" presStyleLbl="bgShp" presStyleIdx="2" presStyleCnt="5"/>
      <dgm:spPr/>
    </dgm:pt>
    <dgm:pt modelId="{06CCB4C2-1720-494E-AF1B-663E88E05D83}" type="pres">
      <dgm:prSet presAssocID="{149C328A-4227-43FF-BA26-9B6AD850C3C2}" presName="Accent" presStyleLbl="alignNode1" presStyleIdx="2" presStyleCnt="5"/>
      <dgm:spPr/>
    </dgm:pt>
    <dgm:pt modelId="{E7BF6915-D237-4585-9EB6-359E583724D1}" type="pres">
      <dgm:prSet presAssocID="{149C328A-4227-43FF-BA26-9B6AD850C3C2}" presName="Child" presStyleLbl="revTx" presStyleIdx="4" presStyleCnt="8">
        <dgm:presLayoutVars>
          <dgm:chMax val="0"/>
          <dgm:chPref val="0"/>
          <dgm:bulletEnabled val="1"/>
        </dgm:presLayoutVars>
      </dgm:prSet>
      <dgm:spPr/>
    </dgm:pt>
    <dgm:pt modelId="{019D7493-8B11-4FF1-9EFE-E874A2C76054}" type="pres">
      <dgm:prSet presAssocID="{149C328A-4227-43FF-BA26-9B6AD850C3C2}" presName="Parent" presStyleLbl="revTx" presStyleIdx="5" presStyleCnt="8" custLinFactNeighborX="-1789" custLinFactNeighborY="-29105">
        <dgm:presLayoutVars>
          <dgm:chMax val="1"/>
          <dgm:chPref val="1"/>
          <dgm:bulletEnabled val="1"/>
        </dgm:presLayoutVars>
      </dgm:prSet>
      <dgm:spPr/>
    </dgm:pt>
    <dgm:pt modelId="{FAF9731D-1D1B-4904-A54F-2DD92CF12ABC}" type="pres">
      <dgm:prSet presAssocID="{F75202F7-EE66-4DC3-989A-A470217D001B}" presName="sibTrans" presStyleCnt="0"/>
      <dgm:spPr/>
    </dgm:pt>
    <dgm:pt modelId="{7AB5C14D-E18E-4152-AB77-75E46A154456}" type="pres">
      <dgm:prSet presAssocID="{B85EF71F-7DC1-45B4-8DBF-ACCC7FBF20A7}" presName="composite" presStyleCnt="0"/>
      <dgm:spPr/>
    </dgm:pt>
    <dgm:pt modelId="{8BAE4962-F854-4F09-ADCC-6E1A2FB8BB1C}" type="pres">
      <dgm:prSet presAssocID="{B85EF71F-7DC1-45B4-8DBF-ACCC7FBF20A7}" presName="BackAccent" presStyleLbl="bgShp" presStyleIdx="3" presStyleCnt="5"/>
      <dgm:spPr/>
    </dgm:pt>
    <dgm:pt modelId="{1D3156CA-B1A0-4E3C-AB9B-681890835E31}" type="pres">
      <dgm:prSet presAssocID="{B85EF71F-7DC1-45B4-8DBF-ACCC7FBF20A7}" presName="Accent" presStyleLbl="alignNode1" presStyleIdx="3" presStyleCnt="5"/>
      <dgm:spPr/>
    </dgm:pt>
    <dgm:pt modelId="{C73FBAED-3B60-4A2A-9C1D-46186DEA3240}" type="pres">
      <dgm:prSet presAssocID="{B85EF71F-7DC1-45B4-8DBF-ACCC7FBF20A7}" presName="Child" presStyleLbl="revTx" presStyleIdx="5" presStyleCnt="8">
        <dgm:presLayoutVars>
          <dgm:chMax val="0"/>
          <dgm:chPref val="0"/>
          <dgm:bulletEnabled val="1"/>
        </dgm:presLayoutVars>
      </dgm:prSet>
      <dgm:spPr/>
    </dgm:pt>
    <dgm:pt modelId="{0F414862-7A97-4F6D-91F1-4B2508719FE6}" type="pres">
      <dgm:prSet presAssocID="{B85EF71F-7DC1-45B4-8DBF-ACCC7FBF20A7}" presName="Parent" presStyleLbl="revTx" presStyleIdx="6" presStyleCnt="8">
        <dgm:presLayoutVars>
          <dgm:chMax val="1"/>
          <dgm:chPref val="1"/>
          <dgm:bulletEnabled val="1"/>
        </dgm:presLayoutVars>
      </dgm:prSet>
      <dgm:spPr/>
    </dgm:pt>
    <dgm:pt modelId="{E818D61F-6307-451B-9A7F-25188CE8964E}" type="pres">
      <dgm:prSet presAssocID="{48E12B36-2631-438B-8425-404D908D5C07}" presName="sibTrans" presStyleCnt="0"/>
      <dgm:spPr/>
    </dgm:pt>
    <dgm:pt modelId="{75F6F3A8-070D-4873-B888-97BD34EE31EF}" type="pres">
      <dgm:prSet presAssocID="{54141BD5-A990-4DD1-97DD-98ABDD934F81}" presName="composite" presStyleCnt="0"/>
      <dgm:spPr/>
    </dgm:pt>
    <dgm:pt modelId="{A370BBC7-15D2-472D-856E-EC8FEA831548}" type="pres">
      <dgm:prSet presAssocID="{54141BD5-A990-4DD1-97DD-98ABDD934F81}" presName="BackAccent" presStyleLbl="bgShp" presStyleIdx="4" presStyleCnt="5"/>
      <dgm:spPr/>
    </dgm:pt>
    <dgm:pt modelId="{9BE7C78B-6015-421A-9F32-69966D00329E}" type="pres">
      <dgm:prSet presAssocID="{54141BD5-A990-4DD1-97DD-98ABDD934F81}" presName="Accent" presStyleLbl="alignNode1" presStyleIdx="4" presStyleCnt="5"/>
      <dgm:spPr/>
    </dgm:pt>
    <dgm:pt modelId="{A6C9543A-E15F-47FA-AAA8-6D46273B383A}" type="pres">
      <dgm:prSet presAssocID="{54141BD5-A990-4DD1-97DD-98ABDD934F81}" presName="Child" presStyleLbl="revTx" presStyleIdx="6" presStyleCnt="8">
        <dgm:presLayoutVars>
          <dgm:chMax val="0"/>
          <dgm:chPref val="0"/>
          <dgm:bulletEnabled val="1"/>
        </dgm:presLayoutVars>
      </dgm:prSet>
      <dgm:spPr/>
    </dgm:pt>
    <dgm:pt modelId="{40E45769-BA71-4E50-B8EA-23B34D77E5AD}" type="pres">
      <dgm:prSet presAssocID="{54141BD5-A990-4DD1-97DD-98ABDD934F81}" presName="Parent" presStyleLbl="revTx" presStyleIdx="7" presStyleCnt="8">
        <dgm:presLayoutVars>
          <dgm:chMax val="1"/>
          <dgm:chPref val="1"/>
          <dgm:bulletEnabled val="1"/>
        </dgm:presLayoutVars>
      </dgm:prSet>
      <dgm:spPr/>
    </dgm:pt>
  </dgm:ptLst>
  <dgm:cxnLst>
    <dgm:cxn modelId="{C40B3A0B-EC72-4AD8-AD9F-464AE4F74E43}" srcId="{9ED2E4A4-C547-4754-B513-88869B6452FE}" destId="{149C328A-4227-43FF-BA26-9B6AD850C3C2}" srcOrd="2" destOrd="0" parTransId="{5A97D98A-F613-40B3-A4A4-73BC4B5944D8}" sibTransId="{F75202F7-EE66-4DC3-989A-A470217D001B}"/>
    <dgm:cxn modelId="{4A21532E-7D78-4C06-930A-340D7ADAA3BC}" type="presOf" srcId="{FE6EB5F0-4920-4340-BAD9-3516323A86C7}" destId="{4B59762B-79B2-452B-AAC0-478CB2D4C9F4}" srcOrd="0" destOrd="0" presId="urn:microsoft.com/office/officeart/2008/layout/IncreasingCircleProcess"/>
    <dgm:cxn modelId="{74F63B38-24E6-4751-AEDA-D695E2521257}" type="presOf" srcId="{B85EF71F-7DC1-45B4-8DBF-ACCC7FBF20A7}" destId="{0F414862-7A97-4F6D-91F1-4B2508719FE6}" srcOrd="0" destOrd="0" presId="urn:microsoft.com/office/officeart/2008/layout/IncreasingCircleProcess"/>
    <dgm:cxn modelId="{91615165-6901-4F24-9909-B6DFADB7DB54}" type="presOf" srcId="{54141BD5-A990-4DD1-97DD-98ABDD934F81}" destId="{40E45769-BA71-4E50-B8EA-23B34D77E5AD}" srcOrd="0" destOrd="0" presId="urn:microsoft.com/office/officeart/2008/layout/IncreasingCircleProcess"/>
    <dgm:cxn modelId="{00CA866B-ED2A-48B2-BE89-A1CFD787FD24}" type="presOf" srcId="{6736A190-C511-426F-8989-3ADB9629D1C8}" destId="{139B0733-BAAD-474A-AFF2-7A73AAD8D263}" srcOrd="0" destOrd="0" presId="urn:microsoft.com/office/officeart/2008/layout/IncreasingCircleProcess"/>
    <dgm:cxn modelId="{7E67924E-C641-4415-9DA7-E684A7F0B80F}" srcId="{9ED2E4A4-C547-4754-B513-88869B6452FE}" destId="{FE6EB5F0-4920-4340-BAD9-3516323A86C7}" srcOrd="1" destOrd="0" parTransId="{9E2DBF3F-E188-4224-A2AA-998D38AEA27C}" sibTransId="{0D4AA957-EF6C-4D0A-80A5-B2BB95FC00B4}"/>
    <dgm:cxn modelId="{F82E7D52-8FFD-4979-9EB6-ADFC8C3EDB06}" type="presOf" srcId="{0D2E72DD-B285-4C41-8817-CD7558833DBA}" destId="{0F96CA45-79D3-49CB-918B-4AF40C327C7A}" srcOrd="0" destOrd="0" presId="urn:microsoft.com/office/officeart/2008/layout/IncreasingCircleProcess"/>
    <dgm:cxn modelId="{99DE4F7C-580B-4D20-9DF6-931B43573036}" srcId="{6736A190-C511-426F-8989-3ADB9629D1C8}" destId="{0D2E72DD-B285-4C41-8817-CD7558833DBA}" srcOrd="0" destOrd="0" parTransId="{8D51BF8D-0808-4417-80E2-20B6EC5C4264}" sibTransId="{34B76093-072B-402D-9EE8-D704AAA116FD}"/>
    <dgm:cxn modelId="{28EC9E9C-0960-482E-9FFA-95C16CCFF80F}" srcId="{9ED2E4A4-C547-4754-B513-88869B6452FE}" destId="{6736A190-C511-426F-8989-3ADB9629D1C8}" srcOrd="0" destOrd="0" parTransId="{1ABB69E6-7247-44E4-BA70-3FDB1BBFAF94}" sibTransId="{01B07D18-9B0D-4F78-86EB-CBA6CE9BAD59}"/>
    <dgm:cxn modelId="{DDCFC4BA-3BDB-44EE-B7EA-C943EE0B023E}" srcId="{149C328A-4227-43FF-BA26-9B6AD850C3C2}" destId="{02653A54-019D-4AA8-A831-60732CA4F312}" srcOrd="0" destOrd="0" parTransId="{57F414F4-4CF1-408B-915C-E9B95E79A089}" sibTransId="{7BDAFA40-78CE-4FAD-BE8F-33EEBDC60B1E}"/>
    <dgm:cxn modelId="{EE9751C4-DB4C-403D-919B-E9768B45909B}" srcId="{9ED2E4A4-C547-4754-B513-88869B6452FE}" destId="{B85EF71F-7DC1-45B4-8DBF-ACCC7FBF20A7}" srcOrd="3" destOrd="0" parTransId="{A98F8DCD-0164-4E6F-8825-BB7F38EA3B35}" sibTransId="{48E12B36-2631-438B-8425-404D908D5C07}"/>
    <dgm:cxn modelId="{240B1BCD-0F6C-476E-AD4B-C70BE1DCFCFC}" type="presOf" srcId="{149C328A-4227-43FF-BA26-9B6AD850C3C2}" destId="{019D7493-8B11-4FF1-9EFE-E874A2C76054}" srcOrd="0" destOrd="0" presId="urn:microsoft.com/office/officeart/2008/layout/IncreasingCircleProcess"/>
    <dgm:cxn modelId="{67C70DD6-63B7-42BD-AF6D-907B73F63AEF}" srcId="{9ED2E4A4-C547-4754-B513-88869B6452FE}" destId="{54141BD5-A990-4DD1-97DD-98ABDD934F81}" srcOrd="4" destOrd="0" parTransId="{16E7A74B-449D-4127-87AD-88C8CD19DCD4}" sibTransId="{23595D5B-9B70-40EC-A0FF-288ABC7ECF4F}"/>
    <dgm:cxn modelId="{6775B9D8-8999-40CD-80E2-AA6FD9604767}" type="presOf" srcId="{02653A54-019D-4AA8-A831-60732CA4F312}" destId="{E7BF6915-D237-4585-9EB6-359E583724D1}" srcOrd="0" destOrd="0" presId="urn:microsoft.com/office/officeart/2008/layout/IncreasingCircleProcess"/>
    <dgm:cxn modelId="{F37310DD-B783-40B4-B7B7-318F8B27E356}" type="presOf" srcId="{9ED2E4A4-C547-4754-B513-88869B6452FE}" destId="{3B1D5DC4-48ED-449E-A660-D625308E3795}" srcOrd="0" destOrd="0" presId="urn:microsoft.com/office/officeart/2008/layout/IncreasingCircleProcess"/>
    <dgm:cxn modelId="{764960E8-8D9C-4A59-88DF-F1BE7D2B93DC}" type="presOf" srcId="{A87E0DF8-3546-4AAF-A7C1-ED8F9FEED04E}" destId="{DF1B0373-EC9A-4D34-9B74-6FF97BF40CAD}" srcOrd="0" destOrd="0" presId="urn:microsoft.com/office/officeart/2008/layout/IncreasingCircleProcess"/>
    <dgm:cxn modelId="{92820CF8-5B69-4BFE-B2B0-AC0C64A46A36}" srcId="{FE6EB5F0-4920-4340-BAD9-3516323A86C7}" destId="{A87E0DF8-3546-4AAF-A7C1-ED8F9FEED04E}" srcOrd="0" destOrd="0" parTransId="{6DAE628A-26FB-49E7-AAAC-72E74821D8E3}" sibTransId="{558073CF-178B-49EC-A5D3-09B10308B7FF}"/>
    <dgm:cxn modelId="{1934338B-2F19-49A3-A665-E544FFB11F7E}" type="presParOf" srcId="{3B1D5DC4-48ED-449E-A660-D625308E3795}" destId="{B975ED89-3D36-4250-A63D-9A0E7420DE04}" srcOrd="0" destOrd="0" presId="urn:microsoft.com/office/officeart/2008/layout/IncreasingCircleProcess"/>
    <dgm:cxn modelId="{498E3D49-B60E-47F5-8B14-0175E4463333}" type="presParOf" srcId="{B975ED89-3D36-4250-A63D-9A0E7420DE04}" destId="{868D510A-195D-4324-AAD4-57C680B94C8E}" srcOrd="0" destOrd="0" presId="urn:microsoft.com/office/officeart/2008/layout/IncreasingCircleProcess"/>
    <dgm:cxn modelId="{25CF6D51-63CC-487F-917A-C220DCFC49F0}" type="presParOf" srcId="{B975ED89-3D36-4250-A63D-9A0E7420DE04}" destId="{FF2988F4-1A98-40D7-A090-60F55D1C387C}" srcOrd="1" destOrd="0" presId="urn:microsoft.com/office/officeart/2008/layout/IncreasingCircleProcess"/>
    <dgm:cxn modelId="{085031A6-C063-46CE-B5AB-96BB32291651}" type="presParOf" srcId="{B975ED89-3D36-4250-A63D-9A0E7420DE04}" destId="{0F96CA45-79D3-49CB-918B-4AF40C327C7A}" srcOrd="2" destOrd="0" presId="urn:microsoft.com/office/officeart/2008/layout/IncreasingCircleProcess"/>
    <dgm:cxn modelId="{A5665084-2743-4B3D-BCEF-760D43009FB0}" type="presParOf" srcId="{B975ED89-3D36-4250-A63D-9A0E7420DE04}" destId="{139B0733-BAAD-474A-AFF2-7A73AAD8D263}" srcOrd="3" destOrd="0" presId="urn:microsoft.com/office/officeart/2008/layout/IncreasingCircleProcess"/>
    <dgm:cxn modelId="{4AE10C99-522D-4057-B94B-86F461581A41}" type="presParOf" srcId="{3B1D5DC4-48ED-449E-A660-D625308E3795}" destId="{9B80C94C-DDEA-4113-861A-BAC383094C3D}" srcOrd="1" destOrd="0" presId="urn:microsoft.com/office/officeart/2008/layout/IncreasingCircleProcess"/>
    <dgm:cxn modelId="{866140A8-4CE9-453D-84F8-F8782A033345}" type="presParOf" srcId="{3B1D5DC4-48ED-449E-A660-D625308E3795}" destId="{A3E2CC52-C685-43F9-B5CD-13AD9ED9ADC5}" srcOrd="2" destOrd="0" presId="urn:microsoft.com/office/officeart/2008/layout/IncreasingCircleProcess"/>
    <dgm:cxn modelId="{5DF37572-D108-45D8-9DC0-CA16A6946846}" type="presParOf" srcId="{A3E2CC52-C685-43F9-B5CD-13AD9ED9ADC5}" destId="{23A28076-754E-49C6-A5B8-85C3002F4C4F}" srcOrd="0" destOrd="0" presId="urn:microsoft.com/office/officeart/2008/layout/IncreasingCircleProcess"/>
    <dgm:cxn modelId="{CBC66C73-471E-4F4E-B103-C4481A58266D}" type="presParOf" srcId="{A3E2CC52-C685-43F9-B5CD-13AD9ED9ADC5}" destId="{E946F0EC-BB67-49DF-8ED4-BFDB794BD04C}" srcOrd="1" destOrd="0" presId="urn:microsoft.com/office/officeart/2008/layout/IncreasingCircleProcess"/>
    <dgm:cxn modelId="{CC1E3A59-0B9B-478D-860A-962842833C53}" type="presParOf" srcId="{A3E2CC52-C685-43F9-B5CD-13AD9ED9ADC5}" destId="{DF1B0373-EC9A-4D34-9B74-6FF97BF40CAD}" srcOrd="2" destOrd="0" presId="urn:microsoft.com/office/officeart/2008/layout/IncreasingCircleProcess"/>
    <dgm:cxn modelId="{633DB3DA-C075-432F-A2EB-A4C89436917C}" type="presParOf" srcId="{A3E2CC52-C685-43F9-B5CD-13AD9ED9ADC5}" destId="{4B59762B-79B2-452B-AAC0-478CB2D4C9F4}" srcOrd="3" destOrd="0" presId="urn:microsoft.com/office/officeart/2008/layout/IncreasingCircleProcess"/>
    <dgm:cxn modelId="{23FBAAFD-9A8B-4920-BE6D-0BC8CF2206E1}" type="presParOf" srcId="{3B1D5DC4-48ED-449E-A660-D625308E3795}" destId="{ABA77051-DB74-4220-8DED-06567A52F8DA}" srcOrd="3" destOrd="0" presId="urn:microsoft.com/office/officeart/2008/layout/IncreasingCircleProcess"/>
    <dgm:cxn modelId="{EBB81B39-BC42-4DA2-A297-81B47087DC56}" type="presParOf" srcId="{3B1D5DC4-48ED-449E-A660-D625308E3795}" destId="{DCBFBA09-6426-4BFE-9258-6C6025F1E670}" srcOrd="4" destOrd="0" presId="urn:microsoft.com/office/officeart/2008/layout/IncreasingCircleProcess"/>
    <dgm:cxn modelId="{2E0F500F-3A82-40A5-B600-363C3FE5F457}" type="presParOf" srcId="{DCBFBA09-6426-4BFE-9258-6C6025F1E670}" destId="{C682647B-E8C3-45EF-9653-1784E5D2A978}" srcOrd="0" destOrd="0" presId="urn:microsoft.com/office/officeart/2008/layout/IncreasingCircleProcess"/>
    <dgm:cxn modelId="{B41392D7-E693-4E22-B092-969B05FC1674}" type="presParOf" srcId="{DCBFBA09-6426-4BFE-9258-6C6025F1E670}" destId="{06CCB4C2-1720-494E-AF1B-663E88E05D83}" srcOrd="1" destOrd="0" presId="urn:microsoft.com/office/officeart/2008/layout/IncreasingCircleProcess"/>
    <dgm:cxn modelId="{CE3CD135-A8B3-42BC-9A33-9972E05ABDB6}" type="presParOf" srcId="{DCBFBA09-6426-4BFE-9258-6C6025F1E670}" destId="{E7BF6915-D237-4585-9EB6-359E583724D1}" srcOrd="2" destOrd="0" presId="urn:microsoft.com/office/officeart/2008/layout/IncreasingCircleProcess"/>
    <dgm:cxn modelId="{698EF1FE-B358-4EA6-976D-A99314C05790}" type="presParOf" srcId="{DCBFBA09-6426-4BFE-9258-6C6025F1E670}" destId="{019D7493-8B11-4FF1-9EFE-E874A2C76054}" srcOrd="3" destOrd="0" presId="urn:microsoft.com/office/officeart/2008/layout/IncreasingCircleProcess"/>
    <dgm:cxn modelId="{55D5C7F5-E5C8-46D7-9267-F79B8921C5B4}" type="presParOf" srcId="{3B1D5DC4-48ED-449E-A660-D625308E3795}" destId="{FAF9731D-1D1B-4904-A54F-2DD92CF12ABC}" srcOrd="5" destOrd="0" presId="urn:microsoft.com/office/officeart/2008/layout/IncreasingCircleProcess"/>
    <dgm:cxn modelId="{D2929BA2-7193-4B45-B2B3-C1843F19D5D1}" type="presParOf" srcId="{3B1D5DC4-48ED-449E-A660-D625308E3795}" destId="{7AB5C14D-E18E-4152-AB77-75E46A154456}" srcOrd="6" destOrd="0" presId="urn:microsoft.com/office/officeart/2008/layout/IncreasingCircleProcess"/>
    <dgm:cxn modelId="{7380C3FA-3D0F-4D11-9F58-606E3D234E52}" type="presParOf" srcId="{7AB5C14D-E18E-4152-AB77-75E46A154456}" destId="{8BAE4962-F854-4F09-ADCC-6E1A2FB8BB1C}" srcOrd="0" destOrd="0" presId="urn:microsoft.com/office/officeart/2008/layout/IncreasingCircleProcess"/>
    <dgm:cxn modelId="{969DD110-A316-449D-B687-4414ADAEB0AA}" type="presParOf" srcId="{7AB5C14D-E18E-4152-AB77-75E46A154456}" destId="{1D3156CA-B1A0-4E3C-AB9B-681890835E31}" srcOrd="1" destOrd="0" presId="urn:microsoft.com/office/officeart/2008/layout/IncreasingCircleProcess"/>
    <dgm:cxn modelId="{305C43AC-705D-4A32-979E-46E3EEFA7805}" type="presParOf" srcId="{7AB5C14D-E18E-4152-AB77-75E46A154456}" destId="{C73FBAED-3B60-4A2A-9C1D-46186DEA3240}" srcOrd="2" destOrd="0" presId="urn:microsoft.com/office/officeart/2008/layout/IncreasingCircleProcess"/>
    <dgm:cxn modelId="{0AE32309-C727-42B5-9F3D-5BF84EFFBF01}" type="presParOf" srcId="{7AB5C14D-E18E-4152-AB77-75E46A154456}" destId="{0F414862-7A97-4F6D-91F1-4B2508719FE6}" srcOrd="3" destOrd="0" presId="urn:microsoft.com/office/officeart/2008/layout/IncreasingCircleProcess"/>
    <dgm:cxn modelId="{93DD6019-80CA-4870-A937-043736929DC0}" type="presParOf" srcId="{3B1D5DC4-48ED-449E-A660-D625308E3795}" destId="{E818D61F-6307-451B-9A7F-25188CE8964E}" srcOrd="7" destOrd="0" presId="urn:microsoft.com/office/officeart/2008/layout/IncreasingCircleProcess"/>
    <dgm:cxn modelId="{18578332-71BC-4EA3-8D71-6E0738E4667C}" type="presParOf" srcId="{3B1D5DC4-48ED-449E-A660-D625308E3795}" destId="{75F6F3A8-070D-4873-B888-97BD34EE31EF}" srcOrd="8" destOrd="0" presId="urn:microsoft.com/office/officeart/2008/layout/IncreasingCircleProcess"/>
    <dgm:cxn modelId="{86F8CBFB-6BAF-4A2A-A2F0-0A0235FF6191}" type="presParOf" srcId="{75F6F3A8-070D-4873-B888-97BD34EE31EF}" destId="{A370BBC7-15D2-472D-856E-EC8FEA831548}" srcOrd="0" destOrd="0" presId="urn:microsoft.com/office/officeart/2008/layout/IncreasingCircleProcess"/>
    <dgm:cxn modelId="{DD6597B6-67F9-421A-B341-E6156959F509}" type="presParOf" srcId="{75F6F3A8-070D-4873-B888-97BD34EE31EF}" destId="{9BE7C78B-6015-421A-9F32-69966D00329E}" srcOrd="1" destOrd="0" presId="urn:microsoft.com/office/officeart/2008/layout/IncreasingCircleProcess"/>
    <dgm:cxn modelId="{F067EF09-DF4B-4CBB-926B-1E6018913D7C}" type="presParOf" srcId="{75F6F3A8-070D-4873-B888-97BD34EE31EF}" destId="{A6C9543A-E15F-47FA-AAA8-6D46273B383A}" srcOrd="2" destOrd="0" presId="urn:microsoft.com/office/officeart/2008/layout/IncreasingCircleProcess"/>
    <dgm:cxn modelId="{5B9AB987-1B10-4EEF-BA4A-2706577D79BE}" type="presParOf" srcId="{75F6F3A8-070D-4873-B888-97BD34EE31EF}" destId="{40E45769-BA71-4E50-B8EA-23B34D77E5AD}"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D510A-195D-4324-AAD4-57C680B94C8E}">
      <dsp:nvSpPr>
        <dsp:cNvPr id="0" name=""/>
        <dsp:cNvSpPr/>
      </dsp:nvSpPr>
      <dsp:spPr>
        <a:xfrm>
          <a:off x="37967" y="6217"/>
          <a:ext cx="501432" cy="5014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988F4-1A98-40D7-A090-60F55D1C387C}">
      <dsp:nvSpPr>
        <dsp:cNvPr id="0" name=""/>
        <dsp:cNvSpPr/>
      </dsp:nvSpPr>
      <dsp:spPr>
        <a:xfrm>
          <a:off x="82094" y="50143"/>
          <a:ext cx="401145" cy="401145"/>
        </a:xfrm>
        <a:prstGeom prst="chord">
          <a:avLst>
            <a:gd name="adj1" fmla="val 2332194"/>
            <a:gd name="adj2" fmla="val 8587806"/>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6CA45-79D3-49CB-918B-4AF40C327C7A}">
      <dsp:nvSpPr>
        <dsp:cNvPr id="0" name=""/>
        <dsp:cNvSpPr/>
      </dsp:nvSpPr>
      <dsp:spPr>
        <a:xfrm>
          <a:off x="613402" y="501432"/>
          <a:ext cx="1483403" cy="211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t>Identifico mi preferencia política</a:t>
          </a:r>
          <a:endParaRPr lang="es-PE" sz="1000" kern="1200" dirty="0"/>
        </a:p>
      </dsp:txBody>
      <dsp:txXfrm>
        <a:off x="613402" y="501432"/>
        <a:ext cx="1483403" cy="2110193"/>
      </dsp:txXfrm>
    </dsp:sp>
    <dsp:sp modelId="{139B0733-BAAD-474A-AFF2-7A73AAD8D263}">
      <dsp:nvSpPr>
        <dsp:cNvPr id="0" name=""/>
        <dsp:cNvSpPr/>
      </dsp:nvSpPr>
      <dsp:spPr>
        <a:xfrm>
          <a:off x="613402" y="0"/>
          <a:ext cx="1483403" cy="50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b="1" kern="1200" dirty="0"/>
            <a:t>Actividad 1</a:t>
          </a:r>
        </a:p>
      </dsp:txBody>
      <dsp:txXfrm>
        <a:off x="613402" y="0"/>
        <a:ext cx="1483403" cy="501432"/>
      </dsp:txXfrm>
    </dsp:sp>
    <dsp:sp modelId="{23A28076-754E-49C6-A5B8-85C3002F4C4F}">
      <dsp:nvSpPr>
        <dsp:cNvPr id="0" name=""/>
        <dsp:cNvSpPr/>
      </dsp:nvSpPr>
      <dsp:spPr>
        <a:xfrm>
          <a:off x="2201271" y="0"/>
          <a:ext cx="501432" cy="5014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6F0EC-BB67-49DF-8ED4-BFDB794BD04C}">
      <dsp:nvSpPr>
        <dsp:cNvPr id="0" name=""/>
        <dsp:cNvSpPr/>
      </dsp:nvSpPr>
      <dsp:spPr>
        <a:xfrm>
          <a:off x="2251414" y="50143"/>
          <a:ext cx="401145" cy="401145"/>
        </a:xfrm>
        <a:prstGeom prst="chord">
          <a:avLst>
            <a:gd name="adj1" fmla="val 692220"/>
            <a:gd name="adj2" fmla="val 1010778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B0373-EC9A-4D34-9B74-6FF97BF40CAD}">
      <dsp:nvSpPr>
        <dsp:cNvPr id="0" name=""/>
        <dsp:cNvSpPr/>
      </dsp:nvSpPr>
      <dsp:spPr>
        <a:xfrm>
          <a:off x="2807168" y="501432"/>
          <a:ext cx="1483403" cy="211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t>Reconocemos la intención de voto de los ciudadanos</a:t>
          </a:r>
          <a:endParaRPr lang="es-PE" sz="1000" kern="1200" dirty="0"/>
        </a:p>
      </dsp:txBody>
      <dsp:txXfrm>
        <a:off x="2807168" y="501432"/>
        <a:ext cx="1483403" cy="2110193"/>
      </dsp:txXfrm>
    </dsp:sp>
    <dsp:sp modelId="{4B59762B-79B2-452B-AAC0-478CB2D4C9F4}">
      <dsp:nvSpPr>
        <dsp:cNvPr id="0" name=""/>
        <dsp:cNvSpPr/>
      </dsp:nvSpPr>
      <dsp:spPr>
        <a:xfrm>
          <a:off x="2749078" y="0"/>
          <a:ext cx="1483403" cy="50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b="1" kern="1200" dirty="0"/>
            <a:t>Actividad 2</a:t>
          </a:r>
        </a:p>
      </dsp:txBody>
      <dsp:txXfrm>
        <a:off x="2749078" y="0"/>
        <a:ext cx="1483403" cy="501432"/>
      </dsp:txXfrm>
    </dsp:sp>
    <dsp:sp modelId="{C682647B-E8C3-45EF-9653-1784E5D2A978}">
      <dsp:nvSpPr>
        <dsp:cNvPr id="0" name=""/>
        <dsp:cNvSpPr/>
      </dsp:nvSpPr>
      <dsp:spPr>
        <a:xfrm>
          <a:off x="4395036" y="0"/>
          <a:ext cx="501432" cy="5014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CCB4C2-1720-494E-AF1B-663E88E05D83}">
      <dsp:nvSpPr>
        <dsp:cNvPr id="0" name=""/>
        <dsp:cNvSpPr/>
      </dsp:nvSpPr>
      <dsp:spPr>
        <a:xfrm>
          <a:off x="4445179" y="50143"/>
          <a:ext cx="401145" cy="401145"/>
        </a:xfrm>
        <a:prstGeom prst="chord">
          <a:avLst>
            <a:gd name="adj1" fmla="val 20907780"/>
            <a:gd name="adj2" fmla="val 1149222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BF6915-D237-4585-9EB6-359E583724D1}">
      <dsp:nvSpPr>
        <dsp:cNvPr id="0" name=""/>
        <dsp:cNvSpPr/>
      </dsp:nvSpPr>
      <dsp:spPr>
        <a:xfrm>
          <a:off x="5000933" y="501432"/>
          <a:ext cx="1483403" cy="211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t>Proponemos medidas de seguridad al momento de emitir nuestro voto</a:t>
          </a:r>
          <a:endParaRPr lang="es-PE" sz="1000" kern="1200" dirty="0"/>
        </a:p>
      </dsp:txBody>
      <dsp:txXfrm>
        <a:off x="5000933" y="501432"/>
        <a:ext cx="1483403" cy="2110193"/>
      </dsp:txXfrm>
    </dsp:sp>
    <dsp:sp modelId="{019D7493-8B11-4FF1-9EFE-E874A2C76054}">
      <dsp:nvSpPr>
        <dsp:cNvPr id="0" name=""/>
        <dsp:cNvSpPr/>
      </dsp:nvSpPr>
      <dsp:spPr>
        <a:xfrm>
          <a:off x="4974395" y="0"/>
          <a:ext cx="1483403" cy="50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b="1" kern="1200" dirty="0"/>
            <a:t>Actividad 3</a:t>
          </a:r>
        </a:p>
      </dsp:txBody>
      <dsp:txXfrm>
        <a:off x="4974395" y="0"/>
        <a:ext cx="1483403" cy="501432"/>
      </dsp:txXfrm>
    </dsp:sp>
    <dsp:sp modelId="{8BAE4962-F854-4F09-ADCC-6E1A2FB8BB1C}">
      <dsp:nvSpPr>
        <dsp:cNvPr id="0" name=""/>
        <dsp:cNvSpPr/>
      </dsp:nvSpPr>
      <dsp:spPr>
        <a:xfrm>
          <a:off x="6588802" y="0"/>
          <a:ext cx="501432" cy="5014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156CA-B1A0-4E3C-AB9B-681890835E31}">
      <dsp:nvSpPr>
        <dsp:cNvPr id="0" name=""/>
        <dsp:cNvSpPr/>
      </dsp:nvSpPr>
      <dsp:spPr>
        <a:xfrm>
          <a:off x="6638945" y="50143"/>
          <a:ext cx="401145" cy="401145"/>
        </a:xfrm>
        <a:prstGeom prst="chord">
          <a:avLst>
            <a:gd name="adj1" fmla="val 19267806"/>
            <a:gd name="adj2" fmla="val 13012194"/>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14862-7A97-4F6D-91F1-4B2508719FE6}">
      <dsp:nvSpPr>
        <dsp:cNvPr id="0" name=""/>
        <dsp:cNvSpPr/>
      </dsp:nvSpPr>
      <dsp:spPr>
        <a:xfrm>
          <a:off x="7194699" y="0"/>
          <a:ext cx="1483403" cy="50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marL="0" lvl="0" indent="0" algn="l" defTabSz="1155700">
            <a:lnSpc>
              <a:spcPct val="90000"/>
            </a:lnSpc>
            <a:spcBef>
              <a:spcPct val="0"/>
            </a:spcBef>
            <a:spcAft>
              <a:spcPct val="35000"/>
            </a:spcAft>
            <a:buNone/>
          </a:pPr>
          <a:endParaRPr lang="es-PE" sz="2600" kern="1200"/>
        </a:p>
      </dsp:txBody>
      <dsp:txXfrm>
        <a:off x="7194699" y="0"/>
        <a:ext cx="1483403" cy="501432"/>
      </dsp:txXfrm>
    </dsp:sp>
    <dsp:sp modelId="{A370BBC7-15D2-472D-856E-EC8FEA831548}">
      <dsp:nvSpPr>
        <dsp:cNvPr id="0" name=""/>
        <dsp:cNvSpPr/>
      </dsp:nvSpPr>
      <dsp:spPr>
        <a:xfrm>
          <a:off x="8782567" y="0"/>
          <a:ext cx="501432" cy="5014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7C78B-6015-421A-9F32-69966D00329E}">
      <dsp:nvSpPr>
        <dsp:cNvPr id="0" name=""/>
        <dsp:cNvSpPr/>
      </dsp:nvSpPr>
      <dsp:spPr>
        <a:xfrm>
          <a:off x="8832711" y="50143"/>
          <a:ext cx="401145" cy="401145"/>
        </a:xfrm>
        <a:prstGeom prst="chord">
          <a:avLst>
            <a:gd name="adj1" fmla="val 162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45769-BA71-4E50-B8EA-23B34D77E5AD}">
      <dsp:nvSpPr>
        <dsp:cNvPr id="0" name=""/>
        <dsp:cNvSpPr/>
      </dsp:nvSpPr>
      <dsp:spPr>
        <a:xfrm>
          <a:off x="9388465" y="0"/>
          <a:ext cx="1483403" cy="50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marL="0" lvl="0" indent="0" algn="l" defTabSz="1155700">
            <a:lnSpc>
              <a:spcPct val="90000"/>
            </a:lnSpc>
            <a:spcBef>
              <a:spcPct val="0"/>
            </a:spcBef>
            <a:spcAft>
              <a:spcPct val="35000"/>
            </a:spcAft>
            <a:buNone/>
          </a:pPr>
          <a:endParaRPr lang="es-PE" sz="2600" kern="1200"/>
        </a:p>
      </dsp:txBody>
      <dsp:txXfrm>
        <a:off x="9388465" y="0"/>
        <a:ext cx="1483403" cy="501432"/>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0F791-18F3-43F9-8DAC-0C45100F84FB}" type="datetimeFigureOut">
              <a:rPr lang="es-PE" smtClean="0"/>
              <a:t>13/02/2021</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0992A-F2BA-4642-AAA6-FD5D60027FF4}" type="slidenum">
              <a:rPr lang="es-PE" smtClean="0"/>
              <a:t>‹Nº›</a:t>
            </a:fld>
            <a:endParaRPr lang="es-PE"/>
          </a:p>
        </p:txBody>
      </p:sp>
    </p:spTree>
    <p:extLst>
      <p:ext uri="{BB962C8B-B14F-4D97-AF65-F5344CB8AC3E}">
        <p14:creationId xmlns:p14="http://schemas.microsoft.com/office/powerpoint/2010/main" val="349801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6" name="Google Shape;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296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1c1786ef7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91c1786ef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9681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1c1786ef7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91c1786ef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2444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1c1786ef7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91c1786ef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7146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233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13/02/2021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160313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13/02/2021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134012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13/02/2021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25805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13/02/2021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12717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BB35D5B-1456-416F-BBDB-E8DA3FF115C9}" type="datetimeFigureOut">
              <a:rPr lang="es-PE" smtClean="0"/>
              <a:t>13/02/2021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340107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6BB35D5B-1456-416F-BBDB-E8DA3FF115C9}" type="datetimeFigureOut">
              <a:rPr lang="es-PE" smtClean="0"/>
              <a:t>13/02/2021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402143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6BB35D5B-1456-416F-BBDB-E8DA3FF115C9}" type="datetimeFigureOut">
              <a:rPr lang="es-PE" smtClean="0"/>
              <a:t>13/02/2021</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105647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6BB35D5B-1456-416F-BBDB-E8DA3FF115C9}" type="datetimeFigureOut">
              <a:rPr lang="es-PE" smtClean="0"/>
              <a:t>13/02/2021</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03632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BB35D5B-1456-416F-BBDB-E8DA3FF115C9}" type="datetimeFigureOut">
              <a:rPr lang="es-PE" smtClean="0"/>
              <a:t>13/02/2021</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336418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BB35D5B-1456-416F-BBDB-E8DA3FF115C9}" type="datetimeFigureOut">
              <a:rPr lang="es-PE" smtClean="0"/>
              <a:t>13/02/2021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306266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BB35D5B-1456-416F-BBDB-E8DA3FF115C9}" type="datetimeFigureOut">
              <a:rPr lang="es-PE" smtClean="0"/>
              <a:t>13/02/2021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0308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35D5B-1456-416F-BBDB-E8DA3FF115C9}" type="datetimeFigureOut">
              <a:rPr lang="es-PE" smtClean="0"/>
              <a:t>13/02/2021</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A1FBD-4D2F-4AE5-B4FD-FAA9C1B5C467}" type="slidenum">
              <a:rPr lang="es-PE" smtClean="0"/>
              <a:t>‹Nº›</a:t>
            </a:fld>
            <a:endParaRPr lang="es-PE"/>
          </a:p>
        </p:txBody>
      </p:sp>
    </p:spTree>
    <p:extLst>
      <p:ext uri="{BB962C8B-B14F-4D97-AF65-F5344CB8AC3E}">
        <p14:creationId xmlns:p14="http://schemas.microsoft.com/office/powerpoint/2010/main" val="2177694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17" name="Grupo 16"/>
          <p:cNvGrpSpPr/>
          <p:nvPr/>
        </p:nvGrpSpPr>
        <p:grpSpPr>
          <a:xfrm>
            <a:off x="0" y="0"/>
            <a:ext cx="12192001" cy="6872230"/>
            <a:chOff x="-1" y="-12708"/>
            <a:chExt cx="12192001" cy="6872230"/>
          </a:xfrm>
        </p:grpSpPr>
        <p:pic>
          <p:nvPicPr>
            <p:cNvPr id="5" name="Imagen 4"/>
            <p:cNvPicPr>
              <a:picLocks noChangeAspect="1"/>
            </p:cNvPicPr>
            <p:nvPr/>
          </p:nvPicPr>
          <p:blipFill>
            <a:blip r:embed="rId3"/>
            <a:stretch>
              <a:fillRect/>
            </a:stretch>
          </p:blipFill>
          <p:spPr>
            <a:xfrm>
              <a:off x="0" y="-12706"/>
              <a:ext cx="10306058" cy="6870705"/>
            </a:xfrm>
            <a:prstGeom prst="rect">
              <a:avLst/>
            </a:prstGeom>
          </p:spPr>
        </p:pic>
        <p:sp>
          <p:nvSpPr>
            <p:cNvPr id="12" name="Rectángulo 11"/>
            <p:cNvSpPr/>
            <p:nvPr/>
          </p:nvSpPr>
          <p:spPr>
            <a:xfrm>
              <a:off x="-1" y="-12708"/>
              <a:ext cx="8804392" cy="6870707"/>
            </a:xfrm>
            <a:prstGeom prst="rect">
              <a:avLst/>
            </a:prstGeom>
            <a:gradFill>
              <a:gsLst>
                <a:gs pos="0">
                  <a:srgbClr val="00B0F0">
                    <a:alpha val="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Forma libre 28"/>
            <p:cNvSpPr/>
            <p:nvPr/>
          </p:nvSpPr>
          <p:spPr>
            <a:xfrm>
              <a:off x="0" y="-11186"/>
              <a:ext cx="12192000" cy="6870708"/>
            </a:xfrm>
            <a:custGeom>
              <a:avLst/>
              <a:gdLst>
                <a:gd name="connsiteX0" fmla="*/ 2350490 w 12192000"/>
                <a:gd name="connsiteY0" fmla="*/ 1718263 h 6858000"/>
                <a:gd name="connsiteX1" fmla="*/ 1503597 w 12192000"/>
                <a:gd name="connsiteY1" fmla="*/ 3412045 h 6858000"/>
                <a:gd name="connsiteX2" fmla="*/ 2350490 w 12192000"/>
                <a:gd name="connsiteY2" fmla="*/ 5105829 h 6858000"/>
                <a:gd name="connsiteX3" fmla="*/ 4586283 w 12192000"/>
                <a:gd name="connsiteY3" fmla="*/ 5105829 h 6858000"/>
                <a:gd name="connsiteX4" fmla="*/ 5433175 w 12192000"/>
                <a:gd name="connsiteY4" fmla="*/ 3412045 h 6858000"/>
                <a:gd name="connsiteX5" fmla="*/ 4586283 w 12192000"/>
                <a:gd name="connsiteY5" fmla="*/ 1718263 h 6858000"/>
                <a:gd name="connsiteX6" fmla="*/ 1403750 w 12192000"/>
                <a:gd name="connsiteY6" fmla="*/ 0 h 6858000"/>
                <a:gd name="connsiteX7" fmla="*/ 1552588 w 12192000"/>
                <a:gd name="connsiteY7" fmla="*/ 0 h 6858000"/>
                <a:gd name="connsiteX8" fmla="*/ 2350642 w 12192000"/>
                <a:gd name="connsiteY8" fmla="*/ 1596109 h 6858000"/>
                <a:gd name="connsiteX9" fmla="*/ 4586436 w 12192000"/>
                <a:gd name="connsiteY9" fmla="*/ 1596109 h 6858000"/>
                <a:gd name="connsiteX10" fmla="*/ 5384491 w 12192000"/>
                <a:gd name="connsiteY10" fmla="*/ 0 h 6858000"/>
                <a:gd name="connsiteX11" fmla="*/ 12192000 w 12192000"/>
                <a:gd name="connsiteY11" fmla="*/ 0 h 6858000"/>
                <a:gd name="connsiteX12" fmla="*/ 12192000 w 12192000"/>
                <a:gd name="connsiteY12" fmla="*/ 6858000 h 6858000"/>
                <a:gd name="connsiteX13" fmla="*/ 1390973 w 12192000"/>
                <a:gd name="connsiteY13" fmla="*/ 6858000 h 6858000"/>
                <a:gd name="connsiteX14" fmla="*/ 2233493 w 12192000"/>
                <a:gd name="connsiteY14" fmla="*/ 5172961 h 6858000"/>
                <a:gd name="connsiteX15" fmla="*/ 1386600 w 12192000"/>
                <a:gd name="connsiteY15" fmla="*/ 3479179 h 6858000"/>
                <a:gd name="connsiteX16" fmla="*/ 0 w 12192000"/>
                <a:gd name="connsiteY16" fmla="*/ 3479179 h 6858000"/>
                <a:gd name="connsiteX17" fmla="*/ 0 w 12192000"/>
                <a:gd name="connsiteY17" fmla="*/ 3353265 h 6858000"/>
                <a:gd name="connsiteX18" fmla="*/ 1386600 w 12192000"/>
                <a:gd name="connsiteY18" fmla="*/ 3353265 h 6858000"/>
                <a:gd name="connsiteX19" fmla="*/ 2233493 w 12192000"/>
                <a:gd name="connsiteY19" fmla="*/ 1659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2350490" y="1718263"/>
                  </a:moveTo>
                  <a:lnTo>
                    <a:pt x="1503597" y="3412045"/>
                  </a:lnTo>
                  <a:lnTo>
                    <a:pt x="2350490" y="5105829"/>
                  </a:lnTo>
                  <a:lnTo>
                    <a:pt x="4586283" y="5105829"/>
                  </a:lnTo>
                  <a:lnTo>
                    <a:pt x="5433175" y="3412045"/>
                  </a:lnTo>
                  <a:lnTo>
                    <a:pt x="4586283" y="1718263"/>
                  </a:lnTo>
                  <a:close/>
                  <a:moveTo>
                    <a:pt x="1403750" y="0"/>
                  </a:moveTo>
                  <a:lnTo>
                    <a:pt x="1552588" y="0"/>
                  </a:lnTo>
                  <a:lnTo>
                    <a:pt x="2350642" y="1596109"/>
                  </a:lnTo>
                  <a:lnTo>
                    <a:pt x="4586436" y="1596109"/>
                  </a:lnTo>
                  <a:lnTo>
                    <a:pt x="5384491" y="0"/>
                  </a:lnTo>
                  <a:lnTo>
                    <a:pt x="12192000" y="0"/>
                  </a:lnTo>
                  <a:lnTo>
                    <a:pt x="12192000" y="6858000"/>
                  </a:lnTo>
                  <a:lnTo>
                    <a:pt x="1390973" y="6858000"/>
                  </a:lnTo>
                  <a:lnTo>
                    <a:pt x="2233493" y="5172961"/>
                  </a:lnTo>
                  <a:lnTo>
                    <a:pt x="1386600" y="3479179"/>
                  </a:lnTo>
                  <a:lnTo>
                    <a:pt x="0" y="3479179"/>
                  </a:lnTo>
                  <a:lnTo>
                    <a:pt x="0" y="3353265"/>
                  </a:lnTo>
                  <a:lnTo>
                    <a:pt x="1386600" y="3353265"/>
                  </a:lnTo>
                  <a:lnTo>
                    <a:pt x="2233493" y="16594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Hexágono 13"/>
            <p:cNvSpPr/>
            <p:nvPr/>
          </p:nvSpPr>
          <p:spPr>
            <a:xfrm>
              <a:off x="1504060" y="1716258"/>
              <a:ext cx="3943089" cy="3381955"/>
            </a:xfrm>
            <a:prstGeom prst="hexagon">
              <a:avLst/>
            </a:prstGeom>
            <a:blipFill>
              <a:blip r:embed="rId3"/>
              <a:srcRect/>
              <a:stretch>
                <a:fillRect l="-35133" t="-51124" r="-116322" b="-443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90" name="Google Shape;90;p23"/>
          <p:cNvPicPr preferRelativeResize="0"/>
          <p:nvPr/>
        </p:nvPicPr>
        <p:blipFill rotWithShape="1">
          <a:blip r:embed="rId4">
            <a:alphaModFix/>
          </a:blip>
          <a:srcRect/>
          <a:stretch/>
        </p:blipFill>
        <p:spPr>
          <a:xfrm>
            <a:off x="8944721" y="633515"/>
            <a:ext cx="2498030" cy="543174"/>
          </a:xfrm>
          <a:prstGeom prst="rect">
            <a:avLst/>
          </a:prstGeom>
          <a:noFill/>
          <a:ln>
            <a:noFill/>
          </a:ln>
        </p:spPr>
      </p:pic>
      <p:sp>
        <p:nvSpPr>
          <p:cNvPr id="92" name="Google Shape;92;p23"/>
          <p:cNvSpPr txBox="1">
            <a:spLocks noGrp="1"/>
          </p:cNvSpPr>
          <p:nvPr>
            <p:ph type="ctrTitle" idx="4294967295"/>
          </p:nvPr>
        </p:nvSpPr>
        <p:spPr>
          <a:xfrm>
            <a:off x="5926855" y="1857604"/>
            <a:ext cx="5462746" cy="242466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1400"/>
              <a:buFont typeface="Arial"/>
              <a:buNone/>
            </a:pPr>
            <a:r>
              <a:rPr lang="es-PE" sz="5500" b="1" dirty="0">
                <a:solidFill>
                  <a:srgbClr val="0070C0"/>
                </a:solidFill>
                <a:latin typeface="Verdana" panose="020B0604030504040204" pitchFamily="34" charset="0"/>
                <a:ea typeface="Verdana" panose="020B0604030504040204" pitchFamily="34" charset="0"/>
                <a:sym typeface="Calibri"/>
              </a:rPr>
              <a:t>Acciones</a:t>
            </a:r>
            <a:br>
              <a:rPr lang="es-PE" sz="5500" b="1" dirty="0">
                <a:solidFill>
                  <a:srgbClr val="0070C0"/>
                </a:solidFill>
                <a:latin typeface="Verdana" panose="020B0604030504040204" pitchFamily="34" charset="0"/>
                <a:ea typeface="Verdana" panose="020B0604030504040204" pitchFamily="34" charset="0"/>
                <a:sym typeface="Calibri"/>
              </a:rPr>
            </a:br>
            <a:r>
              <a:rPr lang="es-PE" sz="5500" b="1" dirty="0">
                <a:solidFill>
                  <a:srgbClr val="0070C0"/>
                </a:solidFill>
                <a:latin typeface="Verdana" panose="020B0604030504040204" pitchFamily="34" charset="0"/>
                <a:ea typeface="Verdana" panose="020B0604030504040204" pitchFamily="34" charset="0"/>
                <a:sym typeface="Calibri"/>
              </a:rPr>
              <a:t>para el año pedagógico </a:t>
            </a:r>
            <a:br>
              <a:rPr lang="es-PE" sz="5500" b="1" dirty="0">
                <a:solidFill>
                  <a:srgbClr val="0070C0"/>
                </a:solidFill>
                <a:latin typeface="Verdana" panose="020B0604030504040204" pitchFamily="34" charset="0"/>
                <a:ea typeface="Verdana" panose="020B0604030504040204" pitchFamily="34" charset="0"/>
                <a:sym typeface="Calibri"/>
              </a:rPr>
            </a:br>
            <a:r>
              <a:rPr lang="es-PE" sz="5500" b="1" dirty="0">
                <a:solidFill>
                  <a:srgbClr val="0070C0"/>
                </a:solidFill>
                <a:latin typeface="Verdana" panose="020B0604030504040204" pitchFamily="34" charset="0"/>
                <a:ea typeface="Verdana" panose="020B0604030504040204" pitchFamily="34" charset="0"/>
                <a:sym typeface="Calibri"/>
              </a:rPr>
              <a:t>2021</a:t>
            </a:r>
            <a:endParaRPr sz="5500" i="0" u="none" strike="noStrike" cap="none" dirty="0">
              <a:solidFill>
                <a:schemeClr val="tx1">
                  <a:lumMod val="50000"/>
                  <a:lumOff val="50000"/>
                </a:schemeClr>
              </a:solidFill>
              <a:latin typeface="Calibri"/>
              <a:ea typeface="Calibri"/>
              <a:cs typeface="Calibri"/>
              <a:sym typeface="Calibri"/>
            </a:endParaRPr>
          </a:p>
        </p:txBody>
      </p:sp>
      <p:sp>
        <p:nvSpPr>
          <p:cNvPr id="23" name="Pentágono regular 22"/>
          <p:cNvSpPr/>
          <p:nvPr/>
        </p:nvSpPr>
        <p:spPr>
          <a:xfrm>
            <a:off x="5185834" y="1114434"/>
            <a:ext cx="655027" cy="623835"/>
          </a:xfrm>
          <a:prstGeom prst="pent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Pentágono regular 33"/>
          <p:cNvSpPr/>
          <p:nvPr/>
        </p:nvSpPr>
        <p:spPr>
          <a:xfrm>
            <a:off x="2352570" y="5804603"/>
            <a:ext cx="398585" cy="379605"/>
          </a:xfrm>
          <a:prstGeom prst="pent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Pentágono regular 34"/>
          <p:cNvSpPr/>
          <p:nvPr/>
        </p:nvSpPr>
        <p:spPr>
          <a:xfrm>
            <a:off x="4142420" y="4557261"/>
            <a:ext cx="872402" cy="830858"/>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6" name="Imagen 7">
            <a:extLst>
              <a:ext uri="{FF2B5EF4-FFF2-40B4-BE49-F238E27FC236}">
                <a16:creationId xmlns:a16="http://schemas.microsoft.com/office/drawing/2014/main" id="{4664CCC5-6C96-424E-8DF1-4480B788E9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9255" y="633515"/>
            <a:ext cx="1808938" cy="6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flipV="1">
            <a:off x="9326880" y="5766056"/>
            <a:ext cx="1524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 name="CuadroTexto 2"/>
          <p:cNvSpPr txBox="1"/>
          <p:nvPr/>
        </p:nvSpPr>
        <p:spPr>
          <a:xfrm>
            <a:off x="8645528" y="5770099"/>
            <a:ext cx="2889385" cy="630942"/>
          </a:xfrm>
          <a:prstGeom prst="rect">
            <a:avLst/>
          </a:prstGeom>
          <a:noFill/>
        </p:spPr>
        <p:txBody>
          <a:bodyPr wrap="square" rtlCol="0">
            <a:spAutoFit/>
          </a:bodyPr>
          <a:lstStyle/>
          <a:p>
            <a:pPr algn="ctr"/>
            <a:r>
              <a:rPr lang="es-ES" sz="3400" b="1" dirty="0">
                <a:solidFill>
                  <a:schemeClr val="tx1">
                    <a:lumMod val="50000"/>
                    <a:lumOff val="50000"/>
                  </a:schemeClr>
                </a:solidFill>
                <a:ea typeface="Verdana" panose="020B0604030504040204" pitchFamily="34" charset="0"/>
              </a:rPr>
              <a:t>MINEDU</a:t>
            </a:r>
            <a:endParaRPr lang="es-PE" sz="3400" b="1" dirty="0">
              <a:solidFill>
                <a:schemeClr val="tx1">
                  <a:lumMod val="50000"/>
                  <a:lumOff val="50000"/>
                </a:schemeClr>
              </a:solidFill>
              <a:ea typeface="Verdana" panose="020B0604030504040204" pitchFamily="34" charset="0"/>
            </a:endParaRPr>
          </a:p>
        </p:txBody>
      </p:sp>
    </p:spTree>
    <p:extLst>
      <p:ext uri="{BB962C8B-B14F-4D97-AF65-F5344CB8AC3E}">
        <p14:creationId xmlns:p14="http://schemas.microsoft.com/office/powerpoint/2010/main" val="310364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p:cNvSpPr/>
          <p:nvPr/>
        </p:nvSpPr>
        <p:spPr>
          <a:xfrm>
            <a:off x="0" y="2305223"/>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Rectángulo 43"/>
          <p:cNvSpPr/>
          <p:nvPr/>
        </p:nvSpPr>
        <p:spPr>
          <a:xfrm>
            <a:off x="2789165" y="2310859"/>
            <a:ext cx="8232273"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Rectángulo 47"/>
          <p:cNvSpPr/>
          <p:nvPr/>
        </p:nvSpPr>
        <p:spPr>
          <a:xfrm>
            <a:off x="10771850" y="2309930"/>
            <a:ext cx="1420150"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Rectángulo 46"/>
          <p:cNvSpPr/>
          <p:nvPr/>
        </p:nvSpPr>
        <p:spPr>
          <a:xfrm>
            <a:off x="1903319" y="2308835"/>
            <a:ext cx="1049855"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10</a:t>
            </a:fld>
            <a:endParaRPr lang="es-PE" dirty="0"/>
          </a:p>
        </p:txBody>
      </p:sp>
      <p:sp>
        <p:nvSpPr>
          <p:cNvPr id="15" name="CuadroTexto 14"/>
          <p:cNvSpPr txBox="1"/>
          <p:nvPr/>
        </p:nvSpPr>
        <p:spPr>
          <a:xfrm>
            <a:off x="2055278" y="2406996"/>
            <a:ext cx="793038" cy="369332"/>
          </a:xfrm>
          <a:prstGeom prst="rect">
            <a:avLst/>
          </a:prstGeom>
          <a:noFill/>
        </p:spPr>
        <p:txBody>
          <a:bodyPr wrap="none" rtlCol="0">
            <a:spAutoFit/>
          </a:bodyPr>
          <a:lstStyle/>
          <a:p>
            <a:r>
              <a:rPr lang="es-PE" b="1" dirty="0">
                <a:solidFill>
                  <a:schemeClr val="bg1"/>
                </a:solidFill>
              </a:rPr>
              <a:t>Marzo</a:t>
            </a:r>
          </a:p>
        </p:txBody>
      </p:sp>
      <p:sp>
        <p:nvSpPr>
          <p:cNvPr id="16" name="CuadroTexto 15"/>
          <p:cNvSpPr txBox="1"/>
          <p:nvPr/>
        </p:nvSpPr>
        <p:spPr>
          <a:xfrm>
            <a:off x="3083265" y="2406996"/>
            <a:ext cx="641522" cy="369332"/>
          </a:xfrm>
          <a:prstGeom prst="rect">
            <a:avLst/>
          </a:prstGeom>
          <a:noFill/>
        </p:spPr>
        <p:txBody>
          <a:bodyPr wrap="none" rtlCol="0">
            <a:spAutoFit/>
          </a:bodyPr>
          <a:lstStyle/>
          <a:p>
            <a:r>
              <a:rPr lang="es-PE" b="1" dirty="0">
                <a:solidFill>
                  <a:schemeClr val="bg1"/>
                </a:solidFill>
              </a:rPr>
              <a:t>Abril</a:t>
            </a:r>
          </a:p>
        </p:txBody>
      </p:sp>
      <p:sp>
        <p:nvSpPr>
          <p:cNvPr id="17" name="CuadroTexto 16"/>
          <p:cNvSpPr txBox="1"/>
          <p:nvPr/>
        </p:nvSpPr>
        <p:spPr>
          <a:xfrm>
            <a:off x="3844950" y="2406996"/>
            <a:ext cx="726224" cy="369332"/>
          </a:xfrm>
          <a:prstGeom prst="rect">
            <a:avLst/>
          </a:prstGeom>
          <a:noFill/>
        </p:spPr>
        <p:txBody>
          <a:bodyPr wrap="none" rtlCol="0">
            <a:spAutoFit/>
          </a:bodyPr>
          <a:lstStyle/>
          <a:p>
            <a:r>
              <a:rPr lang="es-PE" b="1" dirty="0">
                <a:solidFill>
                  <a:schemeClr val="bg1"/>
                </a:solidFill>
              </a:rPr>
              <a:t>Mayo</a:t>
            </a:r>
          </a:p>
        </p:txBody>
      </p:sp>
      <p:sp>
        <p:nvSpPr>
          <p:cNvPr id="18" name="CuadroTexto 17"/>
          <p:cNvSpPr txBox="1"/>
          <p:nvPr/>
        </p:nvSpPr>
        <p:spPr>
          <a:xfrm>
            <a:off x="4722704" y="2406996"/>
            <a:ext cx="688009" cy="369332"/>
          </a:xfrm>
          <a:prstGeom prst="rect">
            <a:avLst/>
          </a:prstGeom>
          <a:noFill/>
        </p:spPr>
        <p:txBody>
          <a:bodyPr wrap="none" rtlCol="0">
            <a:spAutoFit/>
          </a:bodyPr>
          <a:lstStyle/>
          <a:p>
            <a:r>
              <a:rPr lang="es-PE" b="1" dirty="0">
                <a:solidFill>
                  <a:schemeClr val="bg1"/>
                </a:solidFill>
              </a:rPr>
              <a:t>Junio</a:t>
            </a:r>
          </a:p>
        </p:txBody>
      </p:sp>
      <p:sp>
        <p:nvSpPr>
          <p:cNvPr id="19" name="CuadroTexto 18"/>
          <p:cNvSpPr txBox="1"/>
          <p:nvPr/>
        </p:nvSpPr>
        <p:spPr>
          <a:xfrm>
            <a:off x="5585865" y="2406996"/>
            <a:ext cx="620683" cy="369332"/>
          </a:xfrm>
          <a:prstGeom prst="rect">
            <a:avLst/>
          </a:prstGeom>
          <a:noFill/>
        </p:spPr>
        <p:txBody>
          <a:bodyPr wrap="none" rtlCol="0">
            <a:spAutoFit/>
          </a:bodyPr>
          <a:lstStyle/>
          <a:p>
            <a:r>
              <a:rPr lang="es-PE" b="1" dirty="0">
                <a:solidFill>
                  <a:schemeClr val="bg1"/>
                </a:solidFill>
              </a:rPr>
              <a:t>Julio</a:t>
            </a:r>
          </a:p>
        </p:txBody>
      </p:sp>
      <p:sp>
        <p:nvSpPr>
          <p:cNvPr id="20" name="CuadroTexto 19"/>
          <p:cNvSpPr txBox="1"/>
          <p:nvPr/>
        </p:nvSpPr>
        <p:spPr>
          <a:xfrm>
            <a:off x="6298764" y="2406996"/>
            <a:ext cx="844462" cy="369332"/>
          </a:xfrm>
          <a:prstGeom prst="rect">
            <a:avLst/>
          </a:prstGeom>
          <a:noFill/>
        </p:spPr>
        <p:txBody>
          <a:bodyPr wrap="none" rtlCol="0">
            <a:spAutoFit/>
          </a:bodyPr>
          <a:lstStyle/>
          <a:p>
            <a:r>
              <a:rPr lang="es-PE" b="1" dirty="0">
                <a:solidFill>
                  <a:schemeClr val="bg1"/>
                </a:solidFill>
              </a:rPr>
              <a:t>Agosto</a:t>
            </a:r>
          </a:p>
        </p:txBody>
      </p:sp>
      <p:sp>
        <p:nvSpPr>
          <p:cNvPr id="21" name="CuadroTexto 20"/>
          <p:cNvSpPr txBox="1"/>
          <p:nvPr/>
        </p:nvSpPr>
        <p:spPr>
          <a:xfrm>
            <a:off x="7295772" y="2406996"/>
            <a:ext cx="1164742" cy="369332"/>
          </a:xfrm>
          <a:prstGeom prst="rect">
            <a:avLst/>
          </a:prstGeom>
          <a:noFill/>
        </p:spPr>
        <p:txBody>
          <a:bodyPr wrap="none" rtlCol="0">
            <a:spAutoFit/>
          </a:bodyPr>
          <a:lstStyle/>
          <a:p>
            <a:r>
              <a:rPr lang="es-PE" b="1" dirty="0">
                <a:solidFill>
                  <a:schemeClr val="bg1"/>
                </a:solidFill>
              </a:rPr>
              <a:t>Setiembre</a:t>
            </a:r>
          </a:p>
        </p:txBody>
      </p:sp>
      <p:sp>
        <p:nvSpPr>
          <p:cNvPr id="22" name="CuadroTexto 21"/>
          <p:cNvSpPr txBox="1"/>
          <p:nvPr/>
        </p:nvSpPr>
        <p:spPr>
          <a:xfrm>
            <a:off x="8539518" y="2406996"/>
            <a:ext cx="957955" cy="369332"/>
          </a:xfrm>
          <a:prstGeom prst="rect">
            <a:avLst/>
          </a:prstGeom>
          <a:noFill/>
        </p:spPr>
        <p:txBody>
          <a:bodyPr wrap="none" rtlCol="0">
            <a:spAutoFit/>
          </a:bodyPr>
          <a:lstStyle/>
          <a:p>
            <a:r>
              <a:rPr lang="es-PE" b="1" dirty="0">
                <a:solidFill>
                  <a:schemeClr val="bg1"/>
                </a:solidFill>
              </a:rPr>
              <a:t>Octubre</a:t>
            </a:r>
          </a:p>
        </p:txBody>
      </p:sp>
      <p:sp>
        <p:nvSpPr>
          <p:cNvPr id="23" name="CuadroTexto 22"/>
          <p:cNvSpPr txBox="1"/>
          <p:nvPr/>
        </p:nvSpPr>
        <p:spPr>
          <a:xfrm>
            <a:off x="9533864" y="2406996"/>
            <a:ext cx="1245790" cy="369332"/>
          </a:xfrm>
          <a:prstGeom prst="rect">
            <a:avLst/>
          </a:prstGeom>
          <a:noFill/>
        </p:spPr>
        <p:txBody>
          <a:bodyPr wrap="none" rtlCol="0">
            <a:spAutoFit/>
          </a:bodyPr>
          <a:lstStyle/>
          <a:p>
            <a:r>
              <a:rPr lang="es-PE" b="1" dirty="0">
                <a:solidFill>
                  <a:schemeClr val="bg1"/>
                </a:solidFill>
              </a:rPr>
              <a:t>Noviembre</a:t>
            </a:r>
          </a:p>
        </p:txBody>
      </p:sp>
      <p:sp>
        <p:nvSpPr>
          <p:cNvPr id="24" name="CuadroTexto 23"/>
          <p:cNvSpPr txBox="1"/>
          <p:nvPr/>
        </p:nvSpPr>
        <p:spPr>
          <a:xfrm>
            <a:off x="10771849" y="2406996"/>
            <a:ext cx="1159933" cy="369332"/>
          </a:xfrm>
          <a:prstGeom prst="rect">
            <a:avLst/>
          </a:prstGeom>
          <a:noFill/>
        </p:spPr>
        <p:txBody>
          <a:bodyPr wrap="none" rtlCol="0">
            <a:spAutoFit/>
          </a:bodyPr>
          <a:lstStyle/>
          <a:p>
            <a:r>
              <a:rPr lang="es-PE" b="1" dirty="0">
                <a:solidFill>
                  <a:schemeClr val="bg1"/>
                </a:solidFill>
              </a:rPr>
              <a:t>Diciembre</a:t>
            </a:r>
          </a:p>
        </p:txBody>
      </p:sp>
      <p:cxnSp>
        <p:nvCxnSpPr>
          <p:cNvPr id="35" name="Conector recto 34"/>
          <p:cNvCxnSpPr/>
          <p:nvPr/>
        </p:nvCxnSpPr>
        <p:spPr>
          <a:xfrm>
            <a:off x="2181252" y="3292464"/>
            <a:ext cx="0" cy="107790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858361" y="3267789"/>
            <a:ext cx="0" cy="133466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4175813" y="3283411"/>
            <a:ext cx="0" cy="26706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1374582" y="3292464"/>
            <a:ext cx="0" cy="104757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Rectángulo 75"/>
          <p:cNvSpPr/>
          <p:nvPr/>
        </p:nvSpPr>
        <p:spPr>
          <a:xfrm>
            <a:off x="585936" y="3548018"/>
            <a:ext cx="1530732" cy="1938992"/>
          </a:xfrm>
          <a:prstGeom prst="rect">
            <a:avLst/>
          </a:prstGeom>
          <a:solidFill>
            <a:schemeClr val="accent1">
              <a:lumMod val="40000"/>
              <a:lumOff val="60000"/>
            </a:schemeClr>
          </a:solidFill>
        </p:spPr>
        <p:txBody>
          <a:bodyPr wrap="square">
            <a:spAutoFit/>
          </a:bodyPr>
          <a:lstStyle/>
          <a:p>
            <a:r>
              <a:rPr lang="es-ES" sz="1200" b="1" dirty="0">
                <a:solidFill>
                  <a:schemeClr val="tx1">
                    <a:lumMod val="65000"/>
                    <a:lumOff val="35000"/>
                  </a:schemeClr>
                </a:solidFill>
              </a:rPr>
              <a:t>1 al 12 de marzo  </a:t>
            </a:r>
          </a:p>
          <a:p>
            <a:r>
              <a:rPr lang="es-ES" sz="1200" b="1" dirty="0">
                <a:solidFill>
                  <a:schemeClr val="tx1">
                    <a:lumMod val="65000"/>
                    <a:lumOff val="35000"/>
                  </a:schemeClr>
                </a:solidFill>
              </a:rPr>
              <a:t>1° y 2° semana de gestión</a:t>
            </a:r>
          </a:p>
          <a:p>
            <a:pPr>
              <a:defRPr/>
            </a:pPr>
            <a:r>
              <a:rPr lang="es-ES" sz="1200" b="1" dirty="0">
                <a:solidFill>
                  <a:schemeClr val="tx1">
                    <a:lumMod val="65000"/>
                    <a:lumOff val="35000"/>
                  </a:schemeClr>
                </a:solidFill>
              </a:rPr>
              <a:t>Planificación curricular </a:t>
            </a:r>
          </a:p>
          <a:p>
            <a:pPr marL="171450" indent="-171450">
              <a:buFont typeface="Arial" panose="020B0604020202020204" pitchFamily="34" charset="0"/>
              <a:buChar char="•"/>
            </a:pPr>
            <a:r>
              <a:rPr lang="es-ES" sz="1200" dirty="0">
                <a:solidFill>
                  <a:schemeClr val="tx1">
                    <a:lumMod val="65000"/>
                    <a:lumOff val="35000"/>
                  </a:schemeClr>
                </a:solidFill>
              </a:rPr>
              <a:t>Director lidera trabajo colegiado</a:t>
            </a:r>
          </a:p>
          <a:p>
            <a:pPr marL="171450" indent="-171450">
              <a:buFont typeface="Arial" panose="020B0604020202020204" pitchFamily="34" charset="0"/>
              <a:buChar char="•"/>
            </a:pPr>
            <a:r>
              <a:rPr lang="es-ES" sz="1200" dirty="0">
                <a:solidFill>
                  <a:schemeClr val="tx1">
                    <a:lumMod val="65000"/>
                    <a:lumOff val="35000"/>
                  </a:schemeClr>
                </a:solidFill>
              </a:rPr>
              <a:t>Docente realiza la planificación curricular</a:t>
            </a:r>
          </a:p>
        </p:txBody>
      </p:sp>
      <p:sp>
        <p:nvSpPr>
          <p:cNvPr id="82" name="Rectángulo 81"/>
          <p:cNvSpPr/>
          <p:nvPr/>
        </p:nvSpPr>
        <p:spPr>
          <a:xfrm>
            <a:off x="2278544" y="4773976"/>
            <a:ext cx="2142928" cy="1569660"/>
          </a:xfrm>
          <a:prstGeom prst="rect">
            <a:avLst/>
          </a:prstGeom>
          <a:solidFill>
            <a:schemeClr val="accent1">
              <a:lumMod val="40000"/>
              <a:lumOff val="60000"/>
            </a:schemeClr>
          </a:solidFill>
        </p:spPr>
        <p:txBody>
          <a:bodyPr wrap="square">
            <a:spAutoFit/>
          </a:bodyPr>
          <a:lstStyle/>
          <a:p>
            <a:r>
              <a:rPr lang="es-ES" sz="1200" b="1" dirty="0">
                <a:solidFill>
                  <a:schemeClr val="tx1">
                    <a:lumMod val="65000"/>
                    <a:lumOff val="35000"/>
                  </a:schemeClr>
                </a:solidFill>
              </a:rPr>
              <a:t>15 de marzo al 02 de abril</a:t>
            </a:r>
          </a:p>
          <a:p>
            <a:pPr marL="171450" indent="-171450">
              <a:buFont typeface="Arial" panose="020B0604020202020204" pitchFamily="34" charset="0"/>
              <a:buChar char="•"/>
            </a:pPr>
            <a:r>
              <a:rPr lang="es-ES" sz="1200" dirty="0">
                <a:solidFill>
                  <a:schemeClr val="tx1">
                    <a:lumMod val="65000"/>
                    <a:lumOff val="35000"/>
                  </a:schemeClr>
                </a:solidFill>
              </a:rPr>
              <a:t>Docente brinda soporte socioemocional</a:t>
            </a:r>
          </a:p>
          <a:p>
            <a:pPr marL="171450" indent="-171450">
              <a:buFont typeface="Arial" panose="020B0604020202020204" pitchFamily="34" charset="0"/>
              <a:buChar char="•"/>
              <a:defRPr/>
            </a:pPr>
            <a:r>
              <a:rPr lang="es-ES" sz="1200" dirty="0">
                <a:solidFill>
                  <a:schemeClr val="tx1">
                    <a:lumMod val="65000"/>
                    <a:lumOff val="35000"/>
                  </a:schemeClr>
                </a:solidFill>
              </a:rPr>
              <a:t>Evaluación diagnóstica para TODOS.</a:t>
            </a:r>
          </a:p>
          <a:p>
            <a:r>
              <a:rPr lang="es-ES" sz="1200" dirty="0">
                <a:solidFill>
                  <a:schemeClr val="tx1">
                    <a:lumMod val="65000"/>
                    <a:lumOff val="35000"/>
                  </a:schemeClr>
                </a:solidFill>
              </a:rPr>
              <a:t>(</a:t>
            </a:r>
            <a:r>
              <a:rPr lang="es-ES" sz="1200" dirty="0" err="1">
                <a:solidFill>
                  <a:schemeClr val="tx1">
                    <a:lumMod val="65000"/>
                    <a:lumOff val="35000"/>
                  </a:schemeClr>
                </a:solidFill>
              </a:rPr>
              <a:t>Siagie</a:t>
            </a:r>
            <a:r>
              <a:rPr lang="es-ES" sz="1200" dirty="0">
                <a:solidFill>
                  <a:schemeClr val="tx1">
                    <a:lumMod val="65000"/>
                    <a:lumOff val="35000"/>
                  </a:schemeClr>
                </a:solidFill>
              </a:rPr>
              <a:t> 2020, portafolio de evidencias, carpeta de recuperación, evaluación)</a:t>
            </a:r>
            <a:endParaRPr lang="es-ES" sz="1200" i="1" dirty="0">
              <a:solidFill>
                <a:schemeClr val="tx1">
                  <a:lumMod val="65000"/>
                  <a:lumOff val="35000"/>
                </a:schemeClr>
              </a:solidFill>
            </a:endParaRPr>
          </a:p>
        </p:txBody>
      </p:sp>
      <p:cxnSp>
        <p:nvCxnSpPr>
          <p:cNvPr id="83" name="Conector recto 82"/>
          <p:cNvCxnSpPr/>
          <p:nvPr/>
        </p:nvCxnSpPr>
        <p:spPr>
          <a:xfrm>
            <a:off x="2315055" y="3295410"/>
            <a:ext cx="108897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2861595" y="3292464"/>
            <a:ext cx="0" cy="138702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ángulo 93"/>
          <p:cNvSpPr/>
          <p:nvPr/>
        </p:nvSpPr>
        <p:spPr>
          <a:xfrm>
            <a:off x="3229806" y="3538715"/>
            <a:ext cx="1885186" cy="830997"/>
          </a:xfrm>
          <a:prstGeom prst="rect">
            <a:avLst/>
          </a:prstGeom>
        </p:spPr>
        <p:txBody>
          <a:bodyPr wrap="square">
            <a:spAutoFit/>
          </a:bodyPr>
          <a:lstStyle/>
          <a:p>
            <a:pPr algn="ctr"/>
            <a:r>
              <a:rPr lang="es-PE" sz="1200" dirty="0">
                <a:solidFill>
                  <a:schemeClr val="tx1">
                    <a:lumMod val="65000"/>
                    <a:lumOff val="35000"/>
                  </a:schemeClr>
                </a:solidFill>
              </a:rPr>
              <a:t>3°semana de gestión docentes para revisar lo avanzado, organizar el trabajo y planificar </a:t>
            </a:r>
          </a:p>
        </p:txBody>
      </p:sp>
      <p:sp>
        <p:nvSpPr>
          <p:cNvPr id="96" name="Rectángulo 95"/>
          <p:cNvSpPr/>
          <p:nvPr/>
        </p:nvSpPr>
        <p:spPr>
          <a:xfrm>
            <a:off x="5114992" y="4677858"/>
            <a:ext cx="1500346" cy="1015663"/>
          </a:xfrm>
          <a:prstGeom prst="rect">
            <a:avLst/>
          </a:prstGeom>
        </p:spPr>
        <p:txBody>
          <a:bodyPr wrap="square">
            <a:spAutoFit/>
          </a:bodyPr>
          <a:lstStyle/>
          <a:p>
            <a:pPr algn="ctr"/>
            <a:r>
              <a:rPr lang="es-PE" sz="1200" dirty="0">
                <a:solidFill>
                  <a:schemeClr val="tx1">
                    <a:lumMod val="65000"/>
                    <a:lumOff val="35000"/>
                  </a:schemeClr>
                </a:solidFill>
              </a:rPr>
              <a:t>4° y 5° semana de gestión docentes para revisar lo avanzado, organizar el trabajo y planificar </a:t>
            </a:r>
          </a:p>
        </p:txBody>
      </p:sp>
      <p:cxnSp>
        <p:nvCxnSpPr>
          <p:cNvPr id="98" name="Conector recto 97"/>
          <p:cNvCxnSpPr/>
          <p:nvPr/>
        </p:nvCxnSpPr>
        <p:spPr>
          <a:xfrm>
            <a:off x="3458424" y="2170822"/>
            <a:ext cx="158688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a:off x="4178850" y="1906773"/>
            <a:ext cx="0" cy="26365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ctángulo 102"/>
          <p:cNvSpPr/>
          <p:nvPr/>
        </p:nvSpPr>
        <p:spPr>
          <a:xfrm>
            <a:off x="2159566" y="1011390"/>
            <a:ext cx="4018894" cy="830997"/>
          </a:xfrm>
          <a:prstGeom prst="rect">
            <a:avLst/>
          </a:prstGeom>
          <a:solidFill>
            <a:schemeClr val="accent1">
              <a:lumMod val="40000"/>
              <a:lumOff val="60000"/>
            </a:schemeClr>
          </a:solidFill>
        </p:spPr>
        <p:txBody>
          <a:bodyPr wrap="square">
            <a:spAutoFit/>
          </a:bodyPr>
          <a:lstStyle/>
          <a:p>
            <a:pPr algn="ctr"/>
            <a:r>
              <a:rPr lang="es-PE" sz="1200" b="1" dirty="0">
                <a:solidFill>
                  <a:schemeClr val="tx1">
                    <a:lumMod val="65000"/>
                    <a:lumOff val="35000"/>
                  </a:schemeClr>
                </a:solidFill>
              </a:rPr>
              <a:t> Consolidación de aprendizajes 2020</a:t>
            </a:r>
          </a:p>
          <a:p>
            <a:pPr algn="ctr"/>
            <a:r>
              <a:rPr lang="es-PE" sz="1200" dirty="0">
                <a:solidFill>
                  <a:schemeClr val="tx1">
                    <a:lumMod val="65000"/>
                    <a:lumOff val="35000"/>
                  </a:schemeClr>
                </a:solidFill>
              </a:rPr>
              <a:t>Para los estudiantes que no lograron los aprendizajes esperados (trabajo desde nivel de real de aprendizaje para todos y todas las estudiantes)</a:t>
            </a:r>
          </a:p>
        </p:txBody>
      </p:sp>
      <p:sp>
        <p:nvSpPr>
          <p:cNvPr id="105" name="Rectángulo 104"/>
          <p:cNvSpPr/>
          <p:nvPr/>
        </p:nvSpPr>
        <p:spPr>
          <a:xfrm>
            <a:off x="6184671" y="1007470"/>
            <a:ext cx="5536275" cy="830997"/>
          </a:xfrm>
          <a:prstGeom prst="rect">
            <a:avLst/>
          </a:prstGeom>
          <a:solidFill>
            <a:schemeClr val="accent1">
              <a:lumMod val="40000"/>
              <a:lumOff val="60000"/>
            </a:schemeClr>
          </a:solidFill>
        </p:spPr>
        <p:txBody>
          <a:bodyPr wrap="square">
            <a:spAutoFit/>
          </a:bodyPr>
          <a:lstStyle/>
          <a:p>
            <a:pPr algn="ctr"/>
            <a:r>
              <a:rPr lang="es-PE" sz="1200" dirty="0">
                <a:solidFill>
                  <a:schemeClr val="tx1">
                    <a:lumMod val="65000"/>
                    <a:lumOff val="35000"/>
                  </a:schemeClr>
                </a:solidFill>
              </a:rPr>
              <a:t> </a:t>
            </a:r>
            <a:r>
              <a:rPr lang="es-PE" sz="1200" b="1" dirty="0">
                <a:solidFill>
                  <a:schemeClr val="tx1">
                    <a:lumMod val="65000"/>
                    <a:lumOff val="35000"/>
                  </a:schemeClr>
                </a:solidFill>
              </a:rPr>
              <a:t>Refuerzo para estudiantes que no lograron los aprendizajes 2020  </a:t>
            </a:r>
          </a:p>
          <a:p>
            <a:pPr algn="ctr"/>
            <a:r>
              <a:rPr lang="es-PE" sz="1200" dirty="0">
                <a:solidFill>
                  <a:schemeClr val="tx1">
                    <a:lumMod val="65000"/>
                    <a:lumOff val="35000"/>
                  </a:schemeClr>
                </a:solidFill>
              </a:rPr>
              <a:t>(trabajo desde nivel de real de aprendizaje para todos y todas las estudiantes)</a:t>
            </a:r>
          </a:p>
          <a:p>
            <a:pPr algn="ctr"/>
            <a:endParaRPr lang="es-ES" sz="1200" dirty="0">
              <a:solidFill>
                <a:schemeClr val="tx1">
                  <a:lumMod val="65000"/>
                  <a:lumOff val="35000"/>
                </a:schemeClr>
              </a:solidFill>
            </a:endParaRPr>
          </a:p>
          <a:p>
            <a:pPr algn="ctr"/>
            <a:endParaRPr lang="es-PE" sz="1200" dirty="0">
              <a:solidFill>
                <a:schemeClr val="tx1">
                  <a:lumMod val="65000"/>
                  <a:lumOff val="35000"/>
                </a:schemeClr>
              </a:solidFill>
            </a:endParaRPr>
          </a:p>
        </p:txBody>
      </p:sp>
      <p:cxnSp>
        <p:nvCxnSpPr>
          <p:cNvPr id="107" name="Conector recto 106"/>
          <p:cNvCxnSpPr/>
          <p:nvPr/>
        </p:nvCxnSpPr>
        <p:spPr>
          <a:xfrm flipV="1">
            <a:off x="5858361" y="2180489"/>
            <a:ext cx="5736802" cy="1190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cto 108"/>
          <p:cNvCxnSpPr/>
          <p:nvPr/>
        </p:nvCxnSpPr>
        <p:spPr>
          <a:xfrm>
            <a:off x="8537293" y="1906773"/>
            <a:ext cx="2225" cy="26906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Rectángulo 110"/>
          <p:cNvSpPr/>
          <p:nvPr/>
        </p:nvSpPr>
        <p:spPr>
          <a:xfrm>
            <a:off x="8017425" y="3935119"/>
            <a:ext cx="1889733" cy="461665"/>
          </a:xfrm>
          <a:prstGeom prst="rect">
            <a:avLst/>
          </a:prstGeom>
        </p:spPr>
        <p:txBody>
          <a:bodyPr wrap="square">
            <a:spAutoFit/>
          </a:bodyPr>
          <a:lstStyle/>
          <a:p>
            <a:pPr algn="ctr"/>
            <a:r>
              <a:rPr lang="es-PE" sz="1200" dirty="0">
                <a:solidFill>
                  <a:schemeClr val="tx1">
                    <a:lumMod val="65000"/>
                    <a:lumOff val="35000"/>
                  </a:schemeClr>
                </a:solidFill>
              </a:rPr>
              <a:t>6°semana de gestión docentes </a:t>
            </a:r>
          </a:p>
        </p:txBody>
      </p:sp>
      <p:cxnSp>
        <p:nvCxnSpPr>
          <p:cNvPr id="113" name="Conector recto 112"/>
          <p:cNvCxnSpPr/>
          <p:nvPr/>
        </p:nvCxnSpPr>
        <p:spPr>
          <a:xfrm>
            <a:off x="8962292" y="3292464"/>
            <a:ext cx="0" cy="54876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Rectángulo 114"/>
          <p:cNvSpPr/>
          <p:nvPr/>
        </p:nvSpPr>
        <p:spPr>
          <a:xfrm>
            <a:off x="10650679" y="4457066"/>
            <a:ext cx="1402271" cy="461665"/>
          </a:xfrm>
          <a:prstGeom prst="rect">
            <a:avLst/>
          </a:prstGeom>
        </p:spPr>
        <p:txBody>
          <a:bodyPr wrap="square">
            <a:spAutoFit/>
          </a:bodyPr>
          <a:lstStyle/>
          <a:p>
            <a:pPr algn="ctr"/>
            <a:r>
              <a:rPr lang="es-PE" sz="1200" dirty="0">
                <a:solidFill>
                  <a:schemeClr val="tx1">
                    <a:lumMod val="65000"/>
                    <a:lumOff val="35000"/>
                  </a:schemeClr>
                </a:solidFill>
              </a:rPr>
              <a:t>7° y 8° semana de gestión docentes </a:t>
            </a:r>
          </a:p>
        </p:txBody>
      </p:sp>
      <p:sp>
        <p:nvSpPr>
          <p:cNvPr id="40" name="Forma libre 39"/>
          <p:cNvSpPr/>
          <p:nvPr/>
        </p:nvSpPr>
        <p:spPr>
          <a:xfrm>
            <a:off x="4061141" y="411471"/>
            <a:ext cx="6820884"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hará el docente?</a:t>
            </a:r>
            <a:endParaRPr lang="es-PE" sz="2400" b="1" kern="1200" baseline="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41" name="Elipse 40"/>
          <p:cNvSpPr/>
          <p:nvPr/>
        </p:nvSpPr>
        <p:spPr>
          <a:xfrm>
            <a:off x="3738317" y="370428"/>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b="1">
              <a:latin typeface="Verdana" panose="020B0604030504040204" pitchFamily="34" charset="0"/>
              <a:ea typeface="Verdana" panose="020B0604030504040204" pitchFamily="34" charset="0"/>
            </a:endParaRPr>
          </a:p>
        </p:txBody>
      </p:sp>
      <p:sp>
        <p:nvSpPr>
          <p:cNvPr id="42" name="Título 1"/>
          <p:cNvSpPr txBox="1">
            <a:spLocks/>
          </p:cNvSpPr>
          <p:nvPr/>
        </p:nvSpPr>
        <p:spPr>
          <a:xfrm>
            <a:off x="3735145" y="408994"/>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2</a:t>
            </a:r>
            <a:endParaRPr lang="es-PE" sz="1800" b="1" dirty="0">
              <a:solidFill>
                <a:schemeClr val="bg1"/>
              </a:solidFill>
              <a:latin typeface="Verdana" panose="020B0604030504040204" pitchFamily="34" charset="0"/>
              <a:ea typeface="Verdana" panose="020B0604030504040204" pitchFamily="34" charset="0"/>
            </a:endParaRPr>
          </a:p>
        </p:txBody>
      </p:sp>
      <p:cxnSp>
        <p:nvCxnSpPr>
          <p:cNvPr id="57" name="Conector recto 56"/>
          <p:cNvCxnSpPr/>
          <p:nvPr/>
        </p:nvCxnSpPr>
        <p:spPr>
          <a:xfrm>
            <a:off x="1903319" y="4356170"/>
            <a:ext cx="27793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riángulo isósceles 61"/>
          <p:cNvSpPr/>
          <p:nvPr/>
        </p:nvSpPr>
        <p:spPr>
          <a:xfrm rot="10800000">
            <a:off x="5705061" y="2959367"/>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3" name="Triángulo isósceles 62"/>
          <p:cNvSpPr/>
          <p:nvPr/>
        </p:nvSpPr>
        <p:spPr>
          <a:xfrm rot="10800000">
            <a:off x="4008909" y="2978696"/>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4" name="Triángulo isósceles 63"/>
          <p:cNvSpPr/>
          <p:nvPr/>
        </p:nvSpPr>
        <p:spPr>
          <a:xfrm rot="10800000">
            <a:off x="3189904" y="298682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5" name="Triángulo isósceles 64"/>
          <p:cNvSpPr/>
          <p:nvPr/>
        </p:nvSpPr>
        <p:spPr>
          <a:xfrm rot="10800000">
            <a:off x="2320142" y="2976228"/>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6" name="Triángulo isósceles 65"/>
          <p:cNvSpPr/>
          <p:nvPr/>
        </p:nvSpPr>
        <p:spPr>
          <a:xfrm rot="10800000">
            <a:off x="8797434" y="2986354"/>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7" name="Triángulo isósceles 66"/>
          <p:cNvSpPr/>
          <p:nvPr/>
        </p:nvSpPr>
        <p:spPr>
          <a:xfrm rot="10800000">
            <a:off x="11246959" y="2986269"/>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2" name="Rectángulo 1"/>
          <p:cNvSpPr/>
          <p:nvPr/>
        </p:nvSpPr>
        <p:spPr>
          <a:xfrm>
            <a:off x="2165778" y="1850847"/>
            <a:ext cx="9555168" cy="461665"/>
          </a:xfrm>
          <a:prstGeom prst="rect">
            <a:avLst/>
          </a:prstGeom>
          <a:solidFill>
            <a:schemeClr val="accent5">
              <a:lumMod val="60000"/>
              <a:lumOff val="40000"/>
            </a:schemeClr>
          </a:solidFill>
        </p:spPr>
        <p:txBody>
          <a:bodyPr wrap="square">
            <a:spAutoFit/>
          </a:bodyPr>
          <a:lstStyle/>
          <a:p>
            <a:pPr algn="ctr">
              <a:defRPr/>
            </a:pPr>
            <a:r>
              <a:rPr lang="es-ES" sz="1200" b="1" dirty="0">
                <a:solidFill>
                  <a:schemeClr val="tx1">
                    <a:lumMod val="65000"/>
                    <a:lumOff val="35000"/>
                  </a:schemeClr>
                </a:solidFill>
              </a:rPr>
              <a:t>CONTINUIDAD DE LOS APRENDIZAJES 2021</a:t>
            </a:r>
          </a:p>
          <a:p>
            <a:pPr algn="ctr">
              <a:defRPr/>
            </a:pPr>
            <a:r>
              <a:rPr lang="es-ES" sz="1200" b="1" dirty="0">
                <a:solidFill>
                  <a:schemeClr val="tx1">
                    <a:lumMod val="65000"/>
                    <a:lumOff val="35000"/>
                  </a:schemeClr>
                </a:solidFill>
              </a:rPr>
              <a:t>Para los estudiantes que lograron los aprendizajes esperados</a:t>
            </a:r>
          </a:p>
        </p:txBody>
      </p:sp>
    </p:spTree>
    <p:extLst>
      <p:ext uri="{BB962C8B-B14F-4D97-AF65-F5344CB8AC3E}">
        <p14:creationId xmlns:p14="http://schemas.microsoft.com/office/powerpoint/2010/main" val="30344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80312"/>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p:cNvSpPr/>
          <p:nvPr/>
        </p:nvSpPr>
        <p:spPr>
          <a:xfrm>
            <a:off x="656278" y="1385099"/>
            <a:ext cx="1539198"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p:cNvSpPr/>
          <p:nvPr/>
        </p:nvSpPr>
        <p:spPr>
          <a:xfrm>
            <a:off x="9249575" y="1385099"/>
            <a:ext cx="2173168"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Rectángulo 28"/>
          <p:cNvSpPr/>
          <p:nvPr/>
        </p:nvSpPr>
        <p:spPr>
          <a:xfrm>
            <a:off x="2199993" y="1385948"/>
            <a:ext cx="7053284"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p:cNvSpPr txBox="1"/>
          <p:nvPr/>
        </p:nvSpPr>
        <p:spPr>
          <a:xfrm>
            <a:off x="2622640" y="1551232"/>
            <a:ext cx="915122" cy="369332"/>
          </a:xfrm>
          <a:prstGeom prst="rect">
            <a:avLst/>
          </a:prstGeom>
          <a:noFill/>
        </p:spPr>
        <p:txBody>
          <a:bodyPr wrap="none" rtlCol="0">
            <a:spAutoFit/>
          </a:bodyPr>
          <a:lstStyle/>
          <a:p>
            <a:r>
              <a:rPr lang="es-PE" b="1" dirty="0">
                <a:solidFill>
                  <a:schemeClr val="bg1"/>
                </a:solidFill>
              </a:rPr>
              <a:t>Febrero</a:t>
            </a:r>
          </a:p>
        </p:txBody>
      </p:sp>
      <p:sp>
        <p:nvSpPr>
          <p:cNvPr id="15" name="CuadroTexto 14"/>
          <p:cNvSpPr txBox="1"/>
          <p:nvPr/>
        </p:nvSpPr>
        <p:spPr>
          <a:xfrm>
            <a:off x="4322034" y="1551232"/>
            <a:ext cx="793038" cy="369332"/>
          </a:xfrm>
          <a:prstGeom prst="rect">
            <a:avLst/>
          </a:prstGeom>
          <a:noFill/>
        </p:spPr>
        <p:txBody>
          <a:bodyPr wrap="none" rtlCol="0">
            <a:spAutoFit/>
          </a:bodyPr>
          <a:lstStyle/>
          <a:p>
            <a:r>
              <a:rPr lang="es-PE" b="1" dirty="0">
                <a:solidFill>
                  <a:schemeClr val="bg1"/>
                </a:solidFill>
              </a:rPr>
              <a:t>Marzo</a:t>
            </a:r>
          </a:p>
        </p:txBody>
      </p:sp>
      <p:sp>
        <p:nvSpPr>
          <p:cNvPr id="16" name="CuadroTexto 15"/>
          <p:cNvSpPr txBox="1"/>
          <p:nvPr/>
        </p:nvSpPr>
        <p:spPr>
          <a:xfrm>
            <a:off x="6269065" y="1551232"/>
            <a:ext cx="641522" cy="369332"/>
          </a:xfrm>
          <a:prstGeom prst="rect">
            <a:avLst/>
          </a:prstGeom>
          <a:noFill/>
        </p:spPr>
        <p:txBody>
          <a:bodyPr wrap="none" rtlCol="0">
            <a:spAutoFit/>
          </a:bodyPr>
          <a:lstStyle/>
          <a:p>
            <a:r>
              <a:rPr lang="es-PE" b="1" dirty="0">
                <a:solidFill>
                  <a:schemeClr val="bg1"/>
                </a:solidFill>
              </a:rPr>
              <a:t>Abril</a:t>
            </a:r>
          </a:p>
        </p:txBody>
      </p:sp>
      <p:sp>
        <p:nvSpPr>
          <p:cNvPr id="17" name="CuadroTexto 16"/>
          <p:cNvSpPr txBox="1"/>
          <p:nvPr/>
        </p:nvSpPr>
        <p:spPr>
          <a:xfrm>
            <a:off x="8053525" y="1551232"/>
            <a:ext cx="726224" cy="369332"/>
          </a:xfrm>
          <a:prstGeom prst="rect">
            <a:avLst/>
          </a:prstGeom>
          <a:noFill/>
        </p:spPr>
        <p:txBody>
          <a:bodyPr wrap="none" rtlCol="0">
            <a:spAutoFit/>
          </a:bodyPr>
          <a:lstStyle/>
          <a:p>
            <a:r>
              <a:rPr lang="es-PE" b="1" dirty="0">
                <a:solidFill>
                  <a:schemeClr val="bg1"/>
                </a:solidFill>
              </a:rPr>
              <a:t>Mayo</a:t>
            </a:r>
          </a:p>
        </p:txBody>
      </p:sp>
      <p:sp>
        <p:nvSpPr>
          <p:cNvPr id="18" name="CuadroTexto 17"/>
          <p:cNvSpPr txBox="1"/>
          <p:nvPr/>
        </p:nvSpPr>
        <p:spPr>
          <a:xfrm>
            <a:off x="9884577" y="1551232"/>
            <a:ext cx="688009" cy="369332"/>
          </a:xfrm>
          <a:prstGeom prst="rect">
            <a:avLst/>
          </a:prstGeom>
          <a:noFill/>
        </p:spPr>
        <p:txBody>
          <a:bodyPr wrap="none" rtlCol="0">
            <a:spAutoFit/>
          </a:bodyPr>
          <a:lstStyle/>
          <a:p>
            <a:r>
              <a:rPr lang="es-PE" b="1" dirty="0">
                <a:solidFill>
                  <a:schemeClr val="bg1"/>
                </a:solidFill>
              </a:rPr>
              <a:t>Junio</a:t>
            </a:r>
          </a:p>
        </p:txBody>
      </p:sp>
      <p:sp>
        <p:nvSpPr>
          <p:cNvPr id="25" name="CuadroTexto 24"/>
          <p:cNvSpPr txBox="1"/>
          <p:nvPr/>
        </p:nvSpPr>
        <p:spPr>
          <a:xfrm>
            <a:off x="1078219" y="1551232"/>
            <a:ext cx="732380" cy="369332"/>
          </a:xfrm>
          <a:prstGeom prst="rect">
            <a:avLst/>
          </a:prstGeom>
          <a:noFill/>
        </p:spPr>
        <p:txBody>
          <a:bodyPr wrap="none" rtlCol="0">
            <a:spAutoFit/>
          </a:bodyPr>
          <a:lstStyle/>
          <a:p>
            <a:r>
              <a:rPr lang="es-PE" b="1" dirty="0">
                <a:solidFill>
                  <a:schemeClr val="bg1"/>
                </a:solidFill>
              </a:rPr>
              <a:t>Enero</a:t>
            </a:r>
          </a:p>
        </p:txBody>
      </p:sp>
      <p:cxnSp>
        <p:nvCxnSpPr>
          <p:cNvPr id="32" name="Conector recto 31"/>
          <p:cNvCxnSpPr/>
          <p:nvPr/>
        </p:nvCxnSpPr>
        <p:spPr>
          <a:xfrm>
            <a:off x="2177492" y="2392937"/>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H="1">
            <a:off x="4712395" y="2373667"/>
            <a:ext cx="2" cy="32974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655515" y="2750636"/>
            <a:ext cx="3018896" cy="1569660"/>
          </a:xfrm>
          <a:prstGeom prst="rect">
            <a:avLst/>
          </a:prstGeom>
        </p:spPr>
        <p:txBody>
          <a:bodyPr wrap="square">
            <a:spAutoFit/>
          </a:bodyPr>
          <a:lstStyle/>
          <a:p>
            <a:r>
              <a:rPr lang="es-PE" sz="1200" b="1" dirty="0">
                <a:solidFill>
                  <a:schemeClr val="tx1">
                    <a:lumMod val="65000"/>
                    <a:lumOff val="35000"/>
                  </a:schemeClr>
                </a:solidFill>
              </a:rPr>
              <a:t>Carpeta de recuperación </a:t>
            </a:r>
            <a:r>
              <a:rPr lang="es-PE" sz="1200" dirty="0">
                <a:solidFill>
                  <a:schemeClr val="tx1">
                    <a:lumMod val="65000"/>
                    <a:lumOff val="35000"/>
                  </a:schemeClr>
                </a:solidFill>
              </a:rPr>
              <a:t>(autoaprendizaje)</a:t>
            </a:r>
          </a:p>
          <a:p>
            <a:r>
              <a:rPr lang="es-PE" sz="1200" dirty="0">
                <a:solidFill>
                  <a:schemeClr val="tx1">
                    <a:lumMod val="65000"/>
                    <a:lumOff val="35000"/>
                  </a:schemeClr>
                </a:solidFill>
              </a:rPr>
              <a:t>Experiencias de aprendizaje entregadas a los estudiantes que:</a:t>
            </a:r>
          </a:p>
          <a:p>
            <a:pPr marL="285750" indent="-285750">
              <a:buFont typeface="Arial" panose="020B0604020202020204" pitchFamily="34" charset="0"/>
              <a:buChar char="•"/>
            </a:pPr>
            <a:r>
              <a:rPr lang="es-PE" sz="1200" dirty="0">
                <a:solidFill>
                  <a:schemeClr val="tx1">
                    <a:lumMod val="65000"/>
                    <a:lumOff val="35000"/>
                  </a:schemeClr>
                </a:solidFill>
              </a:rPr>
              <a:t>No lograron acceder al servicio educativo en el 2020</a:t>
            </a:r>
          </a:p>
          <a:p>
            <a:pPr marL="285750" indent="-285750">
              <a:buFont typeface="Arial" panose="020B0604020202020204" pitchFamily="34" charset="0"/>
              <a:buChar char="•"/>
            </a:pPr>
            <a:r>
              <a:rPr lang="es-PE" sz="1200" dirty="0">
                <a:solidFill>
                  <a:schemeClr val="tx1">
                    <a:lumMod val="65000"/>
                    <a:lumOff val="35000"/>
                  </a:schemeClr>
                </a:solidFill>
              </a:rPr>
              <a:t>Accedieron de manera tardía </a:t>
            </a:r>
          </a:p>
          <a:p>
            <a:pPr marL="285750" indent="-285750">
              <a:buFont typeface="Arial" panose="020B0604020202020204" pitchFamily="34" charset="0"/>
              <a:buChar char="•"/>
            </a:pPr>
            <a:r>
              <a:rPr lang="es-PE" sz="1200" dirty="0">
                <a:solidFill>
                  <a:schemeClr val="tx1">
                    <a:lumMod val="65000"/>
                    <a:lumOff val="35000"/>
                  </a:schemeClr>
                </a:solidFill>
              </a:rPr>
              <a:t>No lograron los aprendizajes esperados</a:t>
            </a:r>
          </a:p>
          <a:p>
            <a:pPr marL="285750" indent="-285750">
              <a:buFont typeface="Arial" panose="020B0604020202020204" pitchFamily="34" charset="0"/>
              <a:buChar char="•"/>
            </a:pPr>
            <a:endParaRPr lang="es-PE" sz="1200" b="1" dirty="0">
              <a:solidFill>
                <a:schemeClr val="tx1">
                  <a:lumMod val="65000"/>
                  <a:lumOff val="35000"/>
                </a:schemeClr>
              </a:solidFill>
            </a:endParaRPr>
          </a:p>
        </p:txBody>
      </p:sp>
      <p:cxnSp>
        <p:nvCxnSpPr>
          <p:cNvPr id="36" name="Conector recto 35"/>
          <p:cNvCxnSpPr/>
          <p:nvPr/>
        </p:nvCxnSpPr>
        <p:spPr>
          <a:xfrm>
            <a:off x="7555754" y="2388771"/>
            <a:ext cx="8681" cy="28094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Rectángulo 41"/>
          <p:cNvSpPr/>
          <p:nvPr/>
        </p:nvSpPr>
        <p:spPr>
          <a:xfrm>
            <a:off x="3741477" y="2696381"/>
            <a:ext cx="2700896" cy="1569660"/>
          </a:xfrm>
          <a:prstGeom prst="rect">
            <a:avLst/>
          </a:prstGeom>
        </p:spPr>
        <p:txBody>
          <a:bodyPr wrap="square">
            <a:spAutoFit/>
          </a:bodyPr>
          <a:lstStyle/>
          <a:p>
            <a:r>
              <a:rPr lang="es-PE" sz="1200" b="1" dirty="0">
                <a:solidFill>
                  <a:schemeClr val="tx1">
                    <a:lumMod val="65000"/>
                    <a:lumOff val="35000"/>
                  </a:schemeClr>
                </a:solidFill>
              </a:rPr>
              <a:t>Para TODOS docentes:</a:t>
            </a:r>
          </a:p>
          <a:p>
            <a:r>
              <a:rPr lang="es-PE" sz="1200" b="1" dirty="0">
                <a:solidFill>
                  <a:schemeClr val="tx1">
                    <a:lumMod val="65000"/>
                    <a:lumOff val="35000"/>
                  </a:schemeClr>
                </a:solidFill>
              </a:rPr>
              <a:t>Fascículos </a:t>
            </a:r>
            <a:r>
              <a:rPr lang="es-PE" sz="1200" dirty="0">
                <a:solidFill>
                  <a:schemeClr val="tx1">
                    <a:lumMod val="65000"/>
                    <a:lumOff val="35000"/>
                  </a:schemeClr>
                </a:solidFill>
              </a:rPr>
              <a:t>sobre soporte socioemocional </a:t>
            </a:r>
          </a:p>
          <a:p>
            <a:r>
              <a:rPr lang="es-PE" sz="1200" b="1" dirty="0">
                <a:solidFill>
                  <a:schemeClr val="tx1">
                    <a:lumMod val="65000"/>
                    <a:lumOff val="35000"/>
                  </a:schemeClr>
                </a:solidFill>
              </a:rPr>
              <a:t>Fascículos</a:t>
            </a:r>
            <a:r>
              <a:rPr lang="es-PE" sz="1200" dirty="0">
                <a:solidFill>
                  <a:schemeClr val="tx1">
                    <a:lumMod val="65000"/>
                    <a:lumOff val="35000"/>
                  </a:schemeClr>
                </a:solidFill>
              </a:rPr>
              <a:t> para la consolidación: Evaluación diagnóstica para trabajar desde el nivel real de aprendizaje (impreso y virtual)</a:t>
            </a:r>
          </a:p>
          <a:p>
            <a:r>
              <a:rPr lang="es-PE" sz="1200" dirty="0">
                <a:solidFill>
                  <a:schemeClr val="tx1">
                    <a:lumMod val="65000"/>
                    <a:lumOff val="35000"/>
                  </a:schemeClr>
                </a:solidFill>
              </a:rPr>
              <a:t>EBA – EBR- EBE (orientaciones)</a:t>
            </a:r>
          </a:p>
        </p:txBody>
      </p:sp>
      <p:sp>
        <p:nvSpPr>
          <p:cNvPr id="11" name="Rectángulo 10"/>
          <p:cNvSpPr/>
          <p:nvPr/>
        </p:nvSpPr>
        <p:spPr>
          <a:xfrm>
            <a:off x="6227014" y="4953724"/>
            <a:ext cx="2701627" cy="1015663"/>
          </a:xfrm>
          <a:prstGeom prst="rect">
            <a:avLst/>
          </a:prstGeom>
        </p:spPr>
        <p:txBody>
          <a:bodyPr wrap="square">
            <a:spAutoFit/>
          </a:bodyPr>
          <a:lstStyle/>
          <a:p>
            <a:r>
              <a:rPr lang="es-PE" sz="1200" b="1" dirty="0">
                <a:solidFill>
                  <a:srgbClr val="00B0F0"/>
                </a:solidFill>
              </a:rPr>
              <a:t>Para estudiantes que no acceden a </a:t>
            </a:r>
            <a:r>
              <a:rPr lang="es-PE" sz="1200" b="1" dirty="0" err="1">
                <a:solidFill>
                  <a:srgbClr val="00B0F0"/>
                </a:solidFill>
              </a:rPr>
              <a:t>AeC</a:t>
            </a:r>
            <a:r>
              <a:rPr lang="es-PE" sz="1200" b="1" dirty="0">
                <a:solidFill>
                  <a:srgbClr val="00B0F0"/>
                </a:solidFill>
              </a:rPr>
              <a:t>:</a:t>
            </a:r>
          </a:p>
          <a:p>
            <a:pPr marL="180975" indent="-180975">
              <a:buFont typeface="Arial" panose="020B0604020202020204" pitchFamily="34" charset="0"/>
              <a:buChar char="•"/>
            </a:pPr>
            <a:r>
              <a:rPr lang="es-PE" sz="1200" dirty="0">
                <a:solidFill>
                  <a:schemeClr val="tx1">
                    <a:lumMod val="65000"/>
                    <a:lumOff val="35000"/>
                  </a:schemeClr>
                </a:solidFill>
              </a:rPr>
              <a:t>Cuadernos de trabajo 2020</a:t>
            </a:r>
          </a:p>
          <a:p>
            <a:pPr marL="180975" indent="-180975">
              <a:buFont typeface="Arial" panose="020B0604020202020204" pitchFamily="34" charset="0"/>
              <a:buChar char="•"/>
            </a:pPr>
            <a:r>
              <a:rPr lang="es-PE" sz="1200" dirty="0">
                <a:solidFill>
                  <a:schemeClr val="tx1">
                    <a:lumMod val="65000"/>
                    <a:lumOff val="35000"/>
                  </a:schemeClr>
                </a:solidFill>
              </a:rPr>
              <a:t>Fichas de autoaprendizaje en castellano y en lenguas originarias urbano- rural (aliados)</a:t>
            </a:r>
          </a:p>
        </p:txBody>
      </p:sp>
      <p:sp>
        <p:nvSpPr>
          <p:cNvPr id="40" name="Rectángulo 39"/>
          <p:cNvSpPr/>
          <p:nvPr/>
        </p:nvSpPr>
        <p:spPr>
          <a:xfrm>
            <a:off x="6644747" y="2796680"/>
            <a:ext cx="1959258" cy="1384995"/>
          </a:xfrm>
          <a:prstGeom prst="rect">
            <a:avLst/>
          </a:prstGeom>
        </p:spPr>
        <p:txBody>
          <a:bodyPr wrap="square">
            <a:spAutoFit/>
          </a:bodyPr>
          <a:lstStyle/>
          <a:p>
            <a:r>
              <a:rPr lang="es-PE" sz="1200" b="1" dirty="0">
                <a:solidFill>
                  <a:schemeClr val="tx1">
                    <a:lumMod val="65000"/>
                    <a:lumOff val="35000"/>
                  </a:schemeClr>
                </a:solidFill>
              </a:rPr>
              <a:t>Orientaciones para los tránsitos:  </a:t>
            </a:r>
          </a:p>
          <a:p>
            <a:r>
              <a:rPr lang="es-PE" sz="1200" b="1" dirty="0">
                <a:solidFill>
                  <a:schemeClr val="tx1">
                    <a:lumMod val="65000"/>
                    <a:lumOff val="35000"/>
                  </a:schemeClr>
                </a:solidFill>
              </a:rPr>
              <a:t>Inicial a primaria: </a:t>
            </a:r>
            <a:r>
              <a:rPr lang="es-PE" sz="1200" dirty="0">
                <a:solidFill>
                  <a:schemeClr val="tx1">
                    <a:lumMod val="65000"/>
                    <a:lumOff val="35000"/>
                  </a:schemeClr>
                </a:solidFill>
              </a:rPr>
              <a:t>Alfabetización inicial </a:t>
            </a:r>
          </a:p>
          <a:p>
            <a:r>
              <a:rPr lang="es-PE" sz="1200" b="1" dirty="0">
                <a:solidFill>
                  <a:schemeClr val="tx1">
                    <a:lumMod val="65000"/>
                    <a:lumOff val="35000"/>
                  </a:schemeClr>
                </a:solidFill>
              </a:rPr>
              <a:t>Primaria a secundaria: </a:t>
            </a:r>
            <a:r>
              <a:rPr lang="es-PE" sz="1200" dirty="0">
                <a:solidFill>
                  <a:schemeClr val="tx1">
                    <a:lumMod val="65000"/>
                    <a:lumOff val="35000"/>
                  </a:schemeClr>
                </a:solidFill>
              </a:rPr>
              <a:t>Orientaciones para el tránsito</a:t>
            </a:r>
          </a:p>
        </p:txBody>
      </p:sp>
      <p:sp>
        <p:nvSpPr>
          <p:cNvPr id="106" name="Rectángulo 105"/>
          <p:cNvSpPr/>
          <p:nvPr/>
        </p:nvSpPr>
        <p:spPr>
          <a:xfrm>
            <a:off x="9253277" y="2717381"/>
            <a:ext cx="1993959" cy="2677656"/>
          </a:xfrm>
          <a:prstGeom prst="rect">
            <a:avLst/>
          </a:prstGeom>
        </p:spPr>
        <p:txBody>
          <a:bodyPr wrap="square">
            <a:spAutoFit/>
          </a:bodyPr>
          <a:lstStyle/>
          <a:p>
            <a:pPr marL="285750" indent="-285750">
              <a:buFont typeface="Arial" panose="020B0604020202020204" pitchFamily="34" charset="0"/>
              <a:buChar char="•"/>
            </a:pPr>
            <a:r>
              <a:rPr lang="es-PE" sz="1200" b="1" dirty="0">
                <a:solidFill>
                  <a:srgbClr val="00B0F0"/>
                </a:solidFill>
              </a:rPr>
              <a:t>Kit de evaluación diagnóstica </a:t>
            </a:r>
            <a:r>
              <a:rPr lang="es-PE" sz="1200" dirty="0">
                <a:solidFill>
                  <a:srgbClr val="00B0F0"/>
                </a:solidFill>
              </a:rPr>
              <a:t>(UMC) para conocer el nivel de los estudiantes</a:t>
            </a:r>
          </a:p>
          <a:p>
            <a:pPr marL="285750" indent="-285750">
              <a:buFont typeface="Arial" panose="020B0604020202020204" pitchFamily="34" charset="0"/>
              <a:buChar char="•"/>
            </a:pPr>
            <a:endParaRPr lang="es-PE" sz="1200" b="1" dirty="0">
              <a:solidFill>
                <a:schemeClr val="tx1">
                  <a:lumMod val="65000"/>
                  <a:lumOff val="35000"/>
                </a:schemeClr>
              </a:solidFill>
            </a:endParaRPr>
          </a:p>
          <a:p>
            <a:pPr marL="285750" indent="-285750">
              <a:buFont typeface="Arial" panose="020B0604020202020204" pitchFamily="34" charset="0"/>
              <a:buChar char="•"/>
            </a:pPr>
            <a:r>
              <a:rPr lang="es-PE" sz="1200" b="1" dirty="0">
                <a:solidFill>
                  <a:schemeClr val="tx1">
                    <a:lumMod val="65000"/>
                    <a:lumOff val="35000"/>
                  </a:schemeClr>
                </a:solidFill>
              </a:rPr>
              <a:t>Fascículos para la consolidación</a:t>
            </a:r>
            <a:r>
              <a:rPr lang="es-PE" sz="1200" dirty="0">
                <a:solidFill>
                  <a:schemeClr val="tx1">
                    <a:lumMod val="65000"/>
                    <a:lumOff val="35000"/>
                  </a:schemeClr>
                </a:solidFill>
              </a:rPr>
              <a:t>: Evaluación diagnóstica para trabajar desde el nivel real de aprendizaje</a:t>
            </a:r>
          </a:p>
          <a:p>
            <a:pPr marL="285750" indent="-285750">
              <a:buFont typeface="Arial" panose="020B0604020202020204" pitchFamily="34" charset="0"/>
              <a:buChar char="•"/>
            </a:pPr>
            <a:endParaRPr lang="es-PE" sz="1200" dirty="0">
              <a:solidFill>
                <a:schemeClr val="tx1">
                  <a:lumMod val="65000"/>
                  <a:lumOff val="35000"/>
                </a:schemeClr>
              </a:solidFill>
            </a:endParaRPr>
          </a:p>
          <a:p>
            <a:pPr marL="285750" indent="-285750">
              <a:buFont typeface="Arial" panose="020B0604020202020204" pitchFamily="34" charset="0"/>
              <a:buChar char="•"/>
            </a:pPr>
            <a:r>
              <a:rPr lang="es-PE" sz="1200" dirty="0">
                <a:solidFill>
                  <a:schemeClr val="tx1">
                    <a:lumMod val="65000"/>
                    <a:lumOff val="35000"/>
                  </a:schemeClr>
                </a:solidFill>
              </a:rPr>
              <a:t>Estudiantes reciben cuadernos de trabajo 2021</a:t>
            </a:r>
          </a:p>
        </p:txBody>
      </p:sp>
      <p:cxnSp>
        <p:nvCxnSpPr>
          <p:cNvPr id="113" name="Conector recto 112"/>
          <p:cNvCxnSpPr/>
          <p:nvPr/>
        </p:nvCxnSpPr>
        <p:spPr>
          <a:xfrm>
            <a:off x="7552539" y="4382533"/>
            <a:ext cx="3215" cy="47456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cto 119"/>
          <p:cNvCxnSpPr/>
          <p:nvPr/>
        </p:nvCxnSpPr>
        <p:spPr>
          <a:xfrm>
            <a:off x="10250256" y="2390000"/>
            <a:ext cx="1021" cy="24521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orma libre 23"/>
          <p:cNvSpPr/>
          <p:nvPr/>
        </p:nvSpPr>
        <p:spPr>
          <a:xfrm>
            <a:off x="1937419" y="585478"/>
            <a:ext cx="9238009"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¿Con qué paquete básico de recursos se contará?</a:t>
            </a:r>
          </a:p>
        </p:txBody>
      </p:sp>
      <p:sp>
        <p:nvSpPr>
          <p:cNvPr id="26" name="Elipse 25"/>
          <p:cNvSpPr/>
          <p:nvPr/>
        </p:nvSpPr>
        <p:spPr>
          <a:xfrm>
            <a:off x="1614596" y="516616"/>
            <a:ext cx="457949" cy="457949"/>
          </a:xfrm>
          <a:prstGeom prst="ellipse">
            <a:avLst/>
          </a:prstGeom>
          <a:solidFill>
            <a:srgbClr val="1C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7" name="Título 1"/>
          <p:cNvSpPr txBox="1">
            <a:spLocks/>
          </p:cNvSpPr>
          <p:nvPr/>
        </p:nvSpPr>
        <p:spPr>
          <a:xfrm>
            <a:off x="1611423" y="571046"/>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3</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6" name="Conector recto 5"/>
          <p:cNvCxnSpPr/>
          <p:nvPr/>
        </p:nvCxnSpPr>
        <p:spPr>
          <a:xfrm>
            <a:off x="1385180" y="2392937"/>
            <a:ext cx="166583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6599482" y="2392937"/>
            <a:ext cx="184740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riángulo isósceles 34"/>
          <p:cNvSpPr/>
          <p:nvPr/>
        </p:nvSpPr>
        <p:spPr>
          <a:xfrm rot="10800000">
            <a:off x="4552291" y="205593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7" name="Triángulo isósceles 36"/>
          <p:cNvSpPr/>
          <p:nvPr/>
        </p:nvSpPr>
        <p:spPr>
          <a:xfrm rot="10800000">
            <a:off x="2890914"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9" name="Triángulo isósceles 38"/>
          <p:cNvSpPr/>
          <p:nvPr/>
        </p:nvSpPr>
        <p:spPr>
          <a:xfrm rot="10800000">
            <a:off x="1284305"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3" name="Triángulo isósceles 42"/>
          <p:cNvSpPr/>
          <p:nvPr/>
        </p:nvSpPr>
        <p:spPr>
          <a:xfrm rot="10800000">
            <a:off x="6442373" y="206556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4" name="Triángulo isósceles 43"/>
          <p:cNvSpPr/>
          <p:nvPr/>
        </p:nvSpPr>
        <p:spPr>
          <a:xfrm rot="10800000">
            <a:off x="8256533" y="2063485"/>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5" name="Triángulo isósceles 44"/>
          <p:cNvSpPr/>
          <p:nvPr/>
        </p:nvSpPr>
        <p:spPr>
          <a:xfrm rot="10800000">
            <a:off x="10090152"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 name="Rectángulo 2"/>
          <p:cNvSpPr/>
          <p:nvPr/>
        </p:nvSpPr>
        <p:spPr>
          <a:xfrm>
            <a:off x="626411" y="4262373"/>
            <a:ext cx="2790430" cy="738664"/>
          </a:xfrm>
          <a:prstGeom prst="rect">
            <a:avLst/>
          </a:prstGeom>
          <a:solidFill>
            <a:schemeClr val="accent5">
              <a:lumMod val="20000"/>
              <a:lumOff val="80000"/>
            </a:schemeClr>
          </a:solidFill>
        </p:spPr>
        <p:txBody>
          <a:bodyPr wrap="square">
            <a:spAutoFit/>
          </a:bodyPr>
          <a:lstStyle/>
          <a:p>
            <a:pPr algn="just"/>
            <a:r>
              <a:rPr lang="es-PE" sz="1050" b="1" dirty="0">
                <a:solidFill>
                  <a:schemeClr val="tx1">
                    <a:lumMod val="65000"/>
                    <a:lumOff val="35000"/>
                  </a:schemeClr>
                </a:solidFill>
              </a:rPr>
              <a:t>215 UGEL </a:t>
            </a:r>
            <a:r>
              <a:rPr lang="es-PE" sz="1050" dirty="0">
                <a:solidFill>
                  <a:schemeClr val="tx1">
                    <a:lumMod val="65000"/>
                    <a:lumOff val="35000"/>
                  </a:schemeClr>
                </a:solidFill>
              </a:rPr>
              <a:t>a nivel nacional distribuyen las carpetas de recuperación entre sus estudiantes </a:t>
            </a:r>
          </a:p>
          <a:p>
            <a:pPr algn="just"/>
            <a:r>
              <a:rPr lang="es-PE" sz="1050" b="1" dirty="0">
                <a:solidFill>
                  <a:schemeClr val="tx1">
                    <a:lumMod val="65000"/>
                    <a:lumOff val="35000"/>
                  </a:schemeClr>
                </a:solidFill>
              </a:rPr>
              <a:t>12 regiones </a:t>
            </a:r>
            <a:r>
              <a:rPr lang="es-PE" sz="1050" dirty="0">
                <a:solidFill>
                  <a:schemeClr val="tx1">
                    <a:lumMod val="65000"/>
                    <a:lumOff val="35000"/>
                  </a:schemeClr>
                </a:solidFill>
              </a:rPr>
              <a:t>están desarrollando la estrategia de voluntariado</a:t>
            </a:r>
          </a:p>
        </p:txBody>
      </p:sp>
    </p:spTree>
    <p:extLst>
      <p:ext uri="{BB962C8B-B14F-4D97-AF65-F5344CB8AC3E}">
        <p14:creationId xmlns:p14="http://schemas.microsoft.com/office/powerpoint/2010/main" val="6329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80312"/>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Rectángulo 28"/>
          <p:cNvSpPr/>
          <p:nvPr/>
        </p:nvSpPr>
        <p:spPr>
          <a:xfrm>
            <a:off x="1226454" y="1385099"/>
            <a:ext cx="1539198"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p:cNvSpPr/>
          <p:nvPr/>
        </p:nvSpPr>
        <p:spPr>
          <a:xfrm>
            <a:off x="9542351" y="1385099"/>
            <a:ext cx="1880391"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p:cNvSpPr/>
          <p:nvPr/>
        </p:nvSpPr>
        <p:spPr>
          <a:xfrm>
            <a:off x="2745725" y="1385948"/>
            <a:ext cx="6796625"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CuadroTexto 19"/>
          <p:cNvSpPr txBox="1"/>
          <p:nvPr/>
        </p:nvSpPr>
        <p:spPr>
          <a:xfrm>
            <a:off x="3165075" y="1535201"/>
            <a:ext cx="844462" cy="369332"/>
          </a:xfrm>
          <a:prstGeom prst="rect">
            <a:avLst/>
          </a:prstGeom>
          <a:noFill/>
        </p:spPr>
        <p:txBody>
          <a:bodyPr wrap="none" rtlCol="0">
            <a:spAutoFit/>
          </a:bodyPr>
          <a:lstStyle/>
          <a:p>
            <a:pPr algn="ctr"/>
            <a:r>
              <a:rPr lang="es-PE" b="1" dirty="0">
                <a:solidFill>
                  <a:schemeClr val="bg1"/>
                </a:solidFill>
              </a:rPr>
              <a:t>Agosto</a:t>
            </a:r>
          </a:p>
        </p:txBody>
      </p:sp>
      <p:sp>
        <p:nvSpPr>
          <p:cNvPr id="21" name="CuadroTexto 20"/>
          <p:cNvSpPr txBox="1"/>
          <p:nvPr/>
        </p:nvSpPr>
        <p:spPr>
          <a:xfrm>
            <a:off x="4808383" y="1535201"/>
            <a:ext cx="1164742" cy="369332"/>
          </a:xfrm>
          <a:prstGeom prst="rect">
            <a:avLst/>
          </a:prstGeom>
          <a:noFill/>
        </p:spPr>
        <p:txBody>
          <a:bodyPr wrap="none" rtlCol="0">
            <a:spAutoFit/>
          </a:bodyPr>
          <a:lstStyle/>
          <a:p>
            <a:pPr algn="ctr"/>
            <a:r>
              <a:rPr lang="es-PE" b="1" dirty="0">
                <a:solidFill>
                  <a:schemeClr val="bg1"/>
                </a:solidFill>
              </a:rPr>
              <a:t>Setiembre</a:t>
            </a:r>
          </a:p>
        </p:txBody>
      </p:sp>
      <p:sp>
        <p:nvSpPr>
          <p:cNvPr id="22" name="CuadroTexto 21"/>
          <p:cNvSpPr txBox="1"/>
          <p:nvPr/>
        </p:nvSpPr>
        <p:spPr>
          <a:xfrm>
            <a:off x="6426874" y="1535201"/>
            <a:ext cx="957955" cy="369332"/>
          </a:xfrm>
          <a:prstGeom prst="rect">
            <a:avLst/>
          </a:prstGeom>
          <a:noFill/>
        </p:spPr>
        <p:txBody>
          <a:bodyPr wrap="none" rtlCol="0">
            <a:spAutoFit/>
          </a:bodyPr>
          <a:lstStyle/>
          <a:p>
            <a:pPr algn="ctr"/>
            <a:r>
              <a:rPr lang="es-PE" b="1" dirty="0">
                <a:solidFill>
                  <a:schemeClr val="bg1"/>
                </a:solidFill>
              </a:rPr>
              <a:t>Octubre</a:t>
            </a:r>
          </a:p>
        </p:txBody>
      </p:sp>
      <p:sp>
        <p:nvSpPr>
          <p:cNvPr id="23" name="CuadroTexto 22"/>
          <p:cNvSpPr txBox="1"/>
          <p:nvPr/>
        </p:nvSpPr>
        <p:spPr>
          <a:xfrm>
            <a:off x="7983966" y="1535201"/>
            <a:ext cx="1245790" cy="369332"/>
          </a:xfrm>
          <a:prstGeom prst="rect">
            <a:avLst/>
          </a:prstGeom>
          <a:noFill/>
        </p:spPr>
        <p:txBody>
          <a:bodyPr wrap="none" rtlCol="0">
            <a:spAutoFit/>
          </a:bodyPr>
          <a:lstStyle/>
          <a:p>
            <a:pPr algn="ctr"/>
            <a:r>
              <a:rPr lang="es-PE" b="1" dirty="0">
                <a:solidFill>
                  <a:schemeClr val="bg1"/>
                </a:solidFill>
              </a:rPr>
              <a:t>Noviembre</a:t>
            </a:r>
          </a:p>
        </p:txBody>
      </p:sp>
      <p:sp>
        <p:nvSpPr>
          <p:cNvPr id="24" name="CuadroTexto 23"/>
          <p:cNvSpPr txBox="1"/>
          <p:nvPr/>
        </p:nvSpPr>
        <p:spPr>
          <a:xfrm>
            <a:off x="9928986" y="1535201"/>
            <a:ext cx="1159933" cy="369332"/>
          </a:xfrm>
          <a:prstGeom prst="rect">
            <a:avLst/>
          </a:prstGeom>
          <a:noFill/>
        </p:spPr>
        <p:txBody>
          <a:bodyPr wrap="none" rtlCol="0">
            <a:spAutoFit/>
          </a:bodyPr>
          <a:lstStyle/>
          <a:p>
            <a:pPr algn="ctr"/>
            <a:r>
              <a:rPr lang="es-PE" b="1" dirty="0">
                <a:solidFill>
                  <a:schemeClr val="bg1"/>
                </a:solidFill>
              </a:rPr>
              <a:t>Diciembre</a:t>
            </a:r>
          </a:p>
        </p:txBody>
      </p:sp>
      <p:sp>
        <p:nvSpPr>
          <p:cNvPr id="2" name="Rectángulo 1"/>
          <p:cNvSpPr/>
          <p:nvPr/>
        </p:nvSpPr>
        <p:spPr>
          <a:xfrm>
            <a:off x="3079529" y="2744505"/>
            <a:ext cx="2131202" cy="1815882"/>
          </a:xfrm>
          <a:prstGeom prst="rect">
            <a:avLst/>
          </a:prstGeom>
        </p:spPr>
        <p:txBody>
          <a:bodyPr wrap="square">
            <a:spAutoFit/>
          </a:bodyPr>
          <a:lstStyle/>
          <a:p>
            <a:pPr algn="ctr"/>
            <a:r>
              <a:rPr lang="es-PE" sz="1400" b="1" dirty="0">
                <a:solidFill>
                  <a:srgbClr val="00B0F0"/>
                </a:solidFill>
              </a:rPr>
              <a:t>Kit de refuerzo</a:t>
            </a:r>
          </a:p>
          <a:p>
            <a:pPr algn="ctr"/>
            <a:r>
              <a:rPr lang="es-PE" sz="1400" dirty="0">
                <a:solidFill>
                  <a:schemeClr val="tx1">
                    <a:lumMod val="65000"/>
                    <a:lumOff val="35000"/>
                  </a:schemeClr>
                </a:solidFill>
              </a:rPr>
              <a:t>Para el trabajo auto instructivo por nivel </a:t>
            </a:r>
          </a:p>
          <a:p>
            <a:pPr algn="ctr"/>
            <a:r>
              <a:rPr lang="es-PE" sz="1400" dirty="0">
                <a:solidFill>
                  <a:schemeClr val="tx1">
                    <a:lumMod val="65000"/>
                    <a:lumOff val="35000"/>
                  </a:schemeClr>
                </a:solidFill>
              </a:rPr>
              <a:t>Apoyo de  familias  y voluntariados </a:t>
            </a:r>
          </a:p>
          <a:p>
            <a:pPr algn="ctr"/>
            <a:r>
              <a:rPr lang="es-PE" sz="1400" dirty="0">
                <a:solidFill>
                  <a:schemeClr val="tx1">
                    <a:lumMod val="65000"/>
                    <a:lumOff val="35000"/>
                  </a:schemeClr>
                </a:solidFill>
              </a:rPr>
              <a:t>Estrategia para estudiantes – Continuidad - reinserción </a:t>
            </a:r>
          </a:p>
        </p:txBody>
      </p:sp>
      <p:sp>
        <p:nvSpPr>
          <p:cNvPr id="7" name="Rectángulo 6"/>
          <p:cNvSpPr/>
          <p:nvPr/>
        </p:nvSpPr>
        <p:spPr>
          <a:xfrm>
            <a:off x="7867461" y="2744506"/>
            <a:ext cx="1603930" cy="1123384"/>
          </a:xfrm>
          <a:prstGeom prst="rect">
            <a:avLst/>
          </a:prstGeom>
        </p:spPr>
        <p:txBody>
          <a:bodyPr wrap="square">
            <a:spAutoFit/>
          </a:bodyPr>
          <a:lstStyle/>
          <a:p>
            <a:pPr algn="ctr"/>
            <a:r>
              <a:rPr lang="es-PE" sz="1100" b="1" dirty="0">
                <a:solidFill>
                  <a:schemeClr val="tx1">
                    <a:lumMod val="65000"/>
                    <a:lumOff val="35000"/>
                  </a:schemeClr>
                </a:solidFill>
              </a:rPr>
              <a:t>A NIVEL NACIONAL </a:t>
            </a:r>
          </a:p>
          <a:p>
            <a:pPr algn="ctr"/>
            <a:r>
              <a:rPr lang="es-PE" sz="1400" b="1" dirty="0">
                <a:solidFill>
                  <a:srgbClr val="00B0F0"/>
                </a:solidFill>
              </a:rPr>
              <a:t>EVALUACIÓN MUESTRAL</a:t>
            </a:r>
          </a:p>
          <a:p>
            <a:pPr algn="ctr"/>
            <a:r>
              <a:rPr lang="es-PE" sz="1200" i="1" dirty="0">
                <a:solidFill>
                  <a:schemeClr val="tx1">
                    <a:lumMod val="65000"/>
                    <a:lumOff val="35000"/>
                  </a:schemeClr>
                </a:solidFill>
              </a:rPr>
              <a:t>Condicional</a:t>
            </a:r>
          </a:p>
          <a:p>
            <a:pPr algn="ctr"/>
            <a:r>
              <a:rPr lang="es-PE" sz="1400" dirty="0">
                <a:solidFill>
                  <a:schemeClr val="tx1">
                    <a:lumMod val="65000"/>
                    <a:lumOff val="35000"/>
                  </a:schemeClr>
                </a:solidFill>
              </a:rPr>
              <a:t>Factores asociados </a:t>
            </a:r>
          </a:p>
        </p:txBody>
      </p:sp>
      <p:sp>
        <p:nvSpPr>
          <p:cNvPr id="9" name="Rectángulo 8"/>
          <p:cNvSpPr/>
          <p:nvPr/>
        </p:nvSpPr>
        <p:spPr>
          <a:xfrm>
            <a:off x="9729484" y="2724559"/>
            <a:ext cx="2166593" cy="1600438"/>
          </a:xfrm>
          <a:prstGeom prst="rect">
            <a:avLst/>
          </a:prstGeom>
        </p:spPr>
        <p:txBody>
          <a:bodyPr wrap="square">
            <a:spAutoFit/>
          </a:bodyPr>
          <a:lstStyle/>
          <a:p>
            <a:pPr lvl="0" algn="ctr">
              <a:defRPr/>
            </a:pPr>
            <a:r>
              <a:rPr lang="es-PE" sz="1400" b="1" dirty="0">
                <a:solidFill>
                  <a:schemeClr val="tx1">
                    <a:lumMod val="65000"/>
                    <a:lumOff val="35000"/>
                  </a:schemeClr>
                </a:solidFill>
              </a:rPr>
              <a:t>SIAGIE </a:t>
            </a:r>
          </a:p>
          <a:p>
            <a:pPr lvl="0" algn="ctr">
              <a:defRPr/>
            </a:pPr>
            <a:endParaRPr lang="es-PE" sz="1400" b="1" dirty="0">
              <a:solidFill>
                <a:schemeClr val="tx1">
                  <a:lumMod val="65000"/>
                  <a:lumOff val="35000"/>
                </a:schemeClr>
              </a:solidFill>
            </a:endParaRPr>
          </a:p>
          <a:p>
            <a:pPr lvl="0" algn="ctr">
              <a:defRPr/>
            </a:pPr>
            <a:r>
              <a:rPr lang="es-ES" sz="1400" b="1" dirty="0">
                <a:solidFill>
                  <a:schemeClr val="tx1">
                    <a:lumMod val="65000"/>
                    <a:lumOff val="35000"/>
                  </a:schemeClr>
                </a:solidFill>
              </a:rPr>
              <a:t>Habilitado para completar: </a:t>
            </a:r>
          </a:p>
          <a:p>
            <a:pPr lvl="0" algn="ctr">
              <a:defRPr/>
            </a:pPr>
            <a:r>
              <a:rPr lang="es-ES" sz="1400" b="1" dirty="0">
                <a:solidFill>
                  <a:schemeClr val="tx1">
                    <a:lumMod val="65000"/>
                    <a:lumOff val="35000"/>
                  </a:schemeClr>
                </a:solidFill>
              </a:rPr>
              <a:t>2020</a:t>
            </a:r>
            <a:r>
              <a:rPr lang="es-ES" sz="1400" dirty="0">
                <a:solidFill>
                  <a:schemeClr val="tx1">
                    <a:lumMod val="65000"/>
                    <a:lumOff val="35000"/>
                  </a:schemeClr>
                </a:solidFill>
              </a:rPr>
              <a:t>:  hasta el 24 de diciembre </a:t>
            </a:r>
          </a:p>
          <a:p>
            <a:pPr lvl="0" algn="ctr">
              <a:defRPr/>
            </a:pPr>
            <a:r>
              <a:rPr lang="es-ES" sz="1400" b="1" dirty="0">
                <a:solidFill>
                  <a:schemeClr val="tx1">
                    <a:lumMod val="65000"/>
                    <a:lumOff val="35000"/>
                  </a:schemeClr>
                </a:solidFill>
              </a:rPr>
              <a:t>2021:  </a:t>
            </a:r>
            <a:r>
              <a:rPr lang="es-ES" sz="1400" dirty="0">
                <a:solidFill>
                  <a:schemeClr val="tx1">
                    <a:lumMod val="65000"/>
                    <a:lumOff val="35000"/>
                  </a:schemeClr>
                </a:solidFill>
              </a:rPr>
              <a:t>hasta el 31 de diciembre </a:t>
            </a:r>
            <a:endParaRPr lang="es-PE" sz="1400" dirty="0">
              <a:solidFill>
                <a:schemeClr val="tx1">
                  <a:lumMod val="65000"/>
                  <a:lumOff val="35000"/>
                </a:schemeClr>
              </a:solidFill>
            </a:endParaRPr>
          </a:p>
        </p:txBody>
      </p:sp>
      <p:sp>
        <p:nvSpPr>
          <p:cNvPr id="45" name="CuadroTexto 44"/>
          <p:cNvSpPr txBox="1"/>
          <p:nvPr/>
        </p:nvSpPr>
        <p:spPr>
          <a:xfrm>
            <a:off x="1461940" y="1535201"/>
            <a:ext cx="971191" cy="369332"/>
          </a:xfrm>
          <a:prstGeom prst="rect">
            <a:avLst/>
          </a:prstGeom>
          <a:noFill/>
        </p:spPr>
        <p:txBody>
          <a:bodyPr wrap="square" rtlCol="0">
            <a:spAutoFit/>
          </a:bodyPr>
          <a:lstStyle/>
          <a:p>
            <a:pPr algn="ctr"/>
            <a:r>
              <a:rPr lang="es-PE" b="1" dirty="0">
                <a:solidFill>
                  <a:schemeClr val="bg1"/>
                </a:solidFill>
              </a:rPr>
              <a:t>Julio</a:t>
            </a:r>
          </a:p>
        </p:txBody>
      </p:sp>
      <p:sp>
        <p:nvSpPr>
          <p:cNvPr id="46" name="Rectángulo 45"/>
          <p:cNvSpPr/>
          <p:nvPr/>
        </p:nvSpPr>
        <p:spPr>
          <a:xfrm>
            <a:off x="781789" y="2724559"/>
            <a:ext cx="2311260" cy="1169551"/>
          </a:xfrm>
          <a:prstGeom prst="rect">
            <a:avLst/>
          </a:prstGeom>
        </p:spPr>
        <p:txBody>
          <a:bodyPr wrap="square">
            <a:spAutoFit/>
          </a:bodyPr>
          <a:lstStyle/>
          <a:p>
            <a:pPr algn="ctr"/>
            <a:r>
              <a:rPr lang="es-PE" sz="1400" b="1" dirty="0">
                <a:solidFill>
                  <a:schemeClr val="tx1">
                    <a:lumMod val="65000"/>
                    <a:lumOff val="35000"/>
                  </a:schemeClr>
                </a:solidFill>
              </a:rPr>
              <a:t>SIAGIE </a:t>
            </a:r>
          </a:p>
          <a:p>
            <a:pPr algn="ctr"/>
            <a:r>
              <a:rPr lang="es-PE" sz="1400" dirty="0">
                <a:solidFill>
                  <a:schemeClr val="tx1">
                    <a:lumMod val="65000"/>
                    <a:lumOff val="35000"/>
                  </a:schemeClr>
                </a:solidFill>
              </a:rPr>
              <a:t>Habilitado para completar 2020</a:t>
            </a:r>
          </a:p>
          <a:p>
            <a:pPr algn="ctr"/>
            <a:endParaRPr lang="es-PE" sz="1400" dirty="0">
              <a:solidFill>
                <a:schemeClr val="tx1">
                  <a:lumMod val="65000"/>
                  <a:lumOff val="35000"/>
                </a:schemeClr>
              </a:solidFill>
            </a:endParaRPr>
          </a:p>
          <a:p>
            <a:pPr algn="ctr"/>
            <a:r>
              <a:rPr lang="es-PE" sz="1400" dirty="0">
                <a:solidFill>
                  <a:schemeClr val="tx1">
                    <a:lumMod val="65000"/>
                    <a:lumOff val="35000"/>
                  </a:schemeClr>
                </a:solidFill>
              </a:rPr>
              <a:t> </a:t>
            </a:r>
          </a:p>
        </p:txBody>
      </p:sp>
      <p:sp>
        <p:nvSpPr>
          <p:cNvPr id="25" name="Forma libre 24"/>
          <p:cNvSpPr/>
          <p:nvPr/>
        </p:nvSpPr>
        <p:spPr>
          <a:xfrm>
            <a:off x="1937419" y="585478"/>
            <a:ext cx="9238009"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¿Con qué paquete básico de recursos se contará?</a:t>
            </a:r>
          </a:p>
        </p:txBody>
      </p:sp>
      <p:sp>
        <p:nvSpPr>
          <p:cNvPr id="26" name="Elipse 25"/>
          <p:cNvSpPr/>
          <p:nvPr/>
        </p:nvSpPr>
        <p:spPr>
          <a:xfrm>
            <a:off x="1614596" y="516616"/>
            <a:ext cx="457949" cy="457949"/>
          </a:xfrm>
          <a:prstGeom prst="ellipse">
            <a:avLst/>
          </a:prstGeom>
          <a:solidFill>
            <a:srgbClr val="1C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7" name="Título 1"/>
          <p:cNvSpPr txBox="1">
            <a:spLocks/>
          </p:cNvSpPr>
          <p:nvPr/>
        </p:nvSpPr>
        <p:spPr>
          <a:xfrm>
            <a:off x="1611423" y="571046"/>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3</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34" name="Conector recto 33"/>
          <p:cNvCxnSpPr/>
          <p:nvPr/>
        </p:nvCxnSpPr>
        <p:spPr>
          <a:xfrm>
            <a:off x="1937419"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3569420"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8610600"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0508952"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riángulo isósceles 37"/>
          <p:cNvSpPr/>
          <p:nvPr/>
        </p:nvSpPr>
        <p:spPr>
          <a:xfrm rot="10800000">
            <a:off x="5210731" y="205593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9" name="Triángulo isósceles 38"/>
          <p:cNvSpPr/>
          <p:nvPr/>
        </p:nvSpPr>
        <p:spPr>
          <a:xfrm rot="10800000">
            <a:off x="3373805"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0" name="Triángulo isósceles 39"/>
          <p:cNvSpPr/>
          <p:nvPr/>
        </p:nvSpPr>
        <p:spPr>
          <a:xfrm rot="10800000">
            <a:off x="1783361"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1" name="Triángulo isósceles 40"/>
          <p:cNvSpPr/>
          <p:nvPr/>
        </p:nvSpPr>
        <p:spPr>
          <a:xfrm rot="10800000">
            <a:off x="10348848"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2" name="Triángulo isósceles 41"/>
          <p:cNvSpPr/>
          <p:nvPr/>
        </p:nvSpPr>
        <p:spPr>
          <a:xfrm rot="10800000">
            <a:off x="6729301" y="2053786"/>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7" name="Triángulo isósceles 46"/>
          <p:cNvSpPr/>
          <p:nvPr/>
        </p:nvSpPr>
        <p:spPr>
          <a:xfrm rot="10800000">
            <a:off x="8452885"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45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p:cNvSpPr/>
          <p:nvPr/>
        </p:nvSpPr>
        <p:spPr>
          <a:xfrm>
            <a:off x="0" y="1380312"/>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Rectángulo 35"/>
          <p:cNvSpPr/>
          <p:nvPr/>
        </p:nvSpPr>
        <p:spPr>
          <a:xfrm>
            <a:off x="3143" y="1385099"/>
            <a:ext cx="1041262"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Rectángulo 36"/>
          <p:cNvSpPr/>
          <p:nvPr/>
        </p:nvSpPr>
        <p:spPr>
          <a:xfrm>
            <a:off x="10311609" y="1385099"/>
            <a:ext cx="1880391"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Rectángulo 38"/>
          <p:cNvSpPr/>
          <p:nvPr/>
        </p:nvSpPr>
        <p:spPr>
          <a:xfrm>
            <a:off x="1044405" y="1385948"/>
            <a:ext cx="9846468"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13</a:t>
            </a:fld>
            <a:endParaRPr lang="es-PE"/>
          </a:p>
        </p:txBody>
      </p:sp>
      <p:sp>
        <p:nvSpPr>
          <p:cNvPr id="14" name="CuadroTexto 13"/>
          <p:cNvSpPr txBox="1"/>
          <p:nvPr/>
        </p:nvSpPr>
        <p:spPr>
          <a:xfrm>
            <a:off x="1100473" y="1536927"/>
            <a:ext cx="915122" cy="369332"/>
          </a:xfrm>
          <a:prstGeom prst="rect">
            <a:avLst/>
          </a:prstGeom>
          <a:noFill/>
        </p:spPr>
        <p:txBody>
          <a:bodyPr wrap="none" rtlCol="0">
            <a:spAutoFit/>
          </a:bodyPr>
          <a:lstStyle/>
          <a:p>
            <a:pPr algn="ctr"/>
            <a:r>
              <a:rPr lang="es-PE" b="1" dirty="0">
                <a:solidFill>
                  <a:schemeClr val="bg1"/>
                </a:solidFill>
              </a:rPr>
              <a:t>Febrero</a:t>
            </a:r>
          </a:p>
        </p:txBody>
      </p:sp>
      <p:sp>
        <p:nvSpPr>
          <p:cNvPr id="15" name="CuadroTexto 14"/>
          <p:cNvSpPr txBox="1"/>
          <p:nvPr/>
        </p:nvSpPr>
        <p:spPr>
          <a:xfrm>
            <a:off x="2130734" y="1536927"/>
            <a:ext cx="793038" cy="369332"/>
          </a:xfrm>
          <a:prstGeom prst="rect">
            <a:avLst/>
          </a:prstGeom>
          <a:noFill/>
        </p:spPr>
        <p:txBody>
          <a:bodyPr wrap="none" rtlCol="0">
            <a:spAutoFit/>
          </a:bodyPr>
          <a:lstStyle/>
          <a:p>
            <a:pPr algn="ctr"/>
            <a:r>
              <a:rPr lang="es-PE" b="1" dirty="0">
                <a:solidFill>
                  <a:schemeClr val="bg1"/>
                </a:solidFill>
              </a:rPr>
              <a:t>Marzo</a:t>
            </a:r>
          </a:p>
        </p:txBody>
      </p:sp>
      <p:sp>
        <p:nvSpPr>
          <p:cNvPr id="16" name="CuadroTexto 15"/>
          <p:cNvSpPr txBox="1"/>
          <p:nvPr/>
        </p:nvSpPr>
        <p:spPr>
          <a:xfrm>
            <a:off x="3158721" y="1536927"/>
            <a:ext cx="641522" cy="369332"/>
          </a:xfrm>
          <a:prstGeom prst="rect">
            <a:avLst/>
          </a:prstGeom>
          <a:noFill/>
        </p:spPr>
        <p:txBody>
          <a:bodyPr wrap="none" rtlCol="0">
            <a:spAutoFit/>
          </a:bodyPr>
          <a:lstStyle/>
          <a:p>
            <a:pPr algn="ctr"/>
            <a:r>
              <a:rPr lang="es-PE" b="1" dirty="0">
                <a:solidFill>
                  <a:schemeClr val="bg1"/>
                </a:solidFill>
              </a:rPr>
              <a:t>Abril</a:t>
            </a:r>
          </a:p>
        </p:txBody>
      </p:sp>
      <p:sp>
        <p:nvSpPr>
          <p:cNvPr id="17" name="CuadroTexto 16"/>
          <p:cNvSpPr txBox="1"/>
          <p:nvPr/>
        </p:nvSpPr>
        <p:spPr>
          <a:xfrm>
            <a:off x="3920406" y="1536927"/>
            <a:ext cx="726224" cy="369332"/>
          </a:xfrm>
          <a:prstGeom prst="rect">
            <a:avLst/>
          </a:prstGeom>
          <a:noFill/>
        </p:spPr>
        <p:txBody>
          <a:bodyPr wrap="none" rtlCol="0">
            <a:spAutoFit/>
          </a:bodyPr>
          <a:lstStyle/>
          <a:p>
            <a:pPr algn="ctr"/>
            <a:r>
              <a:rPr lang="es-PE" b="1" dirty="0">
                <a:solidFill>
                  <a:schemeClr val="bg1"/>
                </a:solidFill>
              </a:rPr>
              <a:t>Mayo</a:t>
            </a:r>
          </a:p>
        </p:txBody>
      </p:sp>
      <p:sp>
        <p:nvSpPr>
          <p:cNvPr id="18" name="CuadroTexto 17"/>
          <p:cNvSpPr txBox="1"/>
          <p:nvPr/>
        </p:nvSpPr>
        <p:spPr>
          <a:xfrm>
            <a:off x="4722806" y="1536927"/>
            <a:ext cx="688009" cy="369332"/>
          </a:xfrm>
          <a:prstGeom prst="rect">
            <a:avLst/>
          </a:prstGeom>
          <a:noFill/>
        </p:spPr>
        <p:txBody>
          <a:bodyPr wrap="none" rtlCol="0">
            <a:spAutoFit/>
          </a:bodyPr>
          <a:lstStyle/>
          <a:p>
            <a:pPr algn="ctr"/>
            <a:r>
              <a:rPr lang="es-PE" b="1" dirty="0">
                <a:solidFill>
                  <a:schemeClr val="bg1"/>
                </a:solidFill>
              </a:rPr>
              <a:t>Junio</a:t>
            </a:r>
          </a:p>
        </p:txBody>
      </p:sp>
      <p:sp>
        <p:nvSpPr>
          <p:cNvPr id="19" name="CuadroTexto 18"/>
          <p:cNvSpPr txBox="1"/>
          <p:nvPr/>
        </p:nvSpPr>
        <p:spPr>
          <a:xfrm>
            <a:off x="5661321" y="1536927"/>
            <a:ext cx="620683" cy="369332"/>
          </a:xfrm>
          <a:prstGeom prst="rect">
            <a:avLst/>
          </a:prstGeom>
          <a:noFill/>
        </p:spPr>
        <p:txBody>
          <a:bodyPr wrap="none" rtlCol="0">
            <a:spAutoFit/>
          </a:bodyPr>
          <a:lstStyle/>
          <a:p>
            <a:pPr algn="ctr"/>
            <a:r>
              <a:rPr lang="es-PE" b="1" dirty="0">
                <a:solidFill>
                  <a:schemeClr val="bg1"/>
                </a:solidFill>
              </a:rPr>
              <a:t>Julio</a:t>
            </a:r>
          </a:p>
        </p:txBody>
      </p:sp>
      <p:sp>
        <p:nvSpPr>
          <p:cNvPr id="20" name="CuadroTexto 19"/>
          <p:cNvSpPr txBox="1"/>
          <p:nvPr/>
        </p:nvSpPr>
        <p:spPr>
          <a:xfrm>
            <a:off x="6437009" y="1536927"/>
            <a:ext cx="844462" cy="369332"/>
          </a:xfrm>
          <a:prstGeom prst="rect">
            <a:avLst/>
          </a:prstGeom>
          <a:noFill/>
        </p:spPr>
        <p:txBody>
          <a:bodyPr wrap="none" rtlCol="0">
            <a:spAutoFit/>
          </a:bodyPr>
          <a:lstStyle/>
          <a:p>
            <a:pPr algn="ctr"/>
            <a:r>
              <a:rPr lang="es-PE" b="1" dirty="0">
                <a:solidFill>
                  <a:schemeClr val="bg1"/>
                </a:solidFill>
              </a:rPr>
              <a:t>Agosto</a:t>
            </a:r>
          </a:p>
        </p:txBody>
      </p:sp>
      <p:sp>
        <p:nvSpPr>
          <p:cNvPr id="21" name="CuadroTexto 20"/>
          <p:cNvSpPr txBox="1"/>
          <p:nvPr/>
        </p:nvSpPr>
        <p:spPr>
          <a:xfrm>
            <a:off x="7371228" y="1536927"/>
            <a:ext cx="1164742" cy="369332"/>
          </a:xfrm>
          <a:prstGeom prst="rect">
            <a:avLst/>
          </a:prstGeom>
          <a:noFill/>
        </p:spPr>
        <p:txBody>
          <a:bodyPr wrap="none" rtlCol="0">
            <a:spAutoFit/>
          </a:bodyPr>
          <a:lstStyle/>
          <a:p>
            <a:pPr algn="ctr"/>
            <a:r>
              <a:rPr lang="es-PE" b="1" dirty="0">
                <a:solidFill>
                  <a:schemeClr val="bg1"/>
                </a:solidFill>
              </a:rPr>
              <a:t>Setiembre</a:t>
            </a:r>
          </a:p>
        </p:txBody>
      </p:sp>
      <p:sp>
        <p:nvSpPr>
          <p:cNvPr id="22" name="CuadroTexto 21"/>
          <p:cNvSpPr txBox="1"/>
          <p:nvPr/>
        </p:nvSpPr>
        <p:spPr>
          <a:xfrm>
            <a:off x="8614974" y="1536927"/>
            <a:ext cx="957955" cy="369332"/>
          </a:xfrm>
          <a:prstGeom prst="rect">
            <a:avLst/>
          </a:prstGeom>
          <a:noFill/>
        </p:spPr>
        <p:txBody>
          <a:bodyPr wrap="none" rtlCol="0">
            <a:spAutoFit/>
          </a:bodyPr>
          <a:lstStyle/>
          <a:p>
            <a:pPr algn="ctr"/>
            <a:r>
              <a:rPr lang="es-PE" b="1" dirty="0">
                <a:solidFill>
                  <a:schemeClr val="bg1"/>
                </a:solidFill>
              </a:rPr>
              <a:t>Octubre</a:t>
            </a:r>
          </a:p>
        </p:txBody>
      </p:sp>
      <p:sp>
        <p:nvSpPr>
          <p:cNvPr id="23" name="CuadroTexto 22"/>
          <p:cNvSpPr txBox="1"/>
          <p:nvPr/>
        </p:nvSpPr>
        <p:spPr>
          <a:xfrm>
            <a:off x="9657960" y="1536927"/>
            <a:ext cx="1245790" cy="369332"/>
          </a:xfrm>
          <a:prstGeom prst="rect">
            <a:avLst/>
          </a:prstGeom>
          <a:noFill/>
        </p:spPr>
        <p:txBody>
          <a:bodyPr wrap="none" rtlCol="0">
            <a:spAutoFit/>
          </a:bodyPr>
          <a:lstStyle/>
          <a:p>
            <a:pPr algn="ctr"/>
            <a:r>
              <a:rPr lang="es-PE" b="1" dirty="0">
                <a:solidFill>
                  <a:schemeClr val="bg1"/>
                </a:solidFill>
              </a:rPr>
              <a:t>Noviembre</a:t>
            </a:r>
          </a:p>
        </p:txBody>
      </p:sp>
      <p:sp>
        <p:nvSpPr>
          <p:cNvPr id="24" name="CuadroTexto 23"/>
          <p:cNvSpPr txBox="1"/>
          <p:nvPr/>
        </p:nvSpPr>
        <p:spPr>
          <a:xfrm>
            <a:off x="10919253" y="1536927"/>
            <a:ext cx="1159933" cy="369332"/>
          </a:xfrm>
          <a:prstGeom prst="rect">
            <a:avLst/>
          </a:prstGeom>
          <a:noFill/>
        </p:spPr>
        <p:txBody>
          <a:bodyPr wrap="none" rtlCol="0">
            <a:spAutoFit/>
          </a:bodyPr>
          <a:lstStyle/>
          <a:p>
            <a:pPr algn="ctr"/>
            <a:r>
              <a:rPr lang="es-PE" b="1" dirty="0">
                <a:solidFill>
                  <a:schemeClr val="bg1"/>
                </a:solidFill>
              </a:rPr>
              <a:t>Diciembre</a:t>
            </a:r>
          </a:p>
        </p:txBody>
      </p:sp>
      <p:sp>
        <p:nvSpPr>
          <p:cNvPr id="25" name="CuadroTexto 24"/>
          <p:cNvSpPr txBox="1"/>
          <p:nvPr/>
        </p:nvSpPr>
        <p:spPr>
          <a:xfrm>
            <a:off x="260270" y="1536927"/>
            <a:ext cx="732380" cy="369332"/>
          </a:xfrm>
          <a:prstGeom prst="rect">
            <a:avLst/>
          </a:prstGeom>
          <a:noFill/>
        </p:spPr>
        <p:txBody>
          <a:bodyPr wrap="none" rtlCol="0">
            <a:spAutoFit/>
          </a:bodyPr>
          <a:lstStyle/>
          <a:p>
            <a:pPr algn="ctr"/>
            <a:r>
              <a:rPr lang="es-PE" b="1" dirty="0">
                <a:solidFill>
                  <a:schemeClr val="bg1"/>
                </a:solidFill>
              </a:rPr>
              <a:t>Enero</a:t>
            </a:r>
          </a:p>
        </p:txBody>
      </p:sp>
      <p:sp>
        <p:nvSpPr>
          <p:cNvPr id="26" name="Rectángulo 25"/>
          <p:cNvSpPr/>
          <p:nvPr/>
        </p:nvSpPr>
        <p:spPr>
          <a:xfrm>
            <a:off x="299244" y="2826156"/>
            <a:ext cx="1690165" cy="2246769"/>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s-PE" sz="1400" b="1" dirty="0" err="1">
                <a:solidFill>
                  <a:schemeClr val="tx1">
                    <a:lumMod val="65000"/>
                    <a:lumOff val="35000"/>
                  </a:schemeClr>
                </a:solidFill>
              </a:rPr>
              <a:t>AeC</a:t>
            </a:r>
            <a:r>
              <a:rPr lang="es-PE" sz="1400" b="1" dirty="0">
                <a:solidFill>
                  <a:schemeClr val="tx1">
                    <a:lumMod val="65000"/>
                    <a:lumOff val="35000"/>
                  </a:schemeClr>
                </a:solidFill>
              </a:rPr>
              <a:t> vacaciones</a:t>
            </a:r>
          </a:p>
          <a:p>
            <a:r>
              <a:rPr lang="es-PE" sz="1400" dirty="0">
                <a:solidFill>
                  <a:schemeClr val="tx1">
                    <a:lumMod val="65000"/>
                    <a:lumOff val="35000"/>
                  </a:schemeClr>
                </a:solidFill>
              </a:rPr>
              <a:t>Conjunto de experiencias recreativas opcionales </a:t>
            </a:r>
          </a:p>
          <a:p>
            <a:r>
              <a:rPr lang="es-PE" sz="1400" b="1" dirty="0">
                <a:solidFill>
                  <a:schemeClr val="tx1">
                    <a:lumMod val="65000"/>
                    <a:lumOff val="35000"/>
                  </a:schemeClr>
                </a:solidFill>
              </a:rPr>
              <a:t>25 enero al 05 de marzo</a:t>
            </a:r>
          </a:p>
          <a:p>
            <a:r>
              <a:rPr lang="es-PE" sz="1400" dirty="0">
                <a:solidFill>
                  <a:schemeClr val="tx1">
                    <a:lumMod val="65000"/>
                    <a:lumOff val="35000"/>
                  </a:schemeClr>
                </a:solidFill>
              </a:rPr>
              <a:t>99 968 visitas de </a:t>
            </a:r>
          </a:p>
          <a:p>
            <a:r>
              <a:rPr lang="es-PE" sz="1400" dirty="0">
                <a:solidFill>
                  <a:schemeClr val="tx1">
                    <a:lumMod val="65000"/>
                    <a:lumOff val="35000"/>
                  </a:schemeClr>
                </a:solidFill>
              </a:rPr>
              <a:t>79 015 usuarios (google </a:t>
            </a:r>
            <a:r>
              <a:rPr lang="es-PE" sz="1400" dirty="0" err="1">
                <a:solidFill>
                  <a:schemeClr val="tx1">
                    <a:lumMod val="65000"/>
                    <a:lumOff val="35000"/>
                  </a:schemeClr>
                </a:solidFill>
              </a:rPr>
              <a:t>analytics</a:t>
            </a:r>
            <a:r>
              <a:rPr lang="es-PE" sz="1400" dirty="0">
                <a:solidFill>
                  <a:schemeClr val="tx1">
                    <a:lumMod val="65000"/>
                    <a:lumOff val="35000"/>
                  </a:schemeClr>
                </a:solidFill>
              </a:rPr>
              <a:t>)</a:t>
            </a:r>
          </a:p>
        </p:txBody>
      </p:sp>
      <p:sp>
        <p:nvSpPr>
          <p:cNvPr id="28" name="Rectángulo 27"/>
          <p:cNvSpPr/>
          <p:nvPr/>
        </p:nvSpPr>
        <p:spPr>
          <a:xfrm>
            <a:off x="6267941" y="2826156"/>
            <a:ext cx="5577322" cy="1815882"/>
          </a:xfrm>
          <a:prstGeom prst="rect">
            <a:avLst/>
          </a:prstGeom>
        </p:spPr>
        <p:txBody>
          <a:bodyPr wrap="square">
            <a:spAutoFit/>
          </a:bodyPr>
          <a:lstStyle/>
          <a:p>
            <a:pPr algn="ctr"/>
            <a:r>
              <a:rPr lang="es-PE" sz="1400" b="1" dirty="0">
                <a:solidFill>
                  <a:schemeClr val="tx1">
                    <a:lumMod val="65000"/>
                    <a:lumOff val="35000"/>
                  </a:schemeClr>
                </a:solidFill>
              </a:rPr>
              <a:t>Durante todo el año escolar 2021 </a:t>
            </a:r>
            <a:r>
              <a:rPr lang="es-PE" sz="1400" b="1" dirty="0" err="1">
                <a:solidFill>
                  <a:schemeClr val="tx1">
                    <a:lumMod val="65000"/>
                    <a:lumOff val="35000"/>
                  </a:schemeClr>
                </a:solidFill>
              </a:rPr>
              <a:t>AeC</a:t>
            </a:r>
            <a:r>
              <a:rPr lang="es-PE" sz="1400" b="1" dirty="0">
                <a:solidFill>
                  <a:schemeClr val="tx1">
                    <a:lumMod val="65000"/>
                    <a:lumOff val="35000"/>
                  </a:schemeClr>
                </a:solidFill>
              </a:rPr>
              <a:t>:</a:t>
            </a:r>
          </a:p>
          <a:p>
            <a:pPr marL="285750" indent="-285750">
              <a:buFont typeface="Arial" panose="020B0604020202020204" pitchFamily="34" charset="0"/>
              <a:buChar char="•"/>
            </a:pPr>
            <a:r>
              <a:rPr lang="es-PE" sz="1400" b="1" dirty="0">
                <a:solidFill>
                  <a:schemeClr val="tx1">
                    <a:lumMod val="65000"/>
                    <a:lumOff val="35000"/>
                  </a:schemeClr>
                </a:solidFill>
              </a:rPr>
              <a:t>Experiencias de aprendizaje </a:t>
            </a:r>
            <a:r>
              <a:rPr lang="es-PE" sz="1400" dirty="0">
                <a:solidFill>
                  <a:schemeClr val="tx1">
                    <a:lumMod val="65000"/>
                    <a:lumOff val="35000"/>
                  </a:schemeClr>
                </a:solidFill>
              </a:rPr>
              <a:t>para estudiantes tabletas, web, radio y tv con vinculación a los cuadernos de trabajo</a:t>
            </a:r>
          </a:p>
          <a:p>
            <a:pPr marL="285750" indent="-285750">
              <a:buFont typeface="Arial" panose="020B0604020202020204" pitchFamily="34" charset="0"/>
              <a:buChar char="•"/>
            </a:pPr>
            <a:r>
              <a:rPr lang="es-PE" sz="1400" b="1" dirty="0">
                <a:solidFill>
                  <a:schemeClr val="tx1">
                    <a:lumMod val="65000"/>
                    <a:lumOff val="35000"/>
                  </a:schemeClr>
                </a:solidFill>
              </a:rPr>
              <a:t>Orientaciones generales y específicas </a:t>
            </a:r>
            <a:r>
              <a:rPr lang="es-PE" sz="1400" dirty="0">
                <a:solidFill>
                  <a:schemeClr val="tx1">
                    <a:lumMod val="65000"/>
                    <a:lumOff val="35000"/>
                  </a:schemeClr>
                </a:solidFill>
              </a:rPr>
              <a:t>para docentes (centro de recursos, buzón de consultas, orientaciones)</a:t>
            </a:r>
          </a:p>
          <a:p>
            <a:pPr marL="285750" indent="-285750">
              <a:buFont typeface="Arial" panose="020B0604020202020204" pitchFamily="34" charset="0"/>
              <a:buChar char="•"/>
            </a:pPr>
            <a:r>
              <a:rPr lang="es-PE" sz="1400" b="1" dirty="0">
                <a:solidFill>
                  <a:schemeClr val="tx1">
                    <a:lumMod val="65000"/>
                    <a:lumOff val="35000"/>
                  </a:schemeClr>
                </a:solidFill>
              </a:rPr>
              <a:t>Orientaciones para directivos</a:t>
            </a:r>
          </a:p>
          <a:p>
            <a:pPr marL="285750" indent="-285750">
              <a:buFont typeface="Arial" panose="020B0604020202020204" pitchFamily="34" charset="0"/>
              <a:buChar char="•"/>
            </a:pPr>
            <a:r>
              <a:rPr lang="es-PE" sz="1400" b="1" dirty="0">
                <a:solidFill>
                  <a:schemeClr val="tx1">
                    <a:lumMod val="65000"/>
                    <a:lumOff val="35000"/>
                  </a:schemeClr>
                </a:solidFill>
              </a:rPr>
              <a:t>Orientaciones para familias </a:t>
            </a:r>
            <a:r>
              <a:rPr lang="es-PE" sz="1400" dirty="0">
                <a:solidFill>
                  <a:schemeClr val="tx1">
                    <a:lumMod val="65000"/>
                    <a:lumOff val="35000"/>
                  </a:schemeClr>
                </a:solidFill>
              </a:rPr>
              <a:t>. </a:t>
            </a:r>
            <a:r>
              <a:rPr lang="es-PE" sz="1400" dirty="0" err="1">
                <a:solidFill>
                  <a:schemeClr val="tx1">
                    <a:lumMod val="65000"/>
                    <a:lumOff val="35000"/>
                  </a:schemeClr>
                </a:solidFill>
              </a:rPr>
              <a:t>Webinar</a:t>
            </a:r>
            <a:r>
              <a:rPr lang="es-PE" sz="1400" dirty="0">
                <a:solidFill>
                  <a:schemeClr val="tx1">
                    <a:lumMod val="65000"/>
                    <a:lumOff val="35000"/>
                  </a:schemeClr>
                </a:solidFill>
              </a:rPr>
              <a:t>, Web, radio, tv SOMOS FAMILIA</a:t>
            </a:r>
          </a:p>
          <a:p>
            <a:pPr marL="285750" indent="-285750">
              <a:buFont typeface="Arial" panose="020B0604020202020204" pitchFamily="34" charset="0"/>
              <a:buChar char="•"/>
            </a:pPr>
            <a:r>
              <a:rPr lang="es-PE" sz="1400" dirty="0">
                <a:solidFill>
                  <a:schemeClr val="tx1">
                    <a:lumMod val="65000"/>
                    <a:lumOff val="35000"/>
                  </a:schemeClr>
                </a:solidFill>
              </a:rPr>
              <a:t>Orientaciones para la contención socioemocional para estudiantes</a:t>
            </a:r>
            <a:r>
              <a:rPr lang="es-PE" sz="1400" b="1" dirty="0">
                <a:solidFill>
                  <a:schemeClr val="tx1">
                    <a:lumMod val="65000"/>
                    <a:lumOff val="35000"/>
                  </a:schemeClr>
                </a:solidFill>
              </a:rPr>
              <a:t> </a:t>
            </a:r>
          </a:p>
        </p:txBody>
      </p:sp>
      <p:cxnSp>
        <p:nvCxnSpPr>
          <p:cNvPr id="32" name="Conector recto 31"/>
          <p:cNvCxnSpPr/>
          <p:nvPr/>
        </p:nvCxnSpPr>
        <p:spPr>
          <a:xfrm>
            <a:off x="1026078" y="2447643"/>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2140665" y="4049821"/>
            <a:ext cx="2788046" cy="954107"/>
          </a:xfrm>
          <a:prstGeom prst="rect">
            <a:avLst/>
          </a:prstGeom>
        </p:spPr>
        <p:txBody>
          <a:bodyPr wrap="square">
            <a:spAutoFit/>
          </a:bodyPr>
          <a:lstStyle/>
          <a:p>
            <a:pPr marL="285750" indent="-285750">
              <a:buFont typeface="Arial" panose="020B0604020202020204" pitchFamily="34" charset="0"/>
              <a:buChar char="•"/>
            </a:pPr>
            <a:r>
              <a:rPr lang="es-PE" sz="1400" b="1" dirty="0">
                <a:solidFill>
                  <a:schemeClr val="tx1">
                    <a:lumMod val="65000"/>
                    <a:lumOff val="35000"/>
                  </a:schemeClr>
                </a:solidFill>
              </a:rPr>
              <a:t>Orientaciones para docentes </a:t>
            </a:r>
            <a:r>
              <a:rPr lang="es-PE" sz="1400" dirty="0">
                <a:solidFill>
                  <a:schemeClr val="tx1">
                    <a:lumMod val="65000"/>
                    <a:lumOff val="35000"/>
                  </a:schemeClr>
                </a:solidFill>
              </a:rPr>
              <a:t>para el soporte socio emocional </a:t>
            </a:r>
          </a:p>
          <a:p>
            <a:pPr marL="285750" indent="-285750">
              <a:buFont typeface="Arial" panose="020B0604020202020204" pitchFamily="34" charset="0"/>
              <a:buChar char="•"/>
            </a:pPr>
            <a:r>
              <a:rPr lang="es-PE" sz="1400" b="1" dirty="0">
                <a:solidFill>
                  <a:schemeClr val="tx1">
                    <a:lumMod val="65000"/>
                    <a:lumOff val="35000"/>
                  </a:schemeClr>
                </a:solidFill>
              </a:rPr>
              <a:t>Orientaciones para familias </a:t>
            </a:r>
            <a:r>
              <a:rPr lang="es-PE" sz="1400" dirty="0">
                <a:solidFill>
                  <a:schemeClr val="tx1">
                    <a:lumMod val="65000"/>
                    <a:lumOff val="35000"/>
                  </a:schemeClr>
                </a:solidFill>
              </a:rPr>
              <a:t>para el soporte socio emocional </a:t>
            </a:r>
          </a:p>
        </p:txBody>
      </p:sp>
      <p:sp>
        <p:nvSpPr>
          <p:cNvPr id="47" name="Rectángulo 46"/>
          <p:cNvSpPr/>
          <p:nvPr/>
        </p:nvSpPr>
        <p:spPr>
          <a:xfrm>
            <a:off x="2130734" y="5003928"/>
            <a:ext cx="3122915" cy="1169551"/>
          </a:xfrm>
          <a:prstGeom prst="rect">
            <a:avLst/>
          </a:prstGeom>
        </p:spPr>
        <p:txBody>
          <a:bodyPr wrap="square">
            <a:spAutoFit/>
          </a:bodyPr>
          <a:lstStyle/>
          <a:p>
            <a:pPr marL="285750" indent="-285750">
              <a:buFont typeface="Arial" panose="020B0604020202020204" pitchFamily="34" charset="0"/>
              <a:buChar char="•"/>
            </a:pPr>
            <a:r>
              <a:rPr lang="es-PE" sz="1400" b="1" dirty="0">
                <a:solidFill>
                  <a:schemeClr val="tx1">
                    <a:lumMod val="65000"/>
                    <a:lumOff val="35000"/>
                  </a:schemeClr>
                </a:solidFill>
              </a:rPr>
              <a:t>Acceso a las experiencias de aprendizaje </a:t>
            </a:r>
          </a:p>
          <a:p>
            <a:pPr marL="285750" indent="-285750">
              <a:buFont typeface="Arial" panose="020B0604020202020204" pitchFamily="34" charset="0"/>
              <a:buChar char="•"/>
            </a:pPr>
            <a:r>
              <a:rPr lang="es-PE" sz="1400" b="1" dirty="0">
                <a:solidFill>
                  <a:schemeClr val="tx1">
                    <a:lumMod val="65000"/>
                    <a:lumOff val="35000"/>
                  </a:schemeClr>
                </a:solidFill>
              </a:rPr>
              <a:t>Orientaciones para docentes</a:t>
            </a:r>
            <a:r>
              <a:rPr lang="es-PE" sz="1400" dirty="0">
                <a:solidFill>
                  <a:schemeClr val="tx1">
                    <a:lumMod val="65000"/>
                    <a:lumOff val="35000"/>
                  </a:schemeClr>
                </a:solidFill>
              </a:rPr>
              <a:t>, banco de recursos, buzón de consultas, chat para responder dudas.</a:t>
            </a:r>
          </a:p>
        </p:txBody>
      </p:sp>
      <p:sp>
        <p:nvSpPr>
          <p:cNvPr id="29" name="Rectángulo 28"/>
          <p:cNvSpPr/>
          <p:nvPr/>
        </p:nvSpPr>
        <p:spPr>
          <a:xfrm>
            <a:off x="3038215" y="2764048"/>
            <a:ext cx="1470411" cy="954107"/>
          </a:xfrm>
          <a:prstGeom prst="rect">
            <a:avLst/>
          </a:prstGeom>
        </p:spPr>
        <p:txBody>
          <a:bodyPr wrap="square">
            <a:spAutoFit/>
          </a:bodyPr>
          <a:lstStyle/>
          <a:p>
            <a:r>
              <a:rPr lang="es-PE" sz="1400" b="1" dirty="0">
                <a:solidFill>
                  <a:schemeClr val="tx1">
                    <a:lumMod val="65000"/>
                    <a:lumOff val="35000"/>
                  </a:schemeClr>
                </a:solidFill>
              </a:rPr>
              <a:t>Inicio de </a:t>
            </a:r>
            <a:r>
              <a:rPr lang="es-PE" sz="1400" b="1" dirty="0" err="1">
                <a:solidFill>
                  <a:schemeClr val="tx1">
                    <a:lumMod val="65000"/>
                    <a:lumOff val="35000"/>
                  </a:schemeClr>
                </a:solidFill>
              </a:rPr>
              <a:t>AeC</a:t>
            </a:r>
            <a:endParaRPr lang="es-PE" sz="1400" b="1" dirty="0">
              <a:solidFill>
                <a:schemeClr val="tx1">
                  <a:lumMod val="65000"/>
                  <a:lumOff val="35000"/>
                </a:schemeClr>
              </a:solidFill>
            </a:endParaRPr>
          </a:p>
          <a:p>
            <a:r>
              <a:rPr lang="es-PE" sz="1400" b="1" dirty="0">
                <a:solidFill>
                  <a:schemeClr val="tx1">
                    <a:lumMod val="65000"/>
                    <a:lumOff val="35000"/>
                  </a:schemeClr>
                </a:solidFill>
              </a:rPr>
              <a:t>Web y tableta: </a:t>
            </a:r>
            <a:r>
              <a:rPr lang="es-PE" sz="1400" dirty="0">
                <a:solidFill>
                  <a:schemeClr val="tx1">
                    <a:lumMod val="65000"/>
                    <a:lumOff val="35000"/>
                  </a:schemeClr>
                </a:solidFill>
              </a:rPr>
              <a:t>05/04</a:t>
            </a:r>
          </a:p>
          <a:p>
            <a:r>
              <a:rPr lang="es-PE" sz="1400" dirty="0">
                <a:solidFill>
                  <a:schemeClr val="tx1">
                    <a:lumMod val="65000"/>
                    <a:lumOff val="35000"/>
                  </a:schemeClr>
                </a:solidFill>
              </a:rPr>
              <a:t>Tv y radio: 19/04</a:t>
            </a:r>
          </a:p>
        </p:txBody>
      </p:sp>
      <p:sp>
        <p:nvSpPr>
          <p:cNvPr id="31" name="Forma libre 30"/>
          <p:cNvSpPr/>
          <p:nvPr/>
        </p:nvSpPr>
        <p:spPr>
          <a:xfrm>
            <a:off x="1857457" y="506886"/>
            <a:ext cx="9579505"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brindará Aprendo en casa y desde cuándo?</a:t>
            </a:r>
          </a:p>
        </p:txBody>
      </p:sp>
      <p:sp>
        <p:nvSpPr>
          <p:cNvPr id="33" name="Elipse 32"/>
          <p:cNvSpPr/>
          <p:nvPr/>
        </p:nvSpPr>
        <p:spPr>
          <a:xfrm>
            <a:off x="1534634" y="428869"/>
            <a:ext cx="457949" cy="4579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34" name="Título 1"/>
          <p:cNvSpPr txBox="1">
            <a:spLocks/>
          </p:cNvSpPr>
          <p:nvPr/>
        </p:nvSpPr>
        <p:spPr>
          <a:xfrm>
            <a:off x="1531460" y="475656"/>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4</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40" name="Conector recto 39"/>
          <p:cNvCxnSpPr/>
          <p:nvPr/>
        </p:nvCxnSpPr>
        <p:spPr>
          <a:xfrm>
            <a:off x="555354" y="2449528"/>
            <a:ext cx="104710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4283518" y="2460281"/>
            <a:ext cx="721570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9030969" y="246028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3528790" y="2460280"/>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2505576" y="2460280"/>
            <a:ext cx="0" cy="148926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riángulo isósceles 48"/>
          <p:cNvSpPr/>
          <p:nvPr/>
        </p:nvSpPr>
        <p:spPr>
          <a:xfrm rot="10800000">
            <a:off x="3373805"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0" name="Triángulo isósceles 49"/>
          <p:cNvSpPr/>
          <p:nvPr/>
        </p:nvSpPr>
        <p:spPr>
          <a:xfrm rot="10800000">
            <a:off x="440742"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1" name="Triángulo isósceles 50"/>
          <p:cNvSpPr/>
          <p:nvPr/>
        </p:nvSpPr>
        <p:spPr>
          <a:xfrm rot="10800000">
            <a:off x="11316277"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2" name="Triángulo isósceles 51"/>
          <p:cNvSpPr/>
          <p:nvPr/>
        </p:nvSpPr>
        <p:spPr>
          <a:xfrm rot="10800000">
            <a:off x="2345472" y="206072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4" name="Triángulo isósceles 53"/>
          <p:cNvSpPr/>
          <p:nvPr/>
        </p:nvSpPr>
        <p:spPr>
          <a:xfrm rot="10800000">
            <a:off x="1442359"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5" name="Triángulo isósceles 54"/>
          <p:cNvSpPr/>
          <p:nvPr/>
        </p:nvSpPr>
        <p:spPr>
          <a:xfrm rot="10800000">
            <a:off x="4093190" y="2051035"/>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241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ángulo 35"/>
          <p:cNvSpPr/>
          <p:nvPr/>
        </p:nvSpPr>
        <p:spPr>
          <a:xfrm>
            <a:off x="0" y="1385099"/>
            <a:ext cx="12192000" cy="66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Rectángulo 27"/>
          <p:cNvSpPr/>
          <p:nvPr/>
        </p:nvSpPr>
        <p:spPr>
          <a:xfrm>
            <a:off x="418796" y="1385099"/>
            <a:ext cx="1041262"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p:cNvSpPr/>
          <p:nvPr/>
        </p:nvSpPr>
        <p:spPr>
          <a:xfrm>
            <a:off x="10468034" y="1385099"/>
            <a:ext cx="1337685"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Rectángulo 33"/>
          <p:cNvSpPr/>
          <p:nvPr/>
        </p:nvSpPr>
        <p:spPr>
          <a:xfrm>
            <a:off x="1459167" y="1385948"/>
            <a:ext cx="9133387"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14</a:t>
            </a:fld>
            <a:endParaRPr lang="es-PE"/>
          </a:p>
        </p:txBody>
      </p:sp>
      <p:sp>
        <p:nvSpPr>
          <p:cNvPr id="14" name="CuadroTexto 13"/>
          <p:cNvSpPr txBox="1"/>
          <p:nvPr/>
        </p:nvSpPr>
        <p:spPr>
          <a:xfrm>
            <a:off x="1868074" y="1534086"/>
            <a:ext cx="915122" cy="369332"/>
          </a:xfrm>
          <a:prstGeom prst="rect">
            <a:avLst/>
          </a:prstGeom>
          <a:noFill/>
        </p:spPr>
        <p:txBody>
          <a:bodyPr wrap="none" rtlCol="0">
            <a:spAutoFit/>
          </a:bodyPr>
          <a:lstStyle/>
          <a:p>
            <a:pPr algn="ctr"/>
            <a:r>
              <a:rPr lang="es-PE" b="1" dirty="0">
                <a:solidFill>
                  <a:schemeClr val="bg1"/>
                </a:solidFill>
              </a:rPr>
              <a:t>Febrero</a:t>
            </a:r>
          </a:p>
        </p:txBody>
      </p:sp>
      <p:sp>
        <p:nvSpPr>
          <p:cNvPr id="15" name="CuadroTexto 14"/>
          <p:cNvSpPr txBox="1"/>
          <p:nvPr/>
        </p:nvSpPr>
        <p:spPr>
          <a:xfrm>
            <a:off x="3486891" y="1534086"/>
            <a:ext cx="793038" cy="369332"/>
          </a:xfrm>
          <a:prstGeom prst="rect">
            <a:avLst/>
          </a:prstGeom>
          <a:noFill/>
        </p:spPr>
        <p:txBody>
          <a:bodyPr wrap="none" rtlCol="0">
            <a:spAutoFit/>
          </a:bodyPr>
          <a:lstStyle/>
          <a:p>
            <a:pPr algn="ctr"/>
            <a:r>
              <a:rPr lang="es-PE" b="1" dirty="0">
                <a:solidFill>
                  <a:schemeClr val="bg1"/>
                </a:solidFill>
              </a:rPr>
              <a:t>Marzo</a:t>
            </a:r>
          </a:p>
        </p:txBody>
      </p:sp>
      <p:sp>
        <p:nvSpPr>
          <p:cNvPr id="16" name="CuadroTexto 15"/>
          <p:cNvSpPr txBox="1"/>
          <p:nvPr/>
        </p:nvSpPr>
        <p:spPr>
          <a:xfrm>
            <a:off x="4735794" y="1534086"/>
            <a:ext cx="641522" cy="369332"/>
          </a:xfrm>
          <a:prstGeom prst="rect">
            <a:avLst/>
          </a:prstGeom>
          <a:noFill/>
        </p:spPr>
        <p:txBody>
          <a:bodyPr wrap="none" rtlCol="0">
            <a:spAutoFit/>
          </a:bodyPr>
          <a:lstStyle/>
          <a:p>
            <a:pPr algn="ctr"/>
            <a:r>
              <a:rPr lang="es-PE" b="1" dirty="0">
                <a:solidFill>
                  <a:schemeClr val="bg1"/>
                </a:solidFill>
              </a:rPr>
              <a:t>Abril</a:t>
            </a:r>
          </a:p>
        </p:txBody>
      </p:sp>
      <p:sp>
        <p:nvSpPr>
          <p:cNvPr id="17" name="CuadroTexto 16"/>
          <p:cNvSpPr txBox="1"/>
          <p:nvPr/>
        </p:nvSpPr>
        <p:spPr>
          <a:xfrm>
            <a:off x="6342088" y="1534086"/>
            <a:ext cx="726224" cy="369332"/>
          </a:xfrm>
          <a:prstGeom prst="rect">
            <a:avLst/>
          </a:prstGeom>
          <a:noFill/>
        </p:spPr>
        <p:txBody>
          <a:bodyPr wrap="none" rtlCol="0">
            <a:spAutoFit/>
          </a:bodyPr>
          <a:lstStyle/>
          <a:p>
            <a:pPr algn="ctr"/>
            <a:r>
              <a:rPr lang="es-PE" b="1" dirty="0">
                <a:solidFill>
                  <a:schemeClr val="bg1"/>
                </a:solidFill>
              </a:rPr>
              <a:t>Mayo</a:t>
            </a:r>
          </a:p>
        </p:txBody>
      </p:sp>
      <p:sp>
        <p:nvSpPr>
          <p:cNvPr id="18" name="CuadroTexto 17"/>
          <p:cNvSpPr txBox="1"/>
          <p:nvPr/>
        </p:nvSpPr>
        <p:spPr>
          <a:xfrm>
            <a:off x="8972196" y="1534086"/>
            <a:ext cx="688009" cy="369332"/>
          </a:xfrm>
          <a:prstGeom prst="rect">
            <a:avLst/>
          </a:prstGeom>
          <a:noFill/>
        </p:spPr>
        <p:txBody>
          <a:bodyPr wrap="none" rtlCol="0">
            <a:spAutoFit/>
          </a:bodyPr>
          <a:lstStyle/>
          <a:p>
            <a:pPr algn="ctr"/>
            <a:r>
              <a:rPr lang="es-PE" b="1" dirty="0">
                <a:solidFill>
                  <a:schemeClr val="bg1"/>
                </a:solidFill>
              </a:rPr>
              <a:t>Junio</a:t>
            </a:r>
          </a:p>
        </p:txBody>
      </p:sp>
      <p:sp>
        <p:nvSpPr>
          <p:cNvPr id="26" name="Rectángulo 25"/>
          <p:cNvSpPr/>
          <p:nvPr/>
        </p:nvSpPr>
        <p:spPr>
          <a:xfrm>
            <a:off x="339134" y="2525911"/>
            <a:ext cx="3918948" cy="2677656"/>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s-PE" sz="1200" b="1" dirty="0">
                <a:solidFill>
                  <a:srgbClr val="00B0F0"/>
                </a:solidFill>
              </a:rPr>
              <a:t>Docentes y otros actores educativos</a:t>
            </a:r>
          </a:p>
          <a:p>
            <a:r>
              <a:rPr lang="es-PE" sz="1200" b="1" dirty="0">
                <a:solidFill>
                  <a:schemeClr val="tx1">
                    <a:lumMod val="65000"/>
                    <a:lumOff val="35000"/>
                  </a:schemeClr>
                </a:solidFill>
              </a:rPr>
              <a:t>Programa de la Mejora de los Aprendizajes</a:t>
            </a:r>
          </a:p>
          <a:p>
            <a:pPr marL="171450" indent="-171450">
              <a:buFont typeface="Arial" panose="020B0604020202020204" pitchFamily="34" charset="0"/>
              <a:buChar char="•"/>
            </a:pPr>
            <a:r>
              <a:rPr lang="es-PE" sz="1200" dirty="0">
                <a:solidFill>
                  <a:schemeClr val="tx1">
                    <a:lumMod val="65000"/>
                    <a:lumOff val="35000"/>
                  </a:schemeClr>
                </a:solidFill>
              </a:rPr>
              <a:t>Evaluación diagnóstica.  (17/02)</a:t>
            </a:r>
          </a:p>
          <a:p>
            <a:pPr marL="171450" indent="-171450">
              <a:buFont typeface="Arial" panose="020B0604020202020204" pitchFamily="34" charset="0"/>
              <a:buChar char="•"/>
            </a:pPr>
            <a:r>
              <a:rPr lang="es-PE" sz="1200" dirty="0">
                <a:solidFill>
                  <a:schemeClr val="tx1">
                    <a:lumMod val="65000"/>
                    <a:lumOff val="35000"/>
                  </a:schemeClr>
                </a:solidFill>
              </a:rPr>
              <a:t>Enseñar al nivel real de los aprendizajes I (Conocimientos pedagógicos y disciplinar)  (17/03) </a:t>
            </a:r>
          </a:p>
          <a:p>
            <a:pPr marL="171450" indent="-171450">
              <a:buFont typeface="Arial" panose="020B0604020202020204" pitchFamily="34" charset="0"/>
              <a:buChar char="•"/>
            </a:pPr>
            <a:r>
              <a:rPr lang="es-PE" sz="1200" dirty="0">
                <a:solidFill>
                  <a:schemeClr val="tx1">
                    <a:lumMod val="65000"/>
                    <a:lumOff val="35000"/>
                  </a:schemeClr>
                </a:solidFill>
              </a:rPr>
              <a:t>Enseñar al nivel real de los aprendizajes II (Conocimientos pedagógicos y Didáctico)  (30/04)</a:t>
            </a:r>
          </a:p>
          <a:p>
            <a:r>
              <a:rPr lang="es-PE" sz="1200" b="1" dirty="0">
                <a:solidFill>
                  <a:schemeClr val="tx1">
                    <a:lumMod val="65000"/>
                    <a:lumOff val="35000"/>
                  </a:schemeClr>
                </a:solidFill>
              </a:rPr>
              <a:t>Salud y bienestar Socioemocional</a:t>
            </a:r>
          </a:p>
          <a:p>
            <a:pPr marL="285750" indent="-285750">
              <a:buFont typeface="Arial" panose="020B0604020202020204" pitchFamily="34" charset="0"/>
              <a:buChar char="•"/>
            </a:pPr>
            <a:r>
              <a:rPr lang="es-PE" sz="1200" dirty="0">
                <a:solidFill>
                  <a:schemeClr val="tx1">
                    <a:lumMod val="65000"/>
                    <a:lumOff val="35000"/>
                  </a:schemeClr>
                </a:solidFill>
              </a:rPr>
              <a:t>Acciones frente al COVID – 19 (21 /02) </a:t>
            </a:r>
          </a:p>
          <a:p>
            <a:pPr marL="285750" indent="-285750">
              <a:buFont typeface="Arial" panose="020B0604020202020204" pitchFamily="34" charset="0"/>
              <a:buChar char="•"/>
            </a:pPr>
            <a:r>
              <a:rPr lang="es-PE" sz="1200" dirty="0">
                <a:solidFill>
                  <a:schemeClr val="tx1">
                    <a:lumMod val="65000"/>
                    <a:lumOff val="35000"/>
                  </a:schemeClr>
                </a:solidFill>
              </a:rPr>
              <a:t>Inteligencia Emocional para el aprendizaje. (22/03)</a:t>
            </a:r>
          </a:p>
          <a:p>
            <a:pPr marL="285750" indent="-285750">
              <a:buFont typeface="Arial" panose="020B0604020202020204" pitchFamily="34" charset="0"/>
              <a:buChar char="•"/>
            </a:pPr>
            <a:r>
              <a:rPr lang="es-PE" sz="1200" dirty="0">
                <a:solidFill>
                  <a:schemeClr val="tx1">
                    <a:lumMod val="65000"/>
                    <a:lumOff val="35000"/>
                  </a:schemeClr>
                </a:solidFill>
              </a:rPr>
              <a:t>Relaciones Humanas Sanas. (28/05)</a:t>
            </a:r>
          </a:p>
          <a:p>
            <a:r>
              <a:rPr lang="es-PE" sz="1200" b="1" dirty="0">
                <a:solidFill>
                  <a:schemeClr val="tx1">
                    <a:lumMod val="65000"/>
                    <a:lumOff val="35000"/>
                  </a:schemeClr>
                </a:solidFill>
              </a:rPr>
              <a:t>Programa para el desarrollo de la competencia digital (10 cursos)</a:t>
            </a:r>
          </a:p>
          <a:p>
            <a:pPr marL="285750" indent="-285750">
              <a:buFont typeface="Arial" panose="020B0604020202020204" pitchFamily="34" charset="0"/>
              <a:buChar char="•"/>
            </a:pPr>
            <a:r>
              <a:rPr lang="es-PE" sz="1200" dirty="0" err="1">
                <a:solidFill>
                  <a:schemeClr val="tx1">
                    <a:lumMod val="65000"/>
                    <a:lumOff val="35000"/>
                  </a:schemeClr>
                </a:solidFill>
              </a:rPr>
              <a:t>Webinar</a:t>
            </a:r>
            <a:r>
              <a:rPr lang="es-PE" sz="1200" dirty="0">
                <a:solidFill>
                  <a:schemeClr val="tx1">
                    <a:lumMod val="65000"/>
                    <a:lumOff val="35000"/>
                  </a:schemeClr>
                </a:solidFill>
              </a:rPr>
              <a:t> “Docente al día” (febrero 2021)</a:t>
            </a:r>
          </a:p>
        </p:txBody>
      </p:sp>
      <p:sp>
        <p:nvSpPr>
          <p:cNvPr id="11" name="Rectángulo 10"/>
          <p:cNvSpPr/>
          <p:nvPr/>
        </p:nvSpPr>
        <p:spPr>
          <a:xfrm>
            <a:off x="273653" y="5577758"/>
            <a:ext cx="4070454" cy="1015663"/>
          </a:xfrm>
          <a:prstGeom prst="rect">
            <a:avLst/>
          </a:prstGeom>
          <a:solidFill>
            <a:schemeClr val="accent1">
              <a:lumMod val="20000"/>
              <a:lumOff val="80000"/>
            </a:schemeClr>
          </a:solidFill>
        </p:spPr>
        <p:txBody>
          <a:bodyPr wrap="square">
            <a:spAutoFit/>
          </a:bodyPr>
          <a:lstStyle/>
          <a:p>
            <a:r>
              <a:rPr lang="es-PE" sz="1200" b="1" dirty="0">
                <a:solidFill>
                  <a:srgbClr val="00B0F0"/>
                </a:solidFill>
              </a:rPr>
              <a:t>Asistencia Técnica Articulada Territorial  - Especialista DRE y UGEL: </a:t>
            </a:r>
          </a:p>
          <a:p>
            <a:r>
              <a:rPr lang="es-PE" sz="1200" dirty="0">
                <a:solidFill>
                  <a:schemeClr val="tx1">
                    <a:lumMod val="65000"/>
                    <a:lumOff val="35000"/>
                  </a:schemeClr>
                </a:solidFill>
              </a:rPr>
              <a:t>“Evaluación diagnóstica y trabajo desde nivel real de aprendizaje” y  “Soporte socioemocional” Orientaciones para acceder al SIAGIE</a:t>
            </a:r>
          </a:p>
        </p:txBody>
      </p:sp>
      <p:sp>
        <p:nvSpPr>
          <p:cNvPr id="31" name="Rectángulo 30"/>
          <p:cNvSpPr/>
          <p:nvPr/>
        </p:nvSpPr>
        <p:spPr>
          <a:xfrm>
            <a:off x="4344107" y="2534137"/>
            <a:ext cx="1293089" cy="830997"/>
          </a:xfrm>
          <a:prstGeom prst="rect">
            <a:avLst/>
          </a:prstGeom>
          <a:solidFill>
            <a:schemeClr val="accent5">
              <a:lumMod val="40000"/>
              <a:lumOff val="60000"/>
            </a:schemeClr>
          </a:solidFill>
        </p:spPr>
        <p:txBody>
          <a:bodyPr wrap="square">
            <a:spAutoFit/>
          </a:bodyPr>
          <a:lstStyle/>
          <a:p>
            <a:pPr algn="ctr"/>
            <a:r>
              <a:rPr lang="es-PE" sz="1200" dirty="0">
                <a:solidFill>
                  <a:schemeClr val="tx1">
                    <a:lumMod val="65000"/>
                    <a:lumOff val="35000"/>
                  </a:schemeClr>
                </a:solidFill>
              </a:rPr>
              <a:t>Didáctica para el </a:t>
            </a:r>
            <a:r>
              <a:rPr lang="es-PE" sz="1200" b="1" dirty="0">
                <a:solidFill>
                  <a:schemeClr val="tx1">
                    <a:lumMod val="65000"/>
                    <a:lumOff val="35000"/>
                  </a:schemeClr>
                </a:solidFill>
              </a:rPr>
              <a:t>desarrollo de las competencias en aulas multigrado.</a:t>
            </a:r>
          </a:p>
        </p:txBody>
      </p:sp>
      <p:sp>
        <p:nvSpPr>
          <p:cNvPr id="29" name="CuadroTexto 28"/>
          <p:cNvSpPr txBox="1"/>
          <p:nvPr/>
        </p:nvSpPr>
        <p:spPr>
          <a:xfrm>
            <a:off x="572792" y="1534086"/>
            <a:ext cx="732380" cy="369332"/>
          </a:xfrm>
          <a:prstGeom prst="rect">
            <a:avLst/>
          </a:prstGeom>
          <a:noFill/>
        </p:spPr>
        <p:txBody>
          <a:bodyPr wrap="none" rtlCol="0">
            <a:spAutoFit/>
          </a:bodyPr>
          <a:lstStyle/>
          <a:p>
            <a:pPr algn="ctr"/>
            <a:r>
              <a:rPr lang="es-PE" b="1" dirty="0">
                <a:solidFill>
                  <a:schemeClr val="bg1"/>
                </a:solidFill>
              </a:rPr>
              <a:t>Enero</a:t>
            </a:r>
          </a:p>
        </p:txBody>
      </p:sp>
      <p:sp>
        <p:nvSpPr>
          <p:cNvPr id="32" name="CuadroTexto 31"/>
          <p:cNvSpPr txBox="1"/>
          <p:nvPr/>
        </p:nvSpPr>
        <p:spPr>
          <a:xfrm>
            <a:off x="10925779" y="1534086"/>
            <a:ext cx="620683" cy="369332"/>
          </a:xfrm>
          <a:prstGeom prst="rect">
            <a:avLst/>
          </a:prstGeom>
          <a:noFill/>
        </p:spPr>
        <p:txBody>
          <a:bodyPr wrap="none" rtlCol="0">
            <a:spAutoFit/>
          </a:bodyPr>
          <a:lstStyle/>
          <a:p>
            <a:pPr algn="ctr"/>
            <a:r>
              <a:rPr lang="es-PE" b="1" dirty="0">
                <a:solidFill>
                  <a:schemeClr val="bg1"/>
                </a:solidFill>
              </a:rPr>
              <a:t>Julio</a:t>
            </a:r>
          </a:p>
        </p:txBody>
      </p:sp>
      <p:sp>
        <p:nvSpPr>
          <p:cNvPr id="35" name="Rectángulo 34"/>
          <p:cNvSpPr/>
          <p:nvPr/>
        </p:nvSpPr>
        <p:spPr>
          <a:xfrm>
            <a:off x="6142346" y="2542868"/>
            <a:ext cx="5421464" cy="830997"/>
          </a:xfrm>
          <a:prstGeom prst="rect">
            <a:avLst/>
          </a:prstGeom>
        </p:spPr>
        <p:txBody>
          <a:bodyPr wrap="square">
            <a:spAutoFit/>
          </a:bodyPr>
          <a:lstStyle/>
          <a:p>
            <a:r>
              <a:rPr lang="es-PE" sz="1200" b="1" dirty="0">
                <a:solidFill>
                  <a:srgbClr val="00B0F0"/>
                </a:solidFill>
              </a:rPr>
              <a:t>Docentes:</a:t>
            </a:r>
            <a:r>
              <a:rPr lang="es-PE" sz="1200" b="1" dirty="0">
                <a:solidFill>
                  <a:schemeClr val="tx1">
                    <a:lumMod val="65000"/>
                    <a:lumOff val="35000"/>
                  </a:schemeClr>
                </a:solidFill>
              </a:rPr>
              <a:t> </a:t>
            </a:r>
            <a:r>
              <a:rPr lang="es-PE" sz="1200" dirty="0">
                <a:solidFill>
                  <a:schemeClr val="tx1">
                    <a:lumMod val="65000"/>
                    <a:lumOff val="35000"/>
                  </a:schemeClr>
                </a:solidFill>
              </a:rPr>
              <a:t>Programa de Fortalecimiento de Competencias de los </a:t>
            </a:r>
            <a:r>
              <a:rPr lang="es-PE" sz="1200" b="1" dirty="0">
                <a:solidFill>
                  <a:schemeClr val="tx1">
                    <a:lumMod val="65000"/>
                    <a:lumOff val="35000"/>
                  </a:schemeClr>
                </a:solidFill>
              </a:rPr>
              <a:t>docentes usuarios de los dispositivos electrónicos portátiles</a:t>
            </a:r>
          </a:p>
          <a:p>
            <a:r>
              <a:rPr lang="es-PE" sz="1200" dirty="0">
                <a:solidFill>
                  <a:schemeClr val="tx1">
                    <a:lumMod val="65000"/>
                    <a:lumOff val="35000"/>
                  </a:schemeClr>
                </a:solidFill>
              </a:rPr>
              <a:t>Docentes Focalizados: 90,137   / Docentes tutorados: 54,296  / Docentes sin tutorías: 35,841</a:t>
            </a:r>
          </a:p>
        </p:txBody>
      </p:sp>
      <p:sp>
        <p:nvSpPr>
          <p:cNvPr id="39" name="Rectángulo 38"/>
          <p:cNvSpPr/>
          <p:nvPr/>
        </p:nvSpPr>
        <p:spPr>
          <a:xfrm>
            <a:off x="6142346" y="3405956"/>
            <a:ext cx="5421464" cy="2123658"/>
          </a:xfrm>
          <a:prstGeom prst="rect">
            <a:avLst/>
          </a:prstGeom>
        </p:spPr>
        <p:txBody>
          <a:bodyPr wrap="square">
            <a:spAutoFit/>
          </a:bodyPr>
          <a:lstStyle/>
          <a:p>
            <a:r>
              <a:rPr lang="es-PE" sz="1200" b="1" dirty="0">
                <a:solidFill>
                  <a:srgbClr val="00B0F0"/>
                </a:solidFill>
              </a:rPr>
              <a:t>Docentes y otros actores educativos</a:t>
            </a:r>
          </a:p>
          <a:p>
            <a:pPr marL="285750" indent="-285750">
              <a:buFont typeface="Arial" panose="020B0604020202020204" pitchFamily="34" charset="0"/>
              <a:buChar char="•"/>
            </a:pPr>
            <a:r>
              <a:rPr lang="es-PE" sz="1200" b="1" dirty="0">
                <a:solidFill>
                  <a:schemeClr val="tx1">
                    <a:lumMod val="65000"/>
                    <a:lumOff val="35000"/>
                  </a:schemeClr>
                </a:solidFill>
              </a:rPr>
              <a:t>Estrategias para los modelos de secundaria</a:t>
            </a:r>
            <a:r>
              <a:rPr lang="es-PE" sz="1200" dirty="0">
                <a:solidFill>
                  <a:schemeClr val="tx1">
                    <a:lumMod val="65000"/>
                    <a:lumOff val="35000"/>
                  </a:schemeClr>
                </a:solidFill>
              </a:rPr>
              <a:t>. DISER (07/06)</a:t>
            </a:r>
          </a:p>
          <a:p>
            <a:pPr marL="285750" indent="-285750">
              <a:buFont typeface="Arial" panose="020B0604020202020204" pitchFamily="34" charset="0"/>
              <a:buChar char="•"/>
            </a:pPr>
            <a:r>
              <a:rPr lang="es-PE" sz="1200" b="1" dirty="0">
                <a:solidFill>
                  <a:schemeClr val="tx1">
                    <a:lumMod val="65000"/>
                    <a:lumOff val="35000"/>
                  </a:schemeClr>
                </a:solidFill>
              </a:rPr>
              <a:t>Uso del kit de evaluación: </a:t>
            </a:r>
            <a:r>
              <a:rPr lang="es-PE" sz="1200" dirty="0">
                <a:solidFill>
                  <a:schemeClr val="tx1">
                    <a:lumMod val="65000"/>
                    <a:lumOff val="35000"/>
                  </a:schemeClr>
                </a:solidFill>
              </a:rPr>
              <a:t>Matemática: Resolución de Problemas / Comunicaciones: Comprensión Lectora /Ciencias Sociales: Ciudadanía activa/ </a:t>
            </a:r>
            <a:r>
              <a:rPr lang="es-PE" sz="1200" dirty="0" err="1">
                <a:solidFill>
                  <a:schemeClr val="tx1">
                    <a:lumMod val="65000"/>
                    <a:lumOff val="35000"/>
                  </a:schemeClr>
                </a:solidFill>
              </a:rPr>
              <a:t>CyT</a:t>
            </a:r>
            <a:r>
              <a:rPr lang="es-PE" sz="1200" dirty="0">
                <a:solidFill>
                  <a:schemeClr val="tx1">
                    <a:lumMod val="65000"/>
                    <a:lumOff val="35000"/>
                  </a:schemeClr>
                </a:solidFill>
              </a:rPr>
              <a:t>: Indagación y Alfabetización científica y tecnológica. UMC (25/06)</a:t>
            </a:r>
          </a:p>
          <a:p>
            <a:pPr marL="285750" indent="-285750">
              <a:buFont typeface="Arial" panose="020B0604020202020204" pitchFamily="34" charset="0"/>
              <a:buChar char="•"/>
            </a:pPr>
            <a:r>
              <a:rPr lang="es-PE" sz="1200" b="1" dirty="0">
                <a:solidFill>
                  <a:schemeClr val="tx1">
                    <a:lumMod val="65000"/>
                    <a:lumOff val="35000"/>
                  </a:schemeClr>
                </a:solidFill>
              </a:rPr>
              <a:t>Prácticas educativas inclusivas: </a:t>
            </a:r>
            <a:r>
              <a:rPr lang="es-PE" sz="1200" dirty="0">
                <a:solidFill>
                  <a:schemeClr val="tx1">
                    <a:lumMod val="65000"/>
                    <a:lumOff val="35000"/>
                  </a:schemeClr>
                </a:solidFill>
              </a:rPr>
              <a:t>DUA. (31/05) / Adaptación curriculares, planificación y evaluación. (30/04) DEBE</a:t>
            </a:r>
          </a:p>
          <a:p>
            <a:pPr marL="285750" indent="-285750">
              <a:buFont typeface="Arial" panose="020B0604020202020204" pitchFamily="34" charset="0"/>
              <a:buChar char="•"/>
            </a:pPr>
            <a:r>
              <a:rPr lang="es-PE" sz="1200" b="1" dirty="0">
                <a:solidFill>
                  <a:schemeClr val="tx1">
                    <a:lumMod val="65000"/>
                    <a:lumOff val="35000"/>
                  </a:schemeClr>
                </a:solidFill>
              </a:rPr>
              <a:t>Tratamiento pedagógico de lenguas.</a:t>
            </a:r>
            <a:r>
              <a:rPr lang="es-PE" sz="1200" dirty="0">
                <a:solidFill>
                  <a:schemeClr val="tx1">
                    <a:lumMod val="65000"/>
                    <a:lumOff val="35000"/>
                  </a:schemeClr>
                </a:solidFill>
              </a:rPr>
              <a:t> (05/07) / Planificación y evaluación de las experiencias de aprendizaje. (05/04) DEIB</a:t>
            </a:r>
          </a:p>
          <a:p>
            <a:pPr marL="285750" indent="-285750">
              <a:buFont typeface="Arial" panose="020B0604020202020204" pitchFamily="34" charset="0"/>
              <a:buChar char="•"/>
            </a:pPr>
            <a:r>
              <a:rPr lang="es-PE" sz="1200" b="1" dirty="0">
                <a:solidFill>
                  <a:schemeClr val="tx1">
                    <a:lumMod val="65000"/>
                    <a:lumOff val="35000"/>
                  </a:schemeClr>
                </a:solidFill>
              </a:rPr>
              <a:t>Currículo, evaluación y experiencias de aprendizaje</a:t>
            </a:r>
            <a:r>
              <a:rPr lang="es-PE" sz="1200" dirty="0">
                <a:solidFill>
                  <a:schemeClr val="tx1">
                    <a:lumMod val="65000"/>
                    <a:lumOff val="35000"/>
                  </a:schemeClr>
                </a:solidFill>
              </a:rPr>
              <a:t>. (31/05)/ Necesidades de aprendizaje. (05/07)  DEBA</a:t>
            </a:r>
          </a:p>
        </p:txBody>
      </p:sp>
      <p:sp>
        <p:nvSpPr>
          <p:cNvPr id="46" name="Rectángulo 45"/>
          <p:cNvSpPr/>
          <p:nvPr/>
        </p:nvSpPr>
        <p:spPr>
          <a:xfrm>
            <a:off x="4298779" y="5569569"/>
            <a:ext cx="7671263" cy="1015663"/>
          </a:xfrm>
          <a:prstGeom prst="rect">
            <a:avLst/>
          </a:prstGeom>
          <a:solidFill>
            <a:schemeClr val="accent1">
              <a:lumMod val="20000"/>
              <a:lumOff val="80000"/>
            </a:schemeClr>
          </a:solidFill>
        </p:spPr>
        <p:txBody>
          <a:bodyPr wrap="square">
            <a:spAutoFit/>
          </a:bodyPr>
          <a:lstStyle/>
          <a:p>
            <a:r>
              <a:rPr lang="es-PE" sz="1200" b="1" dirty="0">
                <a:solidFill>
                  <a:srgbClr val="00B0F0"/>
                </a:solidFill>
              </a:rPr>
              <a:t>Asistencia técnica Articulada Territorial  - Especialista DRE y UGEL</a:t>
            </a:r>
            <a:r>
              <a:rPr lang="es-PE" sz="1200" dirty="0">
                <a:solidFill>
                  <a:srgbClr val="00B0F0"/>
                </a:solidFill>
              </a:rPr>
              <a:t>,</a:t>
            </a:r>
            <a:r>
              <a:rPr lang="es-PE" sz="1200" dirty="0">
                <a:solidFill>
                  <a:schemeClr val="tx1">
                    <a:lumMod val="65000"/>
                    <a:lumOff val="35000"/>
                  </a:schemeClr>
                </a:solidFill>
              </a:rPr>
              <a:t> ejes:</a:t>
            </a:r>
          </a:p>
          <a:p>
            <a:r>
              <a:rPr lang="es-PE" sz="1200" dirty="0">
                <a:solidFill>
                  <a:schemeClr val="tx1">
                    <a:lumMod val="65000"/>
                    <a:lumOff val="35000"/>
                  </a:schemeClr>
                </a:solidFill>
              </a:rPr>
              <a:t>Implementación del año pedagógico 2021 – </a:t>
            </a:r>
            <a:r>
              <a:rPr lang="es-PE" sz="1200" dirty="0" err="1">
                <a:solidFill>
                  <a:schemeClr val="tx1">
                    <a:lumMod val="65000"/>
                    <a:lumOff val="35000"/>
                  </a:schemeClr>
                </a:solidFill>
              </a:rPr>
              <a:t>AeC</a:t>
            </a:r>
            <a:r>
              <a:rPr lang="es-PE" sz="1200" dirty="0">
                <a:solidFill>
                  <a:schemeClr val="tx1">
                    <a:lumMod val="65000"/>
                    <a:lumOff val="35000"/>
                  </a:schemeClr>
                </a:solidFill>
              </a:rPr>
              <a:t> /  desarrollo de la autonomía /evaluación/ Desarrollo de competencias  y valores y actitudes/ experiencias de aprendizaje,  entre otros.</a:t>
            </a:r>
          </a:p>
          <a:p>
            <a:r>
              <a:rPr lang="es-PE" sz="1200" dirty="0">
                <a:solidFill>
                  <a:schemeClr val="tx1">
                    <a:lumMod val="65000"/>
                    <a:lumOff val="35000"/>
                  </a:schemeClr>
                </a:solidFill>
              </a:rPr>
              <a:t>Buen retorno del año escolar (BRAE) / Alfabetización digital y aprendizaje autónomo / Continuidad educativa (acceso,  reinserción educativa).</a:t>
            </a:r>
          </a:p>
        </p:txBody>
      </p:sp>
      <p:sp>
        <p:nvSpPr>
          <p:cNvPr id="24" name="Forma libre 23"/>
          <p:cNvSpPr/>
          <p:nvPr/>
        </p:nvSpPr>
        <p:spPr>
          <a:xfrm>
            <a:off x="1911837" y="513373"/>
            <a:ext cx="10145073"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acciones de fortalecimiento se realizarán?</a:t>
            </a:r>
          </a:p>
        </p:txBody>
      </p:sp>
      <p:sp>
        <p:nvSpPr>
          <p:cNvPr id="25" name="Elipse 24"/>
          <p:cNvSpPr/>
          <p:nvPr/>
        </p:nvSpPr>
        <p:spPr>
          <a:xfrm>
            <a:off x="1589014" y="460983"/>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7" name="Título 1"/>
          <p:cNvSpPr txBox="1">
            <a:spLocks/>
          </p:cNvSpPr>
          <p:nvPr/>
        </p:nvSpPr>
        <p:spPr>
          <a:xfrm>
            <a:off x="1585839" y="518088"/>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5</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37" name="Conector recto 36"/>
          <p:cNvCxnSpPr/>
          <p:nvPr/>
        </p:nvCxnSpPr>
        <p:spPr>
          <a:xfrm>
            <a:off x="1471254" y="2320894"/>
            <a:ext cx="0" cy="21324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000530" y="2322779"/>
            <a:ext cx="123259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4990651" y="2329625"/>
            <a:ext cx="0" cy="21324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921649" y="2329625"/>
            <a:ext cx="0" cy="312483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4990651" y="2329625"/>
            <a:ext cx="621575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8067320" y="2320893"/>
            <a:ext cx="0" cy="21324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riángulo isósceles 48"/>
          <p:cNvSpPr/>
          <p:nvPr/>
        </p:nvSpPr>
        <p:spPr>
          <a:xfrm rot="10800000">
            <a:off x="833152"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0" name="Triángulo isósceles 49"/>
          <p:cNvSpPr/>
          <p:nvPr/>
        </p:nvSpPr>
        <p:spPr>
          <a:xfrm rot="10800000">
            <a:off x="11046305"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2" name="Triángulo isósceles 51"/>
          <p:cNvSpPr/>
          <p:nvPr/>
        </p:nvSpPr>
        <p:spPr>
          <a:xfrm rot="10800000">
            <a:off x="2073023"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3" name="Triángulo isósceles 52"/>
          <p:cNvSpPr/>
          <p:nvPr/>
        </p:nvSpPr>
        <p:spPr>
          <a:xfrm rot="10800000">
            <a:off x="4830547" y="205617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4" name="Triángulo isósceles 53"/>
          <p:cNvSpPr/>
          <p:nvPr/>
        </p:nvSpPr>
        <p:spPr>
          <a:xfrm rot="10800000">
            <a:off x="6550776" y="205617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5" name="Triángulo isósceles 54"/>
          <p:cNvSpPr/>
          <p:nvPr/>
        </p:nvSpPr>
        <p:spPr>
          <a:xfrm rot="10800000">
            <a:off x="9156096" y="2056177"/>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93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0" y="1385099"/>
            <a:ext cx="12192000" cy="66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Rectángulo 17"/>
          <p:cNvSpPr/>
          <p:nvPr/>
        </p:nvSpPr>
        <p:spPr>
          <a:xfrm>
            <a:off x="869133" y="1385099"/>
            <a:ext cx="1363067"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Rectángulo 18"/>
          <p:cNvSpPr/>
          <p:nvPr/>
        </p:nvSpPr>
        <p:spPr>
          <a:xfrm>
            <a:off x="9886385" y="1385099"/>
            <a:ext cx="1572708"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24"/>
          <p:cNvSpPr/>
          <p:nvPr/>
        </p:nvSpPr>
        <p:spPr>
          <a:xfrm>
            <a:off x="2163777" y="1385948"/>
            <a:ext cx="7722607"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CuadroTexto 19"/>
          <p:cNvSpPr txBox="1"/>
          <p:nvPr/>
        </p:nvSpPr>
        <p:spPr>
          <a:xfrm>
            <a:off x="1152822" y="1556088"/>
            <a:ext cx="844462" cy="369332"/>
          </a:xfrm>
          <a:prstGeom prst="rect">
            <a:avLst/>
          </a:prstGeom>
          <a:noFill/>
        </p:spPr>
        <p:txBody>
          <a:bodyPr wrap="none" rtlCol="0">
            <a:spAutoFit/>
          </a:bodyPr>
          <a:lstStyle/>
          <a:p>
            <a:r>
              <a:rPr lang="es-PE" b="1" dirty="0">
                <a:solidFill>
                  <a:schemeClr val="bg1"/>
                </a:solidFill>
              </a:rPr>
              <a:t>Agosto</a:t>
            </a:r>
          </a:p>
        </p:txBody>
      </p:sp>
      <p:sp>
        <p:nvSpPr>
          <p:cNvPr id="21" name="CuadroTexto 20"/>
          <p:cNvSpPr txBox="1"/>
          <p:nvPr/>
        </p:nvSpPr>
        <p:spPr>
          <a:xfrm>
            <a:off x="3226694" y="1556088"/>
            <a:ext cx="1164742" cy="369332"/>
          </a:xfrm>
          <a:prstGeom prst="rect">
            <a:avLst/>
          </a:prstGeom>
          <a:noFill/>
        </p:spPr>
        <p:txBody>
          <a:bodyPr wrap="none" rtlCol="0">
            <a:spAutoFit/>
          </a:bodyPr>
          <a:lstStyle/>
          <a:p>
            <a:r>
              <a:rPr lang="es-PE" b="1" dirty="0">
                <a:solidFill>
                  <a:schemeClr val="bg1"/>
                </a:solidFill>
              </a:rPr>
              <a:t>Setiembre</a:t>
            </a:r>
          </a:p>
        </p:txBody>
      </p:sp>
      <p:sp>
        <p:nvSpPr>
          <p:cNvPr id="22" name="CuadroTexto 21"/>
          <p:cNvSpPr txBox="1"/>
          <p:nvPr/>
        </p:nvSpPr>
        <p:spPr>
          <a:xfrm>
            <a:off x="5743783" y="1556088"/>
            <a:ext cx="957955" cy="369332"/>
          </a:xfrm>
          <a:prstGeom prst="rect">
            <a:avLst/>
          </a:prstGeom>
          <a:noFill/>
        </p:spPr>
        <p:txBody>
          <a:bodyPr wrap="none" rtlCol="0">
            <a:spAutoFit/>
          </a:bodyPr>
          <a:lstStyle/>
          <a:p>
            <a:r>
              <a:rPr lang="es-PE" b="1" dirty="0">
                <a:solidFill>
                  <a:schemeClr val="bg1"/>
                </a:solidFill>
              </a:rPr>
              <a:t>Octubre</a:t>
            </a:r>
          </a:p>
        </p:txBody>
      </p:sp>
      <p:sp>
        <p:nvSpPr>
          <p:cNvPr id="23" name="CuadroTexto 22"/>
          <p:cNvSpPr txBox="1"/>
          <p:nvPr/>
        </p:nvSpPr>
        <p:spPr>
          <a:xfrm>
            <a:off x="8128599" y="1556088"/>
            <a:ext cx="1245790" cy="369332"/>
          </a:xfrm>
          <a:prstGeom prst="rect">
            <a:avLst/>
          </a:prstGeom>
          <a:noFill/>
        </p:spPr>
        <p:txBody>
          <a:bodyPr wrap="none" rtlCol="0">
            <a:spAutoFit/>
          </a:bodyPr>
          <a:lstStyle/>
          <a:p>
            <a:r>
              <a:rPr lang="es-PE" b="1" dirty="0">
                <a:solidFill>
                  <a:schemeClr val="bg1"/>
                </a:solidFill>
              </a:rPr>
              <a:t>Noviembre</a:t>
            </a:r>
          </a:p>
        </p:txBody>
      </p:sp>
      <p:sp>
        <p:nvSpPr>
          <p:cNvPr id="24" name="CuadroTexto 23"/>
          <p:cNvSpPr txBox="1"/>
          <p:nvPr/>
        </p:nvSpPr>
        <p:spPr>
          <a:xfrm>
            <a:off x="10144362" y="1556088"/>
            <a:ext cx="1159933" cy="369332"/>
          </a:xfrm>
          <a:prstGeom prst="rect">
            <a:avLst/>
          </a:prstGeom>
          <a:noFill/>
        </p:spPr>
        <p:txBody>
          <a:bodyPr wrap="none" rtlCol="0">
            <a:spAutoFit/>
          </a:bodyPr>
          <a:lstStyle/>
          <a:p>
            <a:r>
              <a:rPr lang="es-PE" b="1" dirty="0">
                <a:solidFill>
                  <a:schemeClr val="bg1"/>
                </a:solidFill>
              </a:rPr>
              <a:t>Diciembre</a:t>
            </a:r>
          </a:p>
        </p:txBody>
      </p:sp>
      <p:sp>
        <p:nvSpPr>
          <p:cNvPr id="10" name="Rectángulo 9"/>
          <p:cNvSpPr/>
          <p:nvPr/>
        </p:nvSpPr>
        <p:spPr>
          <a:xfrm>
            <a:off x="858041" y="2721783"/>
            <a:ext cx="10652316" cy="523220"/>
          </a:xfrm>
          <a:prstGeom prst="rect">
            <a:avLst/>
          </a:prstGeom>
        </p:spPr>
        <p:txBody>
          <a:bodyPr wrap="square">
            <a:spAutoFit/>
          </a:bodyPr>
          <a:lstStyle/>
          <a:p>
            <a:pPr algn="ctr"/>
            <a:r>
              <a:rPr lang="es-PE" sz="1400" dirty="0">
                <a:solidFill>
                  <a:schemeClr val="tx1">
                    <a:lumMod val="65000"/>
                    <a:lumOff val="35000"/>
                  </a:schemeClr>
                </a:solidFill>
              </a:rPr>
              <a:t>Docentes: </a:t>
            </a:r>
            <a:r>
              <a:rPr lang="es-PE" sz="1400" b="1" dirty="0">
                <a:solidFill>
                  <a:schemeClr val="tx1">
                    <a:lumMod val="65000"/>
                    <a:lumOff val="35000"/>
                  </a:schemeClr>
                </a:solidFill>
              </a:rPr>
              <a:t>Programa de Fortalecimiento de Competencias de los docentes usuarios de los dispositivos electrónicos portátiles</a:t>
            </a:r>
          </a:p>
          <a:p>
            <a:pPr algn="ctr"/>
            <a:r>
              <a:rPr lang="es-PE" sz="1400" dirty="0">
                <a:solidFill>
                  <a:schemeClr val="tx1">
                    <a:lumMod val="65000"/>
                    <a:lumOff val="35000"/>
                  </a:schemeClr>
                </a:solidFill>
              </a:rPr>
              <a:t>Docentes Focalizados: 90,137   / Docentes tutorados: 54,296  / Docentes sin tutorías: 35,841</a:t>
            </a:r>
          </a:p>
        </p:txBody>
      </p:sp>
      <p:sp>
        <p:nvSpPr>
          <p:cNvPr id="11" name="Rectángulo 10"/>
          <p:cNvSpPr/>
          <p:nvPr/>
        </p:nvSpPr>
        <p:spPr>
          <a:xfrm>
            <a:off x="907408" y="3416818"/>
            <a:ext cx="10553583" cy="1384995"/>
          </a:xfrm>
          <a:prstGeom prst="rect">
            <a:avLst/>
          </a:prstGeom>
        </p:spPr>
        <p:txBody>
          <a:bodyPr wrap="square">
            <a:spAutoFit/>
          </a:bodyPr>
          <a:lstStyle/>
          <a:p>
            <a:pPr algn="ctr"/>
            <a:r>
              <a:rPr lang="es-PE" sz="1400" b="1" dirty="0">
                <a:solidFill>
                  <a:schemeClr val="tx1">
                    <a:lumMod val="65000"/>
                    <a:lumOff val="35000"/>
                  </a:schemeClr>
                </a:solidFill>
              </a:rPr>
              <a:t>Docentes y otros actores educativos</a:t>
            </a:r>
          </a:p>
          <a:p>
            <a:r>
              <a:rPr lang="es-PE" sz="1400" b="1" dirty="0">
                <a:solidFill>
                  <a:schemeClr val="tx1">
                    <a:lumMod val="65000"/>
                    <a:lumOff val="35000"/>
                  </a:schemeClr>
                </a:solidFill>
              </a:rPr>
              <a:t>Uso del kit de evaluación: </a:t>
            </a:r>
            <a:r>
              <a:rPr lang="es-PE" sz="1400" dirty="0">
                <a:solidFill>
                  <a:schemeClr val="tx1">
                    <a:lumMod val="65000"/>
                    <a:lumOff val="35000"/>
                  </a:schemeClr>
                </a:solidFill>
              </a:rPr>
              <a:t>Matemática: Resolución de Problemas / Comunicaciones: Comprensión Lectora /Ciencias Sociales: Ciudadanía activa/ </a:t>
            </a:r>
            <a:r>
              <a:rPr lang="es-PE" sz="1400" dirty="0" err="1">
                <a:solidFill>
                  <a:schemeClr val="tx1">
                    <a:lumMod val="65000"/>
                    <a:lumOff val="35000"/>
                  </a:schemeClr>
                </a:solidFill>
              </a:rPr>
              <a:t>CyT</a:t>
            </a:r>
            <a:r>
              <a:rPr lang="es-PE" sz="1400" dirty="0">
                <a:solidFill>
                  <a:schemeClr val="tx1">
                    <a:lumMod val="65000"/>
                    <a:lumOff val="35000"/>
                  </a:schemeClr>
                </a:solidFill>
              </a:rPr>
              <a:t>: Indagación y Alfabetización científica y tecnológica. UMC </a:t>
            </a:r>
          </a:p>
          <a:p>
            <a:r>
              <a:rPr lang="es-PE" sz="1400" b="1" dirty="0">
                <a:solidFill>
                  <a:schemeClr val="tx1">
                    <a:lumMod val="65000"/>
                    <a:lumOff val="35000"/>
                  </a:schemeClr>
                </a:solidFill>
              </a:rPr>
              <a:t>Prácticas educativas inclusivas: DUA</a:t>
            </a:r>
            <a:r>
              <a:rPr lang="es-PE" sz="1400" dirty="0">
                <a:solidFill>
                  <a:schemeClr val="tx1">
                    <a:lumMod val="65000"/>
                    <a:lumOff val="35000"/>
                  </a:schemeClr>
                </a:solidFill>
              </a:rPr>
              <a:t>. / Adaptación curriculares, planificación y evaluación. DEBE</a:t>
            </a:r>
          </a:p>
          <a:p>
            <a:r>
              <a:rPr lang="es-PE" sz="1400" b="1" dirty="0">
                <a:solidFill>
                  <a:schemeClr val="tx1">
                    <a:lumMod val="65000"/>
                    <a:lumOff val="35000"/>
                  </a:schemeClr>
                </a:solidFill>
              </a:rPr>
              <a:t>Tratamiento pedagógico de lenguas</a:t>
            </a:r>
            <a:r>
              <a:rPr lang="es-PE" sz="1400" dirty="0">
                <a:solidFill>
                  <a:schemeClr val="tx1">
                    <a:lumMod val="65000"/>
                    <a:lumOff val="35000"/>
                  </a:schemeClr>
                </a:solidFill>
              </a:rPr>
              <a:t>. / Planificación y evaluación de las experiencias de aprendizaje. DEIB</a:t>
            </a:r>
          </a:p>
          <a:p>
            <a:r>
              <a:rPr lang="es-PE" sz="1400" dirty="0">
                <a:solidFill>
                  <a:schemeClr val="tx1">
                    <a:lumMod val="65000"/>
                    <a:lumOff val="35000"/>
                  </a:schemeClr>
                </a:solidFill>
              </a:rPr>
              <a:t>Currículo, evaluación y experiencias de aprendizaje./ </a:t>
            </a:r>
            <a:r>
              <a:rPr lang="es-PE" sz="1400" b="1" dirty="0">
                <a:solidFill>
                  <a:schemeClr val="tx1">
                    <a:lumMod val="65000"/>
                    <a:lumOff val="35000"/>
                  </a:schemeClr>
                </a:solidFill>
              </a:rPr>
              <a:t>Necesidades de aprendizaje. </a:t>
            </a:r>
            <a:r>
              <a:rPr lang="es-PE" sz="1400" dirty="0">
                <a:solidFill>
                  <a:schemeClr val="tx1">
                    <a:lumMod val="65000"/>
                    <a:lumOff val="35000"/>
                  </a:schemeClr>
                </a:solidFill>
              </a:rPr>
              <a:t>DEBA</a:t>
            </a:r>
          </a:p>
        </p:txBody>
      </p:sp>
      <p:sp>
        <p:nvSpPr>
          <p:cNvPr id="12" name="Rectángulo 11"/>
          <p:cNvSpPr/>
          <p:nvPr/>
        </p:nvSpPr>
        <p:spPr>
          <a:xfrm>
            <a:off x="897091" y="4973628"/>
            <a:ext cx="10574216" cy="1384995"/>
          </a:xfrm>
          <a:prstGeom prst="rect">
            <a:avLst/>
          </a:prstGeom>
          <a:solidFill>
            <a:schemeClr val="accent5">
              <a:lumMod val="20000"/>
              <a:lumOff val="80000"/>
            </a:schemeClr>
          </a:solidFill>
        </p:spPr>
        <p:txBody>
          <a:bodyPr wrap="square">
            <a:spAutoFit/>
          </a:bodyPr>
          <a:lstStyle/>
          <a:p>
            <a:r>
              <a:rPr lang="es-ES" sz="1400" b="1" dirty="0">
                <a:solidFill>
                  <a:srgbClr val="00B0F0"/>
                </a:solidFill>
              </a:rPr>
              <a:t>Asistencia técnica Articulada Territorial  - Especialista DRE y UGEL</a:t>
            </a:r>
            <a:r>
              <a:rPr lang="es-ES" sz="1400" dirty="0">
                <a:solidFill>
                  <a:schemeClr val="tx1">
                    <a:lumMod val="65000"/>
                    <a:lumOff val="35000"/>
                  </a:schemeClr>
                </a:solidFill>
              </a:rPr>
              <a:t>, a partir de los siguientes ejes:</a:t>
            </a:r>
          </a:p>
          <a:p>
            <a:r>
              <a:rPr lang="es-ES" sz="1400" dirty="0">
                <a:solidFill>
                  <a:schemeClr val="tx1">
                    <a:lumMod val="65000"/>
                    <a:lumOff val="35000"/>
                  </a:schemeClr>
                </a:solidFill>
              </a:rPr>
              <a:t>Implementación del año pedagógico 2021 – </a:t>
            </a:r>
            <a:r>
              <a:rPr lang="es-ES" sz="1400" dirty="0" err="1">
                <a:solidFill>
                  <a:schemeClr val="tx1">
                    <a:lumMod val="65000"/>
                    <a:lumOff val="35000"/>
                  </a:schemeClr>
                </a:solidFill>
              </a:rPr>
              <a:t>AeC</a:t>
            </a:r>
            <a:r>
              <a:rPr lang="es-ES" sz="1400" dirty="0">
                <a:solidFill>
                  <a:schemeClr val="tx1">
                    <a:lumMod val="65000"/>
                    <a:lumOff val="35000"/>
                  </a:schemeClr>
                </a:solidFill>
              </a:rPr>
              <a:t> /  desarrollo de la autonomía /evaluación/ Desarrollo de competencias  y valores y actitudes/ experiencias de aprendizaje,  entre otros.</a:t>
            </a:r>
          </a:p>
          <a:p>
            <a:r>
              <a:rPr lang="es-ES" sz="1400" dirty="0">
                <a:solidFill>
                  <a:schemeClr val="tx1">
                    <a:lumMod val="65000"/>
                    <a:lumOff val="35000"/>
                  </a:schemeClr>
                </a:solidFill>
              </a:rPr>
              <a:t>Buen retorno del año escolar (BRAE)</a:t>
            </a:r>
          </a:p>
          <a:p>
            <a:r>
              <a:rPr lang="es-ES" sz="1400" dirty="0">
                <a:solidFill>
                  <a:schemeClr val="tx1">
                    <a:lumMod val="65000"/>
                    <a:lumOff val="35000"/>
                  </a:schemeClr>
                </a:solidFill>
              </a:rPr>
              <a:t>Alfabetización digital y aprendizaje autónomo </a:t>
            </a:r>
          </a:p>
          <a:p>
            <a:r>
              <a:rPr lang="es-ES" sz="1400" dirty="0">
                <a:solidFill>
                  <a:schemeClr val="tx1">
                    <a:lumMod val="65000"/>
                    <a:lumOff val="35000"/>
                  </a:schemeClr>
                </a:solidFill>
              </a:rPr>
              <a:t>Continuidad educativa (acceso,  reinserción educativa)</a:t>
            </a:r>
          </a:p>
        </p:txBody>
      </p:sp>
      <p:sp>
        <p:nvSpPr>
          <p:cNvPr id="14" name="Forma libre 13"/>
          <p:cNvSpPr/>
          <p:nvPr/>
        </p:nvSpPr>
        <p:spPr>
          <a:xfrm>
            <a:off x="1911837" y="513373"/>
            <a:ext cx="10145073"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acciones de fortalecimiento se realizarán?</a:t>
            </a:r>
          </a:p>
        </p:txBody>
      </p:sp>
      <p:sp>
        <p:nvSpPr>
          <p:cNvPr id="15" name="Elipse 14"/>
          <p:cNvSpPr/>
          <p:nvPr/>
        </p:nvSpPr>
        <p:spPr>
          <a:xfrm>
            <a:off x="1589014" y="460983"/>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16" name="Título 1"/>
          <p:cNvSpPr txBox="1">
            <a:spLocks/>
          </p:cNvSpPr>
          <p:nvPr/>
        </p:nvSpPr>
        <p:spPr>
          <a:xfrm>
            <a:off x="1585839" y="518088"/>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5</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26" name="Conector recto 25"/>
          <p:cNvCxnSpPr/>
          <p:nvPr/>
        </p:nvCxnSpPr>
        <p:spPr>
          <a:xfrm>
            <a:off x="6184199" y="2371585"/>
            <a:ext cx="0" cy="2868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439501" y="2371585"/>
            <a:ext cx="924358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riángulo isósceles 27"/>
          <p:cNvSpPr/>
          <p:nvPr/>
        </p:nvSpPr>
        <p:spPr>
          <a:xfrm rot="10800000">
            <a:off x="1409003"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29" name="Triángulo isósceles 28"/>
          <p:cNvSpPr/>
          <p:nvPr/>
        </p:nvSpPr>
        <p:spPr>
          <a:xfrm rot="10800000">
            <a:off x="10564224"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0" name="Triángulo isósceles 29"/>
          <p:cNvSpPr/>
          <p:nvPr/>
        </p:nvSpPr>
        <p:spPr>
          <a:xfrm rot="10800000">
            <a:off x="3648961"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1" name="Triángulo isósceles 30"/>
          <p:cNvSpPr/>
          <p:nvPr/>
        </p:nvSpPr>
        <p:spPr>
          <a:xfrm rot="10800000">
            <a:off x="6024095" y="205892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2" name="Triángulo isósceles 31"/>
          <p:cNvSpPr/>
          <p:nvPr/>
        </p:nvSpPr>
        <p:spPr>
          <a:xfrm rot="10800000">
            <a:off x="8591390" y="205766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756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16</a:t>
            </a:fld>
            <a:endParaRPr lang="es-PE"/>
          </a:p>
        </p:txBody>
      </p:sp>
      <p:sp>
        <p:nvSpPr>
          <p:cNvPr id="4" name="Rectángulo 3"/>
          <p:cNvSpPr/>
          <p:nvPr/>
        </p:nvSpPr>
        <p:spPr>
          <a:xfrm>
            <a:off x="2104827" y="2890031"/>
            <a:ext cx="8158744" cy="2308324"/>
          </a:xfrm>
          <a:prstGeom prst="rect">
            <a:avLst/>
          </a:prstGeom>
        </p:spPr>
        <p:txBody>
          <a:bodyPr wrap="square">
            <a:spAutoFit/>
          </a:bodyPr>
          <a:lstStyle/>
          <a:p>
            <a:r>
              <a:rPr lang="es-PE" sz="1600" b="1" dirty="0">
                <a:solidFill>
                  <a:schemeClr val="tx1">
                    <a:lumMod val="65000"/>
                    <a:lumOff val="35000"/>
                  </a:schemeClr>
                </a:solidFill>
              </a:rPr>
              <a:t>Plan de comunicación </a:t>
            </a:r>
            <a:endParaRPr lang="es-PE" sz="1600" dirty="0">
              <a:solidFill>
                <a:schemeClr val="tx1">
                  <a:lumMod val="65000"/>
                  <a:lumOff val="35000"/>
                </a:schemeClr>
              </a:solidFill>
            </a:endParaRPr>
          </a:p>
          <a:p>
            <a:r>
              <a:rPr lang="es-PE" sz="1600" dirty="0">
                <a:solidFill>
                  <a:schemeClr val="tx1">
                    <a:lumMod val="65000"/>
                    <a:lumOff val="35000"/>
                  </a:schemeClr>
                </a:solidFill>
              </a:rPr>
              <a:t>Con acciones durante todo el año, con el objetivo de informar y sensibilizar sobre el desarrollo del año escolar y su principales hitos, se desarrollará por públicos.</a:t>
            </a:r>
          </a:p>
          <a:p>
            <a:r>
              <a:rPr lang="es-PE" sz="1600" b="1" dirty="0">
                <a:solidFill>
                  <a:schemeClr val="tx1">
                    <a:lumMod val="65000"/>
                    <a:lumOff val="35000"/>
                  </a:schemeClr>
                </a:solidFill>
              </a:rPr>
              <a:t>Campaña específicas:</a:t>
            </a:r>
          </a:p>
          <a:p>
            <a:r>
              <a:rPr lang="es-PE" sz="1600" dirty="0">
                <a:solidFill>
                  <a:schemeClr val="tx1">
                    <a:lumMod val="65000"/>
                    <a:lumOff val="35000"/>
                  </a:schemeClr>
                </a:solidFill>
              </a:rPr>
              <a:t> “Nadie se queda fuera y ninguno se queda atrás” </a:t>
            </a:r>
          </a:p>
          <a:p>
            <a:r>
              <a:rPr lang="es-PE" sz="1600" dirty="0">
                <a:solidFill>
                  <a:schemeClr val="tx1">
                    <a:lumMod val="65000"/>
                    <a:lumOff val="35000"/>
                  </a:schemeClr>
                </a:solidFill>
              </a:rPr>
              <a:t> “Continuidad – reinserción”</a:t>
            </a:r>
          </a:p>
          <a:p>
            <a:r>
              <a:rPr lang="es-PE" sz="1600" b="1" dirty="0">
                <a:solidFill>
                  <a:schemeClr val="tx1">
                    <a:lumMod val="65000"/>
                    <a:lumOff val="35000"/>
                  </a:schemeClr>
                </a:solidFill>
              </a:rPr>
              <a:t>Acciones de comunicación: </a:t>
            </a:r>
          </a:p>
          <a:p>
            <a:r>
              <a:rPr lang="es-PE" sz="1600" b="1" dirty="0" err="1">
                <a:solidFill>
                  <a:schemeClr val="tx1">
                    <a:lumMod val="65000"/>
                    <a:lumOff val="35000"/>
                  </a:schemeClr>
                </a:solidFill>
              </a:rPr>
              <a:t>Call</a:t>
            </a:r>
            <a:r>
              <a:rPr lang="es-PE" sz="1600" b="1" dirty="0">
                <a:solidFill>
                  <a:schemeClr val="tx1">
                    <a:lumMod val="65000"/>
                    <a:lumOff val="35000"/>
                  </a:schemeClr>
                </a:solidFill>
              </a:rPr>
              <a:t> center </a:t>
            </a:r>
            <a:r>
              <a:rPr lang="es-PE" sz="1600" dirty="0">
                <a:solidFill>
                  <a:schemeClr val="tx1">
                    <a:lumMod val="65000"/>
                    <a:lumOff val="35000"/>
                  </a:schemeClr>
                </a:solidFill>
              </a:rPr>
              <a:t>para familias y docentes, </a:t>
            </a:r>
            <a:r>
              <a:rPr lang="es-PE" sz="1600" dirty="0" err="1">
                <a:solidFill>
                  <a:schemeClr val="tx1">
                    <a:lumMod val="65000"/>
                    <a:lumOff val="35000"/>
                  </a:schemeClr>
                </a:solidFill>
              </a:rPr>
              <a:t>Webinar</a:t>
            </a:r>
            <a:r>
              <a:rPr lang="es-PE" sz="1600" dirty="0">
                <a:solidFill>
                  <a:schemeClr val="tx1">
                    <a:lumMod val="65000"/>
                    <a:lumOff val="35000"/>
                  </a:schemeClr>
                </a:solidFill>
              </a:rPr>
              <a:t> para familias (18 o 26 de febrero), Videos – folletos (digitales) sobre matrícula, soporte socioemocional, entre otros.</a:t>
            </a:r>
          </a:p>
        </p:txBody>
      </p:sp>
      <p:sp>
        <p:nvSpPr>
          <p:cNvPr id="26" name="Forma libre 25"/>
          <p:cNvSpPr/>
          <p:nvPr/>
        </p:nvSpPr>
        <p:spPr>
          <a:xfrm>
            <a:off x="2911461" y="554752"/>
            <a:ext cx="711276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haremos comunicacionalmente?</a:t>
            </a:r>
            <a:endParaRPr lang="es-PE" sz="24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27" name="Elipse 26"/>
          <p:cNvSpPr/>
          <p:nvPr/>
        </p:nvSpPr>
        <p:spPr>
          <a:xfrm>
            <a:off x="2588636" y="487272"/>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8" name="Título 1"/>
          <p:cNvSpPr txBox="1">
            <a:spLocks/>
          </p:cNvSpPr>
          <p:nvPr/>
        </p:nvSpPr>
        <p:spPr>
          <a:xfrm>
            <a:off x="2585461" y="548208"/>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6</a:t>
            </a:r>
            <a:endParaRPr lang="es-PE" sz="2400" b="1" dirty="0">
              <a:solidFill>
                <a:schemeClr val="bg1"/>
              </a:solidFill>
              <a:latin typeface="Verdana" panose="020B0604030504040204" pitchFamily="34" charset="0"/>
              <a:ea typeface="Verdana" panose="020B0604030504040204" pitchFamily="34" charset="0"/>
            </a:endParaRPr>
          </a:p>
        </p:txBody>
      </p:sp>
      <p:sp>
        <p:nvSpPr>
          <p:cNvPr id="29" name="Rectángulo 28"/>
          <p:cNvSpPr/>
          <p:nvPr/>
        </p:nvSpPr>
        <p:spPr>
          <a:xfrm>
            <a:off x="0" y="1385099"/>
            <a:ext cx="12192000" cy="66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Rectángulo 29"/>
          <p:cNvSpPr/>
          <p:nvPr/>
        </p:nvSpPr>
        <p:spPr>
          <a:xfrm>
            <a:off x="869133" y="1385099"/>
            <a:ext cx="1363067"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p:cNvSpPr/>
          <p:nvPr/>
        </p:nvSpPr>
        <p:spPr>
          <a:xfrm>
            <a:off x="9886385" y="1385099"/>
            <a:ext cx="1572708"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31"/>
          <p:cNvSpPr/>
          <p:nvPr/>
        </p:nvSpPr>
        <p:spPr>
          <a:xfrm>
            <a:off x="2163777" y="1385948"/>
            <a:ext cx="7722607"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CuadroTexto 32"/>
          <p:cNvSpPr txBox="1"/>
          <p:nvPr/>
        </p:nvSpPr>
        <p:spPr>
          <a:xfrm>
            <a:off x="1080398" y="1556088"/>
            <a:ext cx="922881" cy="369332"/>
          </a:xfrm>
          <a:prstGeom prst="rect">
            <a:avLst/>
          </a:prstGeom>
          <a:noFill/>
        </p:spPr>
        <p:txBody>
          <a:bodyPr wrap="none" rtlCol="0">
            <a:spAutoFit/>
          </a:bodyPr>
          <a:lstStyle/>
          <a:p>
            <a:r>
              <a:rPr lang="es-PE" b="1" dirty="0">
                <a:solidFill>
                  <a:schemeClr val="bg1"/>
                </a:solidFill>
              </a:rPr>
              <a:t>Febrero</a:t>
            </a:r>
          </a:p>
        </p:txBody>
      </p:sp>
      <p:sp>
        <p:nvSpPr>
          <p:cNvPr id="34" name="CuadroTexto 33"/>
          <p:cNvSpPr txBox="1"/>
          <p:nvPr/>
        </p:nvSpPr>
        <p:spPr>
          <a:xfrm>
            <a:off x="3226694" y="1556088"/>
            <a:ext cx="673582" cy="369332"/>
          </a:xfrm>
          <a:prstGeom prst="rect">
            <a:avLst/>
          </a:prstGeom>
          <a:noFill/>
        </p:spPr>
        <p:txBody>
          <a:bodyPr wrap="none" rtlCol="0">
            <a:spAutoFit/>
          </a:bodyPr>
          <a:lstStyle/>
          <a:p>
            <a:r>
              <a:rPr lang="es-PE" b="1" dirty="0">
                <a:solidFill>
                  <a:schemeClr val="bg1"/>
                </a:solidFill>
              </a:rPr>
              <a:t>Julio </a:t>
            </a:r>
          </a:p>
        </p:txBody>
      </p:sp>
      <p:sp>
        <p:nvSpPr>
          <p:cNvPr id="35" name="CuadroTexto 34"/>
          <p:cNvSpPr txBox="1"/>
          <p:nvPr/>
        </p:nvSpPr>
        <p:spPr>
          <a:xfrm>
            <a:off x="5743783" y="1556088"/>
            <a:ext cx="1217641" cy="369332"/>
          </a:xfrm>
          <a:prstGeom prst="rect">
            <a:avLst/>
          </a:prstGeom>
          <a:noFill/>
        </p:spPr>
        <p:txBody>
          <a:bodyPr wrap="none" rtlCol="0">
            <a:spAutoFit/>
          </a:bodyPr>
          <a:lstStyle/>
          <a:p>
            <a:r>
              <a:rPr lang="es-PE" b="1" dirty="0">
                <a:solidFill>
                  <a:schemeClr val="bg1"/>
                </a:solidFill>
              </a:rPr>
              <a:t>Setiembre </a:t>
            </a:r>
          </a:p>
        </p:txBody>
      </p:sp>
      <p:sp>
        <p:nvSpPr>
          <p:cNvPr id="36" name="CuadroTexto 35"/>
          <p:cNvSpPr txBox="1"/>
          <p:nvPr/>
        </p:nvSpPr>
        <p:spPr>
          <a:xfrm>
            <a:off x="8128599" y="1556088"/>
            <a:ext cx="1245790" cy="369332"/>
          </a:xfrm>
          <a:prstGeom prst="rect">
            <a:avLst/>
          </a:prstGeom>
          <a:noFill/>
        </p:spPr>
        <p:txBody>
          <a:bodyPr wrap="none" rtlCol="0">
            <a:spAutoFit/>
          </a:bodyPr>
          <a:lstStyle/>
          <a:p>
            <a:r>
              <a:rPr lang="es-PE" b="1" dirty="0">
                <a:solidFill>
                  <a:schemeClr val="bg1"/>
                </a:solidFill>
              </a:rPr>
              <a:t>Noviembre</a:t>
            </a:r>
          </a:p>
        </p:txBody>
      </p:sp>
      <p:sp>
        <p:nvSpPr>
          <p:cNvPr id="37" name="CuadroTexto 36"/>
          <p:cNvSpPr txBox="1"/>
          <p:nvPr/>
        </p:nvSpPr>
        <p:spPr>
          <a:xfrm>
            <a:off x="10144362" y="1556088"/>
            <a:ext cx="1159933" cy="369332"/>
          </a:xfrm>
          <a:prstGeom prst="rect">
            <a:avLst/>
          </a:prstGeom>
          <a:noFill/>
        </p:spPr>
        <p:txBody>
          <a:bodyPr wrap="none" rtlCol="0">
            <a:spAutoFit/>
          </a:bodyPr>
          <a:lstStyle/>
          <a:p>
            <a:r>
              <a:rPr lang="es-PE" b="1" dirty="0">
                <a:solidFill>
                  <a:schemeClr val="bg1"/>
                </a:solidFill>
              </a:rPr>
              <a:t>Diciembre</a:t>
            </a:r>
          </a:p>
        </p:txBody>
      </p:sp>
      <p:cxnSp>
        <p:nvCxnSpPr>
          <p:cNvPr id="38" name="Conector recto 37"/>
          <p:cNvCxnSpPr/>
          <p:nvPr/>
        </p:nvCxnSpPr>
        <p:spPr>
          <a:xfrm>
            <a:off x="6184199" y="2371585"/>
            <a:ext cx="0" cy="2868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439501" y="2371585"/>
            <a:ext cx="924358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riángulo isósceles 39"/>
          <p:cNvSpPr/>
          <p:nvPr/>
        </p:nvSpPr>
        <p:spPr>
          <a:xfrm rot="10800000">
            <a:off x="1409003"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1" name="Triángulo isósceles 40"/>
          <p:cNvSpPr/>
          <p:nvPr/>
        </p:nvSpPr>
        <p:spPr>
          <a:xfrm rot="10800000">
            <a:off x="10564224"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2" name="Triángulo isósceles 41"/>
          <p:cNvSpPr/>
          <p:nvPr/>
        </p:nvSpPr>
        <p:spPr>
          <a:xfrm rot="10800000">
            <a:off x="3648961"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3" name="Triángulo isósceles 42"/>
          <p:cNvSpPr/>
          <p:nvPr/>
        </p:nvSpPr>
        <p:spPr>
          <a:xfrm rot="10800000">
            <a:off x="6024095" y="205892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4" name="Triángulo isósceles 43"/>
          <p:cNvSpPr/>
          <p:nvPr/>
        </p:nvSpPr>
        <p:spPr>
          <a:xfrm rot="10800000">
            <a:off x="8591390" y="205766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726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4834387" y="2232313"/>
            <a:ext cx="6209434" cy="1446509"/>
          </a:xfrm>
          <a:prstGeom prst="rect">
            <a:avLst/>
          </a:prstGeom>
          <a:noFill/>
          <a:ln>
            <a:noFill/>
          </a:ln>
        </p:spPr>
        <p:txBody>
          <a:bodyPr spcFirstLastPara="1" wrap="square" lIns="91425" tIns="45700" rIns="91425" bIns="45700" anchor="t" anchorCtr="0">
            <a:spAutoFit/>
          </a:bodyPr>
          <a:lstStyle/>
          <a:p>
            <a:pPr lvl="0">
              <a:buClr>
                <a:srgbClr val="000000"/>
              </a:buClr>
              <a:buSzPts val="3600"/>
            </a:pPr>
            <a:r>
              <a:rPr lang="es-PE" sz="4400" b="1" dirty="0">
                <a:solidFill>
                  <a:schemeClr val="tx1">
                    <a:lumMod val="50000"/>
                    <a:lumOff val="50000"/>
                  </a:schemeClr>
                </a:solidFill>
                <a:latin typeface="Verdana"/>
                <a:ea typeface="Verdana"/>
                <a:cs typeface="Verdana"/>
                <a:sym typeface="Verdana"/>
              </a:rPr>
              <a:t>Mejoras en los recursos</a:t>
            </a:r>
            <a:endParaRPr lang="es-PE" sz="2800" b="1" i="0" u="none" strike="noStrike" cap="none" dirty="0">
              <a:solidFill>
                <a:schemeClr val="tx1">
                  <a:lumMod val="50000"/>
                  <a:lumOff val="50000"/>
                </a:schemeClr>
              </a:solidFill>
              <a:latin typeface="Verdana"/>
              <a:ea typeface="Verdana"/>
              <a:cs typeface="Verdana"/>
              <a:sym typeface="Verdana"/>
            </a:endParaRPr>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11500" b="1"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3</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pic>
        <p:nvPicPr>
          <p:cNvPr id="9" name="Imagen 7">
            <a:extLst>
              <a:ext uri="{FF2B5EF4-FFF2-40B4-BE49-F238E27FC236}">
                <a16:creationId xmlns:a16="http://schemas.microsoft.com/office/drawing/2014/main"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p:cNvSpPr/>
          <p:nvPr/>
        </p:nvSpPr>
        <p:spPr>
          <a:xfrm>
            <a:off x="6927542" y="3678822"/>
            <a:ext cx="2465033" cy="477054"/>
          </a:xfrm>
          <a:prstGeom prst="rect">
            <a:avLst/>
          </a:prstGeom>
        </p:spPr>
        <p:txBody>
          <a:bodyPr wrap="square">
            <a:spAutoFit/>
          </a:bodyPr>
          <a:lstStyle/>
          <a:p>
            <a:pPr lvl="0">
              <a:buClr>
                <a:srgbClr val="000000"/>
              </a:buClr>
              <a:buSzPts val="3600"/>
            </a:pPr>
            <a:r>
              <a:rPr lang="es-ES" b="1" dirty="0">
                <a:solidFill>
                  <a:schemeClr val="accent5"/>
                </a:solidFill>
                <a:latin typeface="Verdana"/>
                <a:ea typeface="Verdana"/>
                <a:cs typeface="Verdana"/>
                <a:sym typeface="Verdana"/>
              </a:rPr>
              <a:t>Aprendo en casa</a:t>
            </a:r>
          </a:p>
          <a:p>
            <a:pPr marL="285750" lvl="0" indent="-285750">
              <a:buClr>
                <a:srgbClr val="000000"/>
              </a:buClr>
              <a:buSzPts val="3600"/>
              <a:buFont typeface="Courier New" panose="02070309020205020404" pitchFamily="49" charset="0"/>
              <a:buChar char="o"/>
            </a:pPr>
            <a:endParaRPr lang="es-ES" sz="700" b="1" dirty="0">
              <a:solidFill>
                <a:schemeClr val="tx1">
                  <a:lumMod val="50000"/>
                  <a:lumOff val="50000"/>
                </a:schemeClr>
              </a:solidFill>
              <a:latin typeface="Verdana"/>
              <a:ea typeface="Verdana"/>
              <a:cs typeface="Verdana"/>
              <a:sym typeface="Verdana"/>
            </a:endParaRPr>
          </a:p>
        </p:txBody>
      </p:sp>
    </p:spTree>
    <p:extLst>
      <p:ext uri="{BB962C8B-B14F-4D97-AF65-F5344CB8AC3E}">
        <p14:creationId xmlns:p14="http://schemas.microsoft.com/office/powerpoint/2010/main" val="40209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redondeado 32"/>
          <p:cNvSpPr/>
          <p:nvPr/>
        </p:nvSpPr>
        <p:spPr>
          <a:xfrm>
            <a:off x="7521041" y="727588"/>
            <a:ext cx="2901343" cy="3745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redondeado 31"/>
          <p:cNvSpPr/>
          <p:nvPr/>
        </p:nvSpPr>
        <p:spPr>
          <a:xfrm>
            <a:off x="1403607" y="710241"/>
            <a:ext cx="3053918" cy="382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6020554" y="1241693"/>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ES" sz="1050" kern="1200" dirty="0">
                <a:solidFill>
                  <a:schemeClr val="tx1">
                    <a:lumMod val="75000"/>
                    <a:lumOff val="25000"/>
                  </a:schemeClr>
                </a:solidFill>
              </a:rPr>
              <a:t>Se ha realizado un replanteamiento de la </a:t>
            </a:r>
            <a:r>
              <a:rPr lang="es-ES" sz="1050" b="1" kern="1200" dirty="0">
                <a:solidFill>
                  <a:schemeClr val="tx1">
                    <a:lumMod val="75000"/>
                    <a:lumOff val="25000"/>
                  </a:schemeClr>
                </a:solidFill>
              </a:rPr>
              <a:t>cantidad de actividades y productos </a:t>
            </a:r>
            <a:r>
              <a:rPr lang="es-ES" sz="1050" kern="1200" dirty="0">
                <a:solidFill>
                  <a:schemeClr val="tx1">
                    <a:lumMod val="75000"/>
                    <a:lumOff val="25000"/>
                  </a:schemeClr>
                </a:solidFill>
              </a:rPr>
              <a:t>solicitados a los estudiantes, considerando la centralidad en el estudiante. Así también se proponen </a:t>
            </a:r>
            <a:r>
              <a:rPr lang="es-PE" sz="1050" b="1" kern="1200" dirty="0">
                <a:solidFill>
                  <a:schemeClr val="tx1">
                    <a:lumMod val="75000"/>
                    <a:lumOff val="25000"/>
                  </a:schemeClr>
                </a:solidFill>
              </a:rPr>
              <a:t>experiencias de aprendizaje </a:t>
            </a:r>
            <a:r>
              <a:rPr lang="es-PE" sz="1050" kern="1200" dirty="0">
                <a:solidFill>
                  <a:schemeClr val="tx1">
                    <a:lumMod val="75000"/>
                    <a:lumOff val="25000"/>
                  </a:schemeClr>
                </a:solidFill>
              </a:rPr>
              <a:t>con situaciones que demandan que el estudiante ponga en juego </a:t>
            </a:r>
            <a:r>
              <a:rPr lang="es-PE" sz="1050" b="1" kern="1200" dirty="0">
                <a:solidFill>
                  <a:schemeClr val="tx1">
                    <a:lumMod val="75000"/>
                    <a:lumOff val="25000"/>
                  </a:schemeClr>
                </a:solidFill>
              </a:rPr>
              <a:t>competencias asociadas a distintas áreas y también específicas</a:t>
            </a:r>
            <a:r>
              <a:rPr lang="es-PE" sz="1050" kern="1200" dirty="0">
                <a:solidFill>
                  <a:schemeClr val="tx1">
                    <a:lumMod val="75000"/>
                    <a:lumOff val="25000"/>
                  </a:schemeClr>
                </a:solidFill>
              </a:rPr>
              <a:t> por áreas para enfatizar algunos aspectos claves de las competencias. </a:t>
            </a:r>
          </a:p>
        </p:txBody>
      </p:sp>
      <p:sp>
        <p:nvSpPr>
          <p:cNvPr id="6" name="Rectángulo 5"/>
          <p:cNvSpPr/>
          <p:nvPr/>
        </p:nvSpPr>
        <p:spPr>
          <a:xfrm>
            <a:off x="1023109" y="1162878"/>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Se requiere mejorar la </a:t>
            </a:r>
            <a:r>
              <a:rPr lang="es-ES" sz="1300" b="1" kern="1200" dirty="0">
                <a:solidFill>
                  <a:schemeClr val="tx1">
                    <a:lumMod val="65000"/>
                    <a:lumOff val="35000"/>
                  </a:schemeClr>
                </a:solidFill>
              </a:rPr>
              <a:t>dosificación de contenidos</a:t>
            </a:r>
            <a:r>
              <a:rPr lang="es-ES" sz="1300" kern="1200" dirty="0">
                <a:solidFill>
                  <a:schemeClr val="tx1">
                    <a:lumMod val="65000"/>
                    <a:lumOff val="35000"/>
                  </a:schemeClr>
                </a:solidFill>
              </a:rPr>
              <a:t>, se presentan muchas actividades y productos generando tensión en estudiantes, docentes y familias. </a:t>
            </a:r>
            <a:endParaRPr lang="es-PE" sz="1300" kern="1200" dirty="0">
              <a:solidFill>
                <a:schemeClr val="tx1">
                  <a:lumMod val="65000"/>
                  <a:lumOff val="35000"/>
                </a:schemeClr>
              </a:solidFill>
            </a:endParaRPr>
          </a:p>
        </p:txBody>
      </p:sp>
      <p:sp>
        <p:nvSpPr>
          <p:cNvPr id="7" name="Rectángulo 6"/>
          <p:cNvSpPr/>
          <p:nvPr/>
        </p:nvSpPr>
        <p:spPr>
          <a:xfrm>
            <a:off x="6020554" y="2151529"/>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ES" sz="1050" kern="1200">
                <a:solidFill>
                  <a:schemeClr val="tx1">
                    <a:lumMod val="75000"/>
                    <a:lumOff val="25000"/>
                  </a:schemeClr>
                </a:solidFill>
                <a:ea typeface="Calibri" panose="020F0502020204030204" pitchFamily="34" charset="0"/>
                <a:cs typeface="Times New Roman" panose="02020603050405020304" pitchFamily="18" charset="0"/>
              </a:rPr>
              <a:t>Incorporación de </a:t>
            </a:r>
            <a:r>
              <a:rPr lang="es-ES" sz="1050" b="1" kern="1200">
                <a:solidFill>
                  <a:schemeClr val="tx1">
                    <a:lumMod val="75000"/>
                    <a:lumOff val="25000"/>
                  </a:schemeClr>
                </a:solidFill>
                <a:ea typeface="Calibri" panose="020F0502020204030204" pitchFamily="34" charset="0"/>
                <a:cs typeface="Times New Roman" panose="02020603050405020304" pitchFamily="18" charset="0"/>
              </a:rPr>
              <a:t>docentes de regiones </a:t>
            </a:r>
            <a:r>
              <a:rPr lang="es-ES" sz="1050" kern="1200">
                <a:solidFill>
                  <a:schemeClr val="tx1">
                    <a:lumMod val="75000"/>
                    <a:lumOff val="25000"/>
                  </a:schemeClr>
                </a:solidFill>
                <a:ea typeface="Calibri" panose="020F0502020204030204" pitchFamily="34" charset="0"/>
                <a:cs typeface="Times New Roman" panose="02020603050405020304" pitchFamily="18" charset="0"/>
              </a:rPr>
              <a:t>en los programas. Esto se realizará en coordinación con los comunicadores regionales. </a:t>
            </a:r>
            <a:endParaRPr lang="es-PE" sz="105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es-ES" sz="1050" kern="1200">
                <a:solidFill>
                  <a:schemeClr val="tx1">
                    <a:lumMod val="75000"/>
                    <a:lumOff val="25000"/>
                  </a:schemeClr>
                </a:solidFill>
                <a:ea typeface="Calibri" panose="020F0502020204030204" pitchFamily="34" charset="0"/>
                <a:cs typeface="Times New Roman" panose="02020603050405020304" pitchFamily="18" charset="0"/>
              </a:rPr>
              <a:t>Incorporación de docentes de EBE y</a:t>
            </a:r>
            <a:r>
              <a:rPr lang="es-ES" sz="1050" b="1" kern="1200">
                <a:solidFill>
                  <a:schemeClr val="tx1">
                    <a:lumMod val="75000"/>
                    <a:lumOff val="25000"/>
                  </a:schemeClr>
                </a:solidFill>
                <a:ea typeface="Calibri" panose="020F0502020204030204" pitchFamily="34" charset="0"/>
                <a:cs typeface="Times New Roman" panose="02020603050405020304" pitchFamily="18" charset="0"/>
              </a:rPr>
              <a:t> estudiantes con NEE </a:t>
            </a:r>
            <a:r>
              <a:rPr lang="es-ES" sz="1050" kern="1200">
                <a:solidFill>
                  <a:schemeClr val="tx1">
                    <a:lumMod val="75000"/>
                    <a:lumOff val="25000"/>
                  </a:schemeClr>
                </a:solidFill>
                <a:ea typeface="Calibri" panose="020F0502020204030204" pitchFamily="34" charset="0"/>
                <a:cs typeface="Times New Roman" panose="02020603050405020304" pitchFamily="18" charset="0"/>
              </a:rPr>
              <a:t>en los programas.</a:t>
            </a:r>
            <a:endParaRPr lang="es-PE" sz="1050" kern="1200" dirty="0">
              <a:solidFill>
                <a:schemeClr val="tx1">
                  <a:lumMod val="75000"/>
                  <a:lumOff val="25000"/>
                </a:schemeClr>
              </a:solidFill>
              <a:ea typeface="Calibri" panose="020F0502020204030204" pitchFamily="34"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s-ES" sz="1050" kern="1200">
                <a:solidFill>
                  <a:schemeClr val="tx1">
                    <a:lumMod val="75000"/>
                    <a:lumOff val="25000"/>
                  </a:schemeClr>
                </a:solidFill>
              </a:rPr>
              <a:t>Incorporación de un </a:t>
            </a:r>
            <a:r>
              <a:rPr lang="es-ES" sz="1050" b="1" kern="1200">
                <a:solidFill>
                  <a:schemeClr val="tx1">
                    <a:lumMod val="75000"/>
                    <a:lumOff val="25000"/>
                  </a:schemeClr>
                </a:solidFill>
              </a:rPr>
              <a:t>sistema de monitoreo y evaluación </a:t>
            </a:r>
            <a:r>
              <a:rPr lang="es-ES" sz="1050" kern="1200">
                <a:solidFill>
                  <a:schemeClr val="tx1">
                    <a:lumMod val="75000"/>
                    <a:lumOff val="25000"/>
                  </a:schemeClr>
                </a:solidFill>
              </a:rPr>
              <a:t>de AeC.</a:t>
            </a:r>
            <a:endParaRPr lang="es-PE" sz="1050" kern="1200" dirty="0">
              <a:solidFill>
                <a:schemeClr val="tx1">
                  <a:lumMod val="75000"/>
                  <a:lumOff val="25000"/>
                </a:schemeClr>
              </a:solidFill>
            </a:endParaRPr>
          </a:p>
        </p:txBody>
      </p:sp>
      <p:sp>
        <p:nvSpPr>
          <p:cNvPr id="8" name="Rectángulo 7"/>
          <p:cNvSpPr/>
          <p:nvPr/>
        </p:nvSpPr>
        <p:spPr>
          <a:xfrm>
            <a:off x="1023109" y="2151529"/>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a:solidFill>
                  <a:schemeClr val="tx1">
                    <a:lumMod val="65000"/>
                    <a:lumOff val="35000"/>
                  </a:schemeClr>
                </a:solidFill>
              </a:rPr>
              <a:t>El </a:t>
            </a:r>
            <a:r>
              <a:rPr lang="es-ES" sz="1300" b="1" kern="1200">
                <a:solidFill>
                  <a:schemeClr val="tx1">
                    <a:lumMod val="65000"/>
                    <a:lumOff val="35000"/>
                  </a:schemeClr>
                </a:solidFill>
              </a:rPr>
              <a:t>lenguaje empleado </a:t>
            </a:r>
            <a:r>
              <a:rPr lang="es-ES" sz="1300" kern="1200">
                <a:solidFill>
                  <a:schemeClr val="tx1">
                    <a:lumMod val="65000"/>
                    <a:lumOff val="35000"/>
                  </a:schemeClr>
                </a:solidFill>
              </a:rPr>
              <a:t>no es muy claro y cercano al estudiante. En la tv, los </a:t>
            </a:r>
            <a:r>
              <a:rPr lang="es-ES" sz="1300" b="1" kern="1200">
                <a:solidFill>
                  <a:schemeClr val="tx1">
                    <a:lumMod val="65000"/>
                    <a:lumOff val="35000"/>
                  </a:schemeClr>
                </a:solidFill>
              </a:rPr>
              <a:t>conductores hablan muy rápido </a:t>
            </a:r>
            <a:r>
              <a:rPr lang="es-ES" sz="1300" kern="1200">
                <a:solidFill>
                  <a:schemeClr val="tx1">
                    <a:lumMod val="65000"/>
                    <a:lumOff val="35000"/>
                  </a:schemeClr>
                </a:solidFill>
              </a:rPr>
              <a:t>por lo que se requiere reducir la velocidad con la que se expresan.</a:t>
            </a:r>
            <a:endParaRPr lang="es-PE" sz="1300" kern="1200" dirty="0">
              <a:solidFill>
                <a:schemeClr val="tx1">
                  <a:lumMod val="65000"/>
                  <a:lumOff val="35000"/>
                </a:schemeClr>
              </a:solidFill>
            </a:endParaRPr>
          </a:p>
        </p:txBody>
      </p:sp>
      <p:sp>
        <p:nvSpPr>
          <p:cNvPr id="9" name="Rectángulo 8"/>
          <p:cNvSpPr/>
          <p:nvPr/>
        </p:nvSpPr>
        <p:spPr>
          <a:xfrm>
            <a:off x="6020554" y="3061365"/>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Se ha fortalecido el </a:t>
            </a:r>
            <a:r>
              <a:rPr lang="es-PE" sz="1050" b="1" kern="1200" dirty="0">
                <a:solidFill>
                  <a:schemeClr val="tx1">
                    <a:lumMod val="75000"/>
                    <a:lumOff val="25000"/>
                  </a:schemeClr>
                </a:solidFill>
              </a:rPr>
              <a:t>proceso articulado de planificación </a:t>
            </a:r>
            <a:r>
              <a:rPr lang="es-PE" sz="1050" kern="1200" dirty="0">
                <a:solidFill>
                  <a:schemeClr val="tx1">
                    <a:lumMod val="75000"/>
                    <a:lumOff val="25000"/>
                  </a:schemeClr>
                </a:solidFill>
              </a:rPr>
              <a:t>y diseño de las experiencias de aprendizaje, entre las distintas direcciones del </a:t>
            </a:r>
            <a:r>
              <a:rPr lang="es-PE" sz="1050" kern="1200" dirty="0" err="1">
                <a:solidFill>
                  <a:schemeClr val="tx1">
                    <a:lumMod val="75000"/>
                    <a:lumOff val="25000"/>
                  </a:schemeClr>
                </a:solidFill>
              </a:rPr>
              <a:t>Minedu</a:t>
            </a:r>
            <a:r>
              <a:rPr lang="es-PE" sz="1050" kern="1200" dirty="0">
                <a:solidFill>
                  <a:schemeClr val="tx1">
                    <a:lumMod val="75000"/>
                    <a:lumOff val="25000"/>
                  </a:schemeClr>
                </a:solidFill>
              </a:rPr>
              <a:t> que participan</a:t>
            </a:r>
          </a:p>
        </p:txBody>
      </p:sp>
      <p:sp>
        <p:nvSpPr>
          <p:cNvPr id="11" name="Rectángulo 10"/>
          <p:cNvSpPr/>
          <p:nvPr/>
        </p:nvSpPr>
        <p:spPr>
          <a:xfrm>
            <a:off x="1023109" y="3096558"/>
            <a:ext cx="3797157" cy="668474"/>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La radio, tv y web no muestran una </a:t>
            </a:r>
            <a:r>
              <a:rPr lang="es-ES" sz="1300" b="1" kern="1200" dirty="0">
                <a:solidFill>
                  <a:schemeClr val="tx1">
                    <a:lumMod val="65000"/>
                    <a:lumOff val="35000"/>
                  </a:schemeClr>
                </a:solidFill>
              </a:rPr>
              <a:t>planificación articulada entre medios</a:t>
            </a:r>
            <a:r>
              <a:rPr lang="es-ES" sz="1300" kern="1200" dirty="0">
                <a:solidFill>
                  <a:schemeClr val="tx1">
                    <a:lumMod val="65000"/>
                    <a:lumOff val="35000"/>
                  </a:schemeClr>
                </a:solidFill>
              </a:rPr>
              <a:t>.</a:t>
            </a:r>
            <a:endParaRPr lang="es-PE" sz="1300" kern="1200" dirty="0">
              <a:solidFill>
                <a:schemeClr val="tx1">
                  <a:lumMod val="65000"/>
                  <a:lumOff val="35000"/>
                </a:schemeClr>
              </a:solidFill>
            </a:endParaRPr>
          </a:p>
        </p:txBody>
      </p:sp>
      <p:sp>
        <p:nvSpPr>
          <p:cNvPr id="12" name="Rectángulo 11"/>
          <p:cNvSpPr/>
          <p:nvPr/>
        </p:nvSpPr>
        <p:spPr>
          <a:xfrm>
            <a:off x="6020554" y="3971201"/>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Fortalecimiento de las </a:t>
            </a:r>
            <a:r>
              <a:rPr lang="es-PE" sz="1050" b="1" kern="1200" dirty="0">
                <a:solidFill>
                  <a:schemeClr val="tx1">
                    <a:lumMod val="75000"/>
                    <a:lumOff val="25000"/>
                  </a:schemeClr>
                </a:solidFill>
              </a:rPr>
              <a:t>orientaciones docentes</a:t>
            </a:r>
            <a:r>
              <a:rPr lang="es-PE" sz="1050" kern="1200" dirty="0">
                <a:solidFill>
                  <a:schemeClr val="tx1">
                    <a:lumMod val="75000"/>
                    <a:lumOff val="25000"/>
                  </a:schemeClr>
                </a:solidFill>
              </a:rPr>
              <a:t>: orientaciones por experiencia, de manera integrada para los distintos medios (radio, web, TV) y orientaciones específicas que brinden opciones e ideas para aprovechar los recursos para el desarrollo de competencias de los estudiantes.</a:t>
            </a:r>
          </a:p>
        </p:txBody>
      </p:sp>
      <p:sp>
        <p:nvSpPr>
          <p:cNvPr id="13" name="Rectángulo 12"/>
          <p:cNvSpPr/>
          <p:nvPr/>
        </p:nvSpPr>
        <p:spPr>
          <a:xfrm>
            <a:off x="1023109" y="3858247"/>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Las </a:t>
            </a:r>
            <a:r>
              <a:rPr lang="es-ES" sz="1300" b="1" kern="1200" dirty="0">
                <a:solidFill>
                  <a:schemeClr val="tx1">
                    <a:lumMod val="65000"/>
                    <a:lumOff val="35000"/>
                  </a:schemeClr>
                </a:solidFill>
              </a:rPr>
              <a:t>orientaciones para docentes </a:t>
            </a:r>
            <a:r>
              <a:rPr lang="es-ES" sz="1300" kern="1200" dirty="0">
                <a:solidFill>
                  <a:schemeClr val="tx1">
                    <a:lumMod val="65000"/>
                    <a:lumOff val="35000"/>
                  </a:schemeClr>
                </a:solidFill>
              </a:rPr>
              <a:t>no brindan detalles sobre cómo ayudar al estudiante a desarrollar las competencias.</a:t>
            </a:r>
            <a:endParaRPr lang="es-PE" sz="1300" kern="1200" dirty="0">
              <a:solidFill>
                <a:schemeClr val="tx1">
                  <a:lumMod val="65000"/>
                  <a:lumOff val="35000"/>
                </a:schemeClr>
              </a:solidFill>
            </a:endParaRPr>
          </a:p>
        </p:txBody>
      </p:sp>
      <p:sp>
        <p:nvSpPr>
          <p:cNvPr id="14" name="Rectángulo 13"/>
          <p:cNvSpPr/>
          <p:nvPr/>
        </p:nvSpPr>
        <p:spPr>
          <a:xfrm>
            <a:off x="6020554" y="4881036"/>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Aprendo en casa presentará </a:t>
            </a:r>
            <a:r>
              <a:rPr lang="es-PE" sz="1050" b="1" kern="1200" dirty="0">
                <a:solidFill>
                  <a:schemeClr val="tx1">
                    <a:lumMod val="75000"/>
                    <a:lumOff val="25000"/>
                  </a:schemeClr>
                </a:solidFill>
              </a:rPr>
              <a:t>experiencias de aprendizaje por ciclo </a:t>
            </a:r>
            <a:r>
              <a:rPr lang="es-PE" sz="1050" kern="1200" dirty="0">
                <a:solidFill>
                  <a:schemeClr val="tx1">
                    <a:lumMod val="75000"/>
                    <a:lumOff val="25000"/>
                  </a:schemeClr>
                </a:solidFill>
              </a:rPr>
              <a:t>que serán adecuadas o adaptadas por el docente de acuerdo a las características y necesidades de sus estudiantes. </a:t>
            </a:r>
            <a:r>
              <a:rPr lang="es-PE" sz="1050" b="1" kern="1200" dirty="0">
                <a:solidFill>
                  <a:schemeClr val="tx1">
                    <a:lumMod val="75000"/>
                    <a:lumOff val="25000"/>
                  </a:schemeClr>
                </a:solidFill>
              </a:rPr>
              <a:t>La web, tableta, radio y tv proporcionarán recursos </a:t>
            </a:r>
            <a:r>
              <a:rPr lang="es-PE" sz="1050" kern="1200" dirty="0">
                <a:solidFill>
                  <a:schemeClr val="tx1">
                    <a:lumMod val="75000"/>
                    <a:lumOff val="25000"/>
                  </a:schemeClr>
                </a:solidFill>
              </a:rPr>
              <a:t>para que el docente decida qué y cómo utilizar,  </a:t>
            </a:r>
            <a:r>
              <a:rPr lang="es-PE" sz="1050" b="1" kern="1200" dirty="0">
                <a:solidFill>
                  <a:schemeClr val="tx1">
                    <a:lumMod val="75000"/>
                    <a:lumOff val="25000"/>
                  </a:schemeClr>
                </a:solidFill>
              </a:rPr>
              <a:t>no</a:t>
            </a:r>
            <a:r>
              <a:rPr lang="es-PE" sz="1050" kern="1200" dirty="0">
                <a:solidFill>
                  <a:schemeClr val="tx1">
                    <a:lumMod val="75000"/>
                    <a:lumOff val="25000"/>
                  </a:schemeClr>
                </a:solidFill>
              </a:rPr>
              <a:t> </a:t>
            </a:r>
            <a:r>
              <a:rPr lang="es-PE" sz="1050" b="1" kern="1200" dirty="0">
                <a:solidFill>
                  <a:schemeClr val="tx1">
                    <a:lumMod val="75000"/>
                    <a:lumOff val="25000"/>
                  </a:schemeClr>
                </a:solidFill>
              </a:rPr>
              <a:t>replicarán actividades o sesiones </a:t>
            </a:r>
            <a:r>
              <a:rPr lang="es-PE" sz="1050" kern="1200" dirty="0">
                <a:solidFill>
                  <a:schemeClr val="tx1">
                    <a:lumMod val="75000"/>
                    <a:lumOff val="25000"/>
                  </a:schemeClr>
                </a:solidFill>
              </a:rPr>
              <a:t>realizadas en el aula. </a:t>
            </a:r>
          </a:p>
          <a:p>
            <a:pPr marL="57150" lvl="1" indent="-57150" algn="l" defTabSz="444500">
              <a:lnSpc>
                <a:spcPct val="90000"/>
              </a:lnSpc>
              <a:spcBef>
                <a:spcPct val="0"/>
              </a:spcBef>
              <a:spcAft>
                <a:spcPct val="15000"/>
              </a:spcAft>
              <a:buChar char="•"/>
            </a:pPr>
            <a:r>
              <a:rPr lang="es-ES" sz="1050" kern="1200" dirty="0">
                <a:solidFill>
                  <a:schemeClr val="tx1">
                    <a:lumMod val="75000"/>
                    <a:lumOff val="25000"/>
                  </a:schemeClr>
                </a:solidFill>
              </a:rPr>
              <a:t>Publicación de la </a:t>
            </a:r>
            <a:r>
              <a:rPr lang="es-ES" sz="1050" b="1" kern="1200" dirty="0">
                <a:solidFill>
                  <a:schemeClr val="tx1">
                    <a:lumMod val="75000"/>
                    <a:lumOff val="25000"/>
                  </a:schemeClr>
                </a:solidFill>
              </a:rPr>
              <a:t>planificación  mensual </a:t>
            </a:r>
            <a:r>
              <a:rPr lang="es-ES" sz="1050" kern="1200" dirty="0">
                <a:solidFill>
                  <a:schemeClr val="tx1">
                    <a:lumMod val="75000"/>
                    <a:lumOff val="25000"/>
                  </a:schemeClr>
                </a:solidFill>
              </a:rPr>
              <a:t>con un mes de anticipación.</a:t>
            </a:r>
            <a:endParaRPr lang="es-PE" sz="1050" kern="1200" dirty="0">
              <a:solidFill>
                <a:schemeClr val="tx1">
                  <a:lumMod val="75000"/>
                  <a:lumOff val="25000"/>
                </a:schemeClr>
              </a:solidFill>
            </a:endParaRPr>
          </a:p>
        </p:txBody>
      </p:sp>
      <p:sp>
        <p:nvSpPr>
          <p:cNvPr id="15" name="Rectángulo 14"/>
          <p:cNvSpPr/>
          <p:nvPr/>
        </p:nvSpPr>
        <p:spPr>
          <a:xfrm>
            <a:off x="1023109" y="4828442"/>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Las experiencias de aprendizaje están planteadas día por día , lo que dificulta al docente realizar adaptaciones o adecuaciones según las necesidades de sus estudiantes </a:t>
            </a:r>
            <a:endParaRPr lang="es-PE" sz="1300" kern="1200" dirty="0">
              <a:solidFill>
                <a:schemeClr val="tx1">
                  <a:lumMod val="65000"/>
                  <a:lumOff val="35000"/>
                </a:schemeClr>
              </a:solidFill>
            </a:endParaRPr>
          </a:p>
        </p:txBody>
      </p:sp>
      <p:sp>
        <p:nvSpPr>
          <p:cNvPr id="16" name="Rectángulo 15"/>
          <p:cNvSpPr/>
          <p:nvPr/>
        </p:nvSpPr>
        <p:spPr>
          <a:xfrm>
            <a:off x="6020554" y="5790872"/>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Aprendo en casa presentará </a:t>
            </a:r>
            <a:r>
              <a:rPr lang="es-PE" sz="1050" b="1" kern="1200" dirty="0">
                <a:solidFill>
                  <a:schemeClr val="tx1">
                    <a:lumMod val="75000"/>
                    <a:lumOff val="25000"/>
                  </a:schemeClr>
                </a:solidFill>
              </a:rPr>
              <a:t>experiencias de aprendizaje por ciclo </a:t>
            </a:r>
            <a:r>
              <a:rPr lang="es-PE" sz="1050" kern="1200" dirty="0">
                <a:solidFill>
                  <a:schemeClr val="tx1">
                    <a:lumMod val="75000"/>
                    <a:lumOff val="25000"/>
                  </a:schemeClr>
                </a:solidFill>
              </a:rPr>
              <a:t>que serán adecuadas o adaptadas por el docente de acuerdo a las características y necesidades de sus estudiantes. </a:t>
            </a:r>
            <a:endParaRPr lang="es-PE" sz="1050" kern="1200" dirty="0"/>
          </a:p>
        </p:txBody>
      </p:sp>
      <p:sp>
        <p:nvSpPr>
          <p:cNvPr id="17" name="Rectángulo 16"/>
          <p:cNvSpPr/>
          <p:nvPr/>
        </p:nvSpPr>
        <p:spPr>
          <a:xfrm>
            <a:off x="1023109" y="5790873"/>
            <a:ext cx="4108184"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400" kern="1200" dirty="0">
                <a:solidFill>
                  <a:schemeClr val="tx1">
                    <a:lumMod val="65000"/>
                    <a:lumOff val="35000"/>
                  </a:schemeClr>
                </a:solidFill>
              </a:rPr>
              <a:t>La Web es un </a:t>
            </a:r>
            <a:r>
              <a:rPr lang="es-ES" sz="1400" b="1" kern="1200" dirty="0">
                <a:solidFill>
                  <a:schemeClr val="tx1">
                    <a:lumMod val="65000"/>
                    <a:lumOff val="35000"/>
                  </a:schemeClr>
                </a:solidFill>
              </a:rPr>
              <a:t>repositorio,</a:t>
            </a:r>
            <a:r>
              <a:rPr lang="es-ES" sz="1400" kern="1200" dirty="0">
                <a:solidFill>
                  <a:schemeClr val="tx1">
                    <a:lumMod val="65000"/>
                    <a:lumOff val="35000"/>
                  </a:schemeClr>
                </a:solidFill>
              </a:rPr>
              <a:t>  requiere mejor en </a:t>
            </a:r>
            <a:r>
              <a:rPr lang="es-ES" sz="1400" b="1" kern="1200" dirty="0">
                <a:solidFill>
                  <a:schemeClr val="tx1">
                    <a:lumMod val="65000"/>
                    <a:lumOff val="35000"/>
                  </a:schemeClr>
                </a:solidFill>
              </a:rPr>
              <a:t>interactividad y la calidad </a:t>
            </a:r>
            <a:r>
              <a:rPr lang="es-ES" sz="1400" kern="1200" dirty="0">
                <a:solidFill>
                  <a:schemeClr val="tx1">
                    <a:lumMod val="65000"/>
                    <a:lumOff val="35000"/>
                  </a:schemeClr>
                </a:solidFill>
              </a:rPr>
              <a:t>de sus contenidos pedagógicos</a:t>
            </a:r>
            <a:r>
              <a:rPr lang="es-ES" sz="1300" kern="1200" dirty="0">
                <a:solidFill>
                  <a:schemeClr val="tx1">
                    <a:lumMod val="65000"/>
                    <a:lumOff val="35000"/>
                  </a:schemeClr>
                </a:solidFill>
              </a:rPr>
              <a:t>.</a:t>
            </a:r>
            <a:endParaRPr lang="es-PE" sz="1300" kern="1200" dirty="0">
              <a:solidFill>
                <a:schemeClr val="tx1">
                  <a:lumMod val="65000"/>
                  <a:lumOff val="35000"/>
                </a:schemeClr>
              </a:solidFill>
            </a:endParaRPr>
          </a:p>
        </p:txBody>
      </p:sp>
      <p:sp>
        <p:nvSpPr>
          <p:cNvPr id="5" name="Rectángulo 4"/>
          <p:cNvSpPr/>
          <p:nvPr/>
        </p:nvSpPr>
        <p:spPr>
          <a:xfrm rot="5400000">
            <a:off x="2792795" y="-763068"/>
            <a:ext cx="375147" cy="3270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PE" b="1" dirty="0" err="1">
                <a:solidFill>
                  <a:srgbClr val="0070C0"/>
                </a:solidFill>
                <a:latin typeface="Verdana" panose="020B0604030504040204" pitchFamily="34" charset="0"/>
                <a:ea typeface="Verdana" panose="020B0604030504040204" pitchFamily="34" charset="0"/>
                <a:cs typeface="Calibri"/>
                <a:sym typeface="Calibri"/>
              </a:rPr>
              <a:t>AeC</a:t>
            </a:r>
            <a:r>
              <a:rPr lang="es-PE" b="1" dirty="0">
                <a:solidFill>
                  <a:srgbClr val="0070C0"/>
                </a:solidFill>
                <a:latin typeface="Verdana" panose="020B0604030504040204" pitchFamily="34" charset="0"/>
                <a:ea typeface="Verdana" panose="020B0604030504040204" pitchFamily="34" charset="0"/>
                <a:cs typeface="Calibri"/>
                <a:sym typeface="Calibri"/>
              </a:rPr>
              <a:t> 2020</a:t>
            </a:r>
          </a:p>
        </p:txBody>
      </p:sp>
      <p:sp>
        <p:nvSpPr>
          <p:cNvPr id="10" name="Rectángulo 9"/>
          <p:cNvSpPr/>
          <p:nvPr/>
        </p:nvSpPr>
        <p:spPr>
          <a:xfrm rot="5400000">
            <a:off x="8688474" y="-835461"/>
            <a:ext cx="349557" cy="3468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lnSpc>
                <a:spcPct val="107000"/>
              </a:lnSpc>
            </a:pPr>
            <a:r>
              <a:rPr lang="es-PE" b="1" dirty="0">
                <a:solidFill>
                  <a:srgbClr val="0070C0"/>
                </a:solidFill>
                <a:latin typeface="Verdana" panose="020B0604030504040204" pitchFamily="34" charset="0"/>
                <a:ea typeface="Verdana" panose="020B0604030504040204" pitchFamily="34" charset="0"/>
                <a:cs typeface="Calibri"/>
                <a:sym typeface="Calibri"/>
              </a:rPr>
              <a:t> </a:t>
            </a:r>
            <a:r>
              <a:rPr lang="es-PE" b="1" dirty="0" err="1">
                <a:solidFill>
                  <a:srgbClr val="0070C0"/>
                </a:solidFill>
                <a:latin typeface="Verdana" panose="020B0604030504040204" pitchFamily="34" charset="0"/>
                <a:ea typeface="Verdana" panose="020B0604030504040204" pitchFamily="34" charset="0"/>
                <a:cs typeface="Calibri"/>
                <a:sym typeface="Calibri"/>
              </a:rPr>
              <a:t>AeC</a:t>
            </a:r>
            <a:r>
              <a:rPr lang="es-PE" b="1" dirty="0">
                <a:solidFill>
                  <a:srgbClr val="0070C0"/>
                </a:solidFill>
                <a:latin typeface="Verdana" panose="020B0604030504040204" pitchFamily="34" charset="0"/>
                <a:ea typeface="Verdana" panose="020B0604030504040204" pitchFamily="34" charset="0"/>
                <a:cs typeface="Calibri"/>
                <a:sym typeface="Calibri"/>
              </a:rPr>
              <a:t> 2021</a:t>
            </a:r>
          </a:p>
        </p:txBody>
      </p:sp>
      <p:cxnSp>
        <p:nvCxnSpPr>
          <p:cNvPr id="19" name="Conector recto 18"/>
          <p:cNvCxnSpPr/>
          <p:nvPr/>
        </p:nvCxnSpPr>
        <p:spPr>
          <a:xfrm>
            <a:off x="733331" y="2108203"/>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733331" y="3061365"/>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33331" y="3829401"/>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733331" y="4729969"/>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733331" y="5787527"/>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Forma libre 25"/>
          <p:cNvSpPr/>
          <p:nvPr/>
        </p:nvSpPr>
        <p:spPr>
          <a:xfrm>
            <a:off x="5360215" y="1501377"/>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7" name="Forma libre 26"/>
          <p:cNvSpPr/>
          <p:nvPr/>
        </p:nvSpPr>
        <p:spPr>
          <a:xfrm>
            <a:off x="5360215" y="2522462"/>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Forma libre 27"/>
          <p:cNvSpPr/>
          <p:nvPr/>
        </p:nvSpPr>
        <p:spPr>
          <a:xfrm>
            <a:off x="5360214" y="3392637"/>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Forma libre 28"/>
          <p:cNvSpPr/>
          <p:nvPr/>
        </p:nvSpPr>
        <p:spPr>
          <a:xfrm>
            <a:off x="5360213" y="4224589"/>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0" name="Forma libre 29"/>
          <p:cNvSpPr/>
          <p:nvPr/>
        </p:nvSpPr>
        <p:spPr>
          <a:xfrm>
            <a:off x="5360212" y="5219731"/>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1" name="Forma libre 30"/>
          <p:cNvSpPr/>
          <p:nvPr/>
        </p:nvSpPr>
        <p:spPr>
          <a:xfrm>
            <a:off x="5360212" y="6123602"/>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246865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4555" y="339814"/>
            <a:ext cx="10515600" cy="698362"/>
          </a:xfrm>
        </p:spPr>
        <p:txBody>
          <a:bodyPr>
            <a:normAutofit/>
          </a:bodyPr>
          <a:lstStyle/>
          <a:p>
            <a:r>
              <a:rPr lang="es-ES" sz="2800" b="1" dirty="0">
                <a:solidFill>
                  <a:srgbClr val="0070C0"/>
                </a:solidFill>
                <a:latin typeface="Verdana" panose="020B0604030504040204" pitchFamily="34" charset="0"/>
                <a:ea typeface="Verdana" panose="020B0604030504040204" pitchFamily="34" charset="0"/>
              </a:rPr>
              <a:t>Caracterización de Aprendo en casa 2021</a:t>
            </a:r>
            <a:endParaRPr lang="es-PE" sz="2800" b="1" dirty="0">
              <a:solidFill>
                <a:srgbClr val="0070C0"/>
              </a:solidFill>
              <a:latin typeface="Verdana" panose="020B0604030504040204" pitchFamily="34" charset="0"/>
              <a:ea typeface="Verdana" panose="020B0604030504040204" pitchFamily="34" charset="0"/>
            </a:endParaRPr>
          </a:p>
        </p:txBody>
      </p:sp>
      <p:sp>
        <p:nvSpPr>
          <p:cNvPr id="5" name="Rectángulo 4"/>
          <p:cNvSpPr/>
          <p:nvPr/>
        </p:nvSpPr>
        <p:spPr>
          <a:xfrm>
            <a:off x="5431293" y="1612826"/>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Interactuar a través de mensajes, opiniones, preguntas, aunque no necesariamente la respuesta sea inmediata. </a:t>
            </a:r>
            <a:endParaRPr lang="es-PE" sz="1400" kern="1200" dirty="0">
              <a:solidFill>
                <a:schemeClr val="tx1">
                  <a:lumMod val="65000"/>
                  <a:lumOff val="35000"/>
                </a:schemeClr>
              </a:solidFill>
            </a:endParaRPr>
          </a:p>
        </p:txBody>
      </p:sp>
      <p:sp>
        <p:nvSpPr>
          <p:cNvPr id="6" name="Rectángulo 5"/>
          <p:cNvSpPr/>
          <p:nvPr/>
        </p:nvSpPr>
        <p:spPr>
          <a:xfrm>
            <a:off x="733331" y="1548734"/>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Interacción</a:t>
            </a:r>
            <a:endParaRPr lang="es-PE" b="1" kern="1200" dirty="0">
              <a:solidFill>
                <a:schemeClr val="tx1">
                  <a:lumMod val="65000"/>
                  <a:lumOff val="35000"/>
                </a:schemeClr>
              </a:solidFill>
            </a:endParaRPr>
          </a:p>
        </p:txBody>
      </p:sp>
      <p:sp>
        <p:nvSpPr>
          <p:cNvPr id="7" name="Rectángulo 6"/>
          <p:cNvSpPr/>
          <p:nvPr/>
        </p:nvSpPr>
        <p:spPr>
          <a:xfrm>
            <a:off x="5431293" y="2393870"/>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Entre las plataformas de TV, radio, web y tabletas de tal manera que pueda pasar de una plataforma a otra sin perder el hilo de la experiencia de aprendizaje. </a:t>
            </a:r>
            <a:endParaRPr lang="es-PE" sz="1400" kern="1200" dirty="0">
              <a:solidFill>
                <a:schemeClr val="tx1">
                  <a:lumMod val="65000"/>
                  <a:lumOff val="35000"/>
                </a:schemeClr>
              </a:solidFill>
            </a:endParaRPr>
          </a:p>
        </p:txBody>
      </p:sp>
      <p:sp>
        <p:nvSpPr>
          <p:cNvPr id="8" name="Rectángulo 7"/>
          <p:cNvSpPr/>
          <p:nvPr/>
        </p:nvSpPr>
        <p:spPr>
          <a:xfrm>
            <a:off x="730786" y="2336829"/>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Articulación</a:t>
            </a:r>
            <a:endParaRPr lang="es-PE" b="1" kern="1200" dirty="0">
              <a:solidFill>
                <a:schemeClr val="tx1">
                  <a:lumMod val="65000"/>
                  <a:lumOff val="35000"/>
                </a:schemeClr>
              </a:solidFill>
            </a:endParaRPr>
          </a:p>
        </p:txBody>
      </p:sp>
      <p:sp>
        <p:nvSpPr>
          <p:cNvPr id="9" name="Rectángulo 8"/>
          <p:cNvSpPr/>
          <p:nvPr/>
        </p:nvSpPr>
        <p:spPr>
          <a:xfrm>
            <a:off x="5431293" y="3174914"/>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Los docentes reciben planificación con anticipación y pueden adaptar, adecuar o cambiar las experiencias de acuerdo a las características y necesidades de sus estudiantes.</a:t>
            </a:r>
            <a:endParaRPr lang="es-PE" sz="1400" kern="1200" dirty="0">
              <a:solidFill>
                <a:schemeClr val="tx1">
                  <a:lumMod val="65000"/>
                  <a:lumOff val="35000"/>
                </a:schemeClr>
              </a:solidFill>
            </a:endParaRPr>
          </a:p>
        </p:txBody>
      </p:sp>
      <p:sp>
        <p:nvSpPr>
          <p:cNvPr id="10" name="Rectángulo 9"/>
          <p:cNvSpPr/>
          <p:nvPr/>
        </p:nvSpPr>
        <p:spPr>
          <a:xfrm>
            <a:off x="730786" y="3110823"/>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Predictibilidad</a:t>
            </a:r>
            <a:endParaRPr lang="es-PE" b="1" kern="1200" dirty="0">
              <a:solidFill>
                <a:schemeClr val="tx1">
                  <a:lumMod val="65000"/>
                  <a:lumOff val="35000"/>
                </a:schemeClr>
              </a:solidFill>
            </a:endParaRPr>
          </a:p>
        </p:txBody>
      </p:sp>
      <p:sp>
        <p:nvSpPr>
          <p:cNvPr id="11" name="Rectángulo 10"/>
          <p:cNvSpPr/>
          <p:nvPr/>
        </p:nvSpPr>
        <p:spPr>
          <a:xfrm>
            <a:off x="5431293" y="3955959"/>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Permitiendo recoger experiencias regionales y locales. Docentes podrán aportar a lo planteado para </a:t>
            </a:r>
            <a:r>
              <a:rPr lang="es-ES" sz="1400" kern="1200" dirty="0" err="1">
                <a:solidFill>
                  <a:schemeClr val="tx1">
                    <a:lumMod val="65000"/>
                    <a:lumOff val="35000"/>
                  </a:schemeClr>
                </a:solidFill>
              </a:rPr>
              <a:t>AeC</a:t>
            </a:r>
            <a:r>
              <a:rPr lang="es-ES" sz="1400" kern="1200" dirty="0">
                <a:solidFill>
                  <a:schemeClr val="tx1">
                    <a:lumMod val="65000"/>
                    <a:lumOff val="35000"/>
                  </a:schemeClr>
                </a:solidFill>
              </a:rPr>
              <a:t> , sirviendo como una gran red de intercambio.</a:t>
            </a:r>
            <a:endParaRPr lang="es-PE" sz="1400" kern="1200" dirty="0">
              <a:solidFill>
                <a:schemeClr val="tx1">
                  <a:lumMod val="65000"/>
                  <a:lumOff val="35000"/>
                </a:schemeClr>
              </a:solidFill>
            </a:endParaRPr>
          </a:p>
        </p:txBody>
      </p:sp>
      <p:sp>
        <p:nvSpPr>
          <p:cNvPr id="12" name="Rectángulo 11"/>
          <p:cNvSpPr/>
          <p:nvPr/>
        </p:nvSpPr>
        <p:spPr>
          <a:xfrm>
            <a:off x="730786" y="3919669"/>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Inclusivo</a:t>
            </a:r>
            <a:endParaRPr lang="es-PE" b="1" kern="1200" dirty="0">
              <a:solidFill>
                <a:schemeClr val="tx1">
                  <a:lumMod val="65000"/>
                  <a:lumOff val="35000"/>
                </a:schemeClr>
              </a:solidFill>
            </a:endParaRPr>
          </a:p>
        </p:txBody>
      </p:sp>
      <p:sp>
        <p:nvSpPr>
          <p:cNvPr id="13" name="Rectángulo 12"/>
          <p:cNvSpPr/>
          <p:nvPr/>
        </p:nvSpPr>
        <p:spPr>
          <a:xfrm>
            <a:off x="5431293" y="4737003"/>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Con espacios dirigidos según actor, teniendo un espacio propio para familias y su rol en el aprendizaje y el soporte socioemocional de sus hijos. </a:t>
            </a:r>
            <a:endParaRPr lang="es-PE" sz="1400" kern="1200" dirty="0">
              <a:solidFill>
                <a:schemeClr val="tx1">
                  <a:lumMod val="65000"/>
                  <a:lumOff val="35000"/>
                </a:schemeClr>
              </a:solidFill>
            </a:endParaRPr>
          </a:p>
        </p:txBody>
      </p:sp>
      <p:sp>
        <p:nvSpPr>
          <p:cNvPr id="14" name="Rectángulo 13"/>
          <p:cNvSpPr/>
          <p:nvPr/>
        </p:nvSpPr>
        <p:spPr>
          <a:xfrm>
            <a:off x="724270" y="4712730"/>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Personalizado</a:t>
            </a:r>
            <a:endParaRPr lang="es-PE" b="1" kern="1200" dirty="0">
              <a:solidFill>
                <a:schemeClr val="tx1">
                  <a:lumMod val="65000"/>
                  <a:lumOff val="35000"/>
                </a:schemeClr>
              </a:solidFill>
            </a:endParaRPr>
          </a:p>
        </p:txBody>
      </p:sp>
      <p:sp>
        <p:nvSpPr>
          <p:cNvPr id="15" name="Rectángulo 14"/>
          <p:cNvSpPr/>
          <p:nvPr/>
        </p:nvSpPr>
        <p:spPr>
          <a:xfrm>
            <a:off x="5431293" y="5518047"/>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Que amplían las posibilidades de interacción de los estudiantes - Rumbo al aula virtual 4.0 como complemento de lo que brinda la web, radio, tv y tabletas.</a:t>
            </a:r>
            <a:endParaRPr lang="es-PE" sz="1400" kern="1200" dirty="0">
              <a:solidFill>
                <a:schemeClr val="tx1">
                  <a:lumMod val="65000"/>
                  <a:lumOff val="35000"/>
                </a:schemeClr>
              </a:solidFill>
            </a:endParaRPr>
          </a:p>
        </p:txBody>
      </p:sp>
      <p:sp>
        <p:nvSpPr>
          <p:cNvPr id="16" name="Rectángulo 15"/>
          <p:cNvSpPr/>
          <p:nvPr/>
        </p:nvSpPr>
        <p:spPr>
          <a:xfrm>
            <a:off x="724270" y="5481755"/>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Mejora continua</a:t>
            </a:r>
            <a:endParaRPr lang="es-PE" b="1" kern="1200" dirty="0">
              <a:solidFill>
                <a:schemeClr val="tx1">
                  <a:lumMod val="65000"/>
                  <a:lumOff val="35000"/>
                </a:schemeClr>
              </a:solidFill>
            </a:endParaRPr>
          </a:p>
        </p:txBody>
      </p:sp>
      <p:cxnSp>
        <p:nvCxnSpPr>
          <p:cNvPr id="17" name="Conector recto 16"/>
          <p:cNvCxnSpPr/>
          <p:nvPr/>
        </p:nvCxnSpPr>
        <p:spPr>
          <a:xfrm>
            <a:off x="644555" y="2322866"/>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733331" y="3042815"/>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724270" y="3884954"/>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724270" y="4665999"/>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24270" y="5435025"/>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orma libre 21"/>
          <p:cNvSpPr/>
          <p:nvPr/>
        </p:nvSpPr>
        <p:spPr>
          <a:xfrm>
            <a:off x="5139564" y="1884621"/>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3" name="Forma libre 22"/>
          <p:cNvSpPr/>
          <p:nvPr/>
        </p:nvSpPr>
        <p:spPr>
          <a:xfrm>
            <a:off x="5134560" y="2604570"/>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Forma libre 23"/>
          <p:cNvSpPr/>
          <p:nvPr/>
        </p:nvSpPr>
        <p:spPr>
          <a:xfrm>
            <a:off x="5138755" y="3421560"/>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5" name="Forma libre 24"/>
          <p:cNvSpPr/>
          <p:nvPr/>
        </p:nvSpPr>
        <p:spPr>
          <a:xfrm>
            <a:off x="5134560" y="4200406"/>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Forma libre 25"/>
          <p:cNvSpPr/>
          <p:nvPr/>
        </p:nvSpPr>
        <p:spPr>
          <a:xfrm>
            <a:off x="5139089" y="4988754"/>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7" name="Forma libre 26"/>
          <p:cNvSpPr/>
          <p:nvPr/>
        </p:nvSpPr>
        <p:spPr>
          <a:xfrm>
            <a:off x="5134560" y="5726892"/>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25950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7050514" y="0"/>
            <a:ext cx="514148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533478" y="345458"/>
            <a:ext cx="6016724" cy="955663"/>
          </a:xfrm>
        </p:spPr>
        <p:txBody>
          <a:bodyPr>
            <a:normAutofit/>
          </a:bodyPr>
          <a:lstStyle/>
          <a:p>
            <a:pPr algn="ctr"/>
            <a:r>
              <a:rPr lang="es-ES" sz="2400" b="1" dirty="0">
                <a:solidFill>
                  <a:srgbClr val="0070C0"/>
                </a:solidFill>
                <a:latin typeface="Verdana" panose="020B0604030504040204" pitchFamily="34" charset="0"/>
                <a:ea typeface="Verdana" panose="020B0604030504040204" pitchFamily="34" charset="0"/>
              </a:rPr>
              <a:t>Centralidad de la gestión 2021</a:t>
            </a:r>
            <a:endParaRPr lang="es-PE" sz="2400" b="1" dirty="0">
              <a:solidFill>
                <a:srgbClr val="0070C0"/>
              </a:solidFill>
              <a:latin typeface="Verdana" panose="020B0604030504040204" pitchFamily="34" charset="0"/>
              <a:ea typeface="Verdana" panose="020B0604030504040204" pitchFamily="34" charset="0"/>
            </a:endParaRPr>
          </a:p>
        </p:txBody>
      </p:sp>
      <p:sp>
        <p:nvSpPr>
          <p:cNvPr id="6" name="Rectángulo redondeado 5"/>
          <p:cNvSpPr/>
          <p:nvPr/>
        </p:nvSpPr>
        <p:spPr>
          <a:xfrm>
            <a:off x="7609420" y="896645"/>
            <a:ext cx="4286658" cy="560475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r>
              <a:rPr lang="es-ES" sz="2400" b="1" dirty="0">
                <a:solidFill>
                  <a:srgbClr val="0070C0"/>
                </a:solidFill>
                <a:latin typeface="Verdana" panose="020B0604030504040204" pitchFamily="34" charset="0"/>
                <a:ea typeface="Verdana" panose="020B0604030504040204" pitchFamily="34" charset="0"/>
              </a:rPr>
              <a:t>Desarrollo del año 2021</a:t>
            </a:r>
          </a:p>
          <a:p>
            <a:endParaRPr lang="es-ES" sz="1200" dirty="0">
              <a:solidFill>
                <a:schemeClr val="tx1">
                  <a:lumMod val="65000"/>
                  <a:lumOff val="35000"/>
                </a:schemeClr>
              </a:solidFill>
            </a:endParaRPr>
          </a:p>
          <a:p>
            <a:endParaRPr lang="es-ES" sz="1200" dirty="0">
              <a:solidFill>
                <a:schemeClr val="tx1">
                  <a:lumMod val="65000"/>
                  <a:lumOff val="35000"/>
                </a:schemeClr>
              </a:solidFill>
            </a:endParaRPr>
          </a:p>
          <a:p>
            <a:endParaRPr lang="es-ES" sz="12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Centralidad en el bienestar del estudiante </a:t>
            </a:r>
            <a:r>
              <a:rPr lang="es-ES" sz="1600" dirty="0">
                <a:solidFill>
                  <a:schemeClr val="tx1">
                    <a:lumMod val="65000"/>
                    <a:lumOff val="35000"/>
                  </a:schemeClr>
                </a:solidFill>
              </a:rPr>
              <a:t>(socioemocional y aprendizajes).</a:t>
            </a:r>
          </a:p>
          <a:p>
            <a:pPr marL="171450" indent="-171450" algn="just">
              <a:buFont typeface="Arial" panose="020B0604020202020204" pitchFamily="34" charset="0"/>
              <a:buChar char="•"/>
            </a:pPr>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Acciones de apoyo durante los tránsitos </a:t>
            </a:r>
            <a:r>
              <a:rPr lang="es-ES" sz="1600" dirty="0">
                <a:solidFill>
                  <a:schemeClr val="tx1">
                    <a:lumMod val="65000"/>
                    <a:lumOff val="35000"/>
                  </a:schemeClr>
                </a:solidFill>
              </a:rPr>
              <a:t>(inicial a primaria y primaria a secundaria).</a:t>
            </a:r>
          </a:p>
          <a:p>
            <a:pPr marL="171450" indent="-171450" algn="just">
              <a:buFont typeface="Arial" panose="020B0604020202020204" pitchFamily="34" charset="0"/>
              <a:buChar char="•"/>
            </a:pPr>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Autonomía del docente y rol protagónico </a:t>
            </a:r>
            <a:r>
              <a:rPr lang="es-ES" sz="1600" dirty="0">
                <a:solidFill>
                  <a:schemeClr val="tx1">
                    <a:lumMod val="65000"/>
                    <a:lumOff val="35000"/>
                  </a:schemeClr>
                </a:solidFill>
              </a:rPr>
              <a:t>en el desarrollo de aprendizajes de sus estudiantes </a:t>
            </a:r>
          </a:p>
          <a:p>
            <a:pPr marL="171450" indent="-171450" algn="just">
              <a:buFont typeface="Arial" panose="020B0604020202020204" pitchFamily="34" charset="0"/>
              <a:buChar char="•"/>
            </a:pPr>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Trabajo articulado intersectorial </a:t>
            </a:r>
            <a:r>
              <a:rPr lang="es-ES" sz="1600" dirty="0">
                <a:solidFill>
                  <a:schemeClr val="tx1">
                    <a:lumMod val="65000"/>
                    <a:lumOff val="35000"/>
                  </a:schemeClr>
                </a:solidFill>
              </a:rPr>
              <a:t>e intergubernamental para mejores logros.</a:t>
            </a:r>
          </a:p>
          <a:p>
            <a:pPr algn="just"/>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dirty="0">
                <a:solidFill>
                  <a:schemeClr val="tx1">
                    <a:lumMod val="65000"/>
                    <a:lumOff val="35000"/>
                  </a:schemeClr>
                </a:solidFill>
              </a:rPr>
              <a:t>MINEDU ofrece un </a:t>
            </a:r>
            <a:r>
              <a:rPr lang="es-ES" sz="1600" b="1" dirty="0">
                <a:solidFill>
                  <a:schemeClr val="tx1">
                    <a:lumMod val="65000"/>
                    <a:lumOff val="35000"/>
                  </a:schemeClr>
                </a:solidFill>
              </a:rPr>
              <a:t>paquete básico de recursos y acciones adaptables </a:t>
            </a:r>
            <a:r>
              <a:rPr lang="es-ES" sz="1600" dirty="0">
                <a:solidFill>
                  <a:schemeClr val="tx1">
                    <a:lumMod val="65000"/>
                    <a:lumOff val="35000"/>
                  </a:schemeClr>
                </a:solidFill>
              </a:rPr>
              <a:t>de acuerdo a cada región, localidad e IE.</a:t>
            </a:r>
          </a:p>
          <a:p>
            <a:pPr algn="ctr"/>
            <a:endParaRPr lang="es-PE" dirty="0"/>
          </a:p>
        </p:txBody>
      </p:sp>
      <p:sp>
        <p:nvSpPr>
          <p:cNvPr id="7" name="CuadroTexto 6"/>
          <p:cNvSpPr txBox="1"/>
          <p:nvPr/>
        </p:nvSpPr>
        <p:spPr>
          <a:xfrm>
            <a:off x="786193" y="5916620"/>
            <a:ext cx="4433034" cy="58477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ln>
            <a:noFill/>
          </a:ln>
        </p:spPr>
        <p:txBody>
          <a:bodyPr wrap="square" rtlCol="0">
            <a:spAutoFit/>
          </a:bodyPr>
          <a:lstStyle/>
          <a:p>
            <a:pPr algn="ctr"/>
            <a:r>
              <a:rPr lang="es-ES" sz="1600" b="1" dirty="0">
                <a:solidFill>
                  <a:schemeClr val="bg1"/>
                </a:solidFill>
              </a:rPr>
              <a:t>Soporte: </a:t>
            </a:r>
            <a:r>
              <a:rPr lang="es-ES" sz="1600" dirty="0">
                <a:solidFill>
                  <a:schemeClr val="bg1"/>
                </a:solidFill>
              </a:rPr>
              <a:t>trabajo articulado al interior del </a:t>
            </a:r>
            <a:r>
              <a:rPr lang="es-ES" sz="1600" dirty="0" err="1">
                <a:solidFill>
                  <a:schemeClr val="bg1"/>
                </a:solidFill>
              </a:rPr>
              <a:t>Minedu</a:t>
            </a:r>
            <a:r>
              <a:rPr lang="es-ES" sz="1600" dirty="0">
                <a:solidFill>
                  <a:schemeClr val="bg1"/>
                </a:solidFill>
              </a:rPr>
              <a:t> y con otros sectores </a:t>
            </a:r>
            <a:endParaRPr lang="es-PE" sz="1600" dirty="0">
              <a:solidFill>
                <a:schemeClr val="bg1"/>
              </a:solidFill>
            </a:endParaRPr>
          </a:p>
        </p:txBody>
      </p:sp>
      <p:sp>
        <p:nvSpPr>
          <p:cNvPr id="9" name="Rectángulo redondeado 8"/>
          <p:cNvSpPr/>
          <p:nvPr/>
        </p:nvSpPr>
        <p:spPr>
          <a:xfrm rot="16200000">
            <a:off x="3709596" y="3366984"/>
            <a:ext cx="4274911" cy="469038"/>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solidFill>
                  <a:schemeClr val="bg1"/>
                </a:solidFill>
              </a:rPr>
              <a:t>Rol protagónico del docente y director </a:t>
            </a:r>
            <a:endParaRPr lang="es-PE" dirty="0">
              <a:solidFill>
                <a:schemeClr val="bg1"/>
              </a:solidFill>
            </a:endParaRPr>
          </a:p>
        </p:txBody>
      </p:sp>
      <p:sp>
        <p:nvSpPr>
          <p:cNvPr id="4" name="Arco de bloque 3"/>
          <p:cNvSpPr/>
          <p:nvPr/>
        </p:nvSpPr>
        <p:spPr>
          <a:xfrm>
            <a:off x="1328802" y="1903151"/>
            <a:ext cx="3347816" cy="3347816"/>
          </a:xfrm>
          <a:prstGeom prst="blockArc">
            <a:avLst>
              <a:gd name="adj1" fmla="val 10800000"/>
              <a:gd name="adj2" fmla="val 1620000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8" name="Arco de bloque 7"/>
          <p:cNvSpPr/>
          <p:nvPr/>
        </p:nvSpPr>
        <p:spPr>
          <a:xfrm>
            <a:off x="1328802" y="1903151"/>
            <a:ext cx="3347816" cy="3347816"/>
          </a:xfrm>
          <a:prstGeom prst="blockArc">
            <a:avLst>
              <a:gd name="adj1" fmla="val 5400000"/>
              <a:gd name="adj2" fmla="val 1080000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0" name="Arco de bloque 9"/>
          <p:cNvSpPr/>
          <p:nvPr/>
        </p:nvSpPr>
        <p:spPr>
          <a:xfrm>
            <a:off x="1328802" y="1903151"/>
            <a:ext cx="3347816" cy="3347816"/>
          </a:xfrm>
          <a:prstGeom prst="blockArc">
            <a:avLst>
              <a:gd name="adj1" fmla="val 0"/>
              <a:gd name="adj2" fmla="val 540000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1" name="Arco de bloque 10"/>
          <p:cNvSpPr/>
          <p:nvPr/>
        </p:nvSpPr>
        <p:spPr>
          <a:xfrm>
            <a:off x="1328802" y="1903151"/>
            <a:ext cx="3347816" cy="3347816"/>
          </a:xfrm>
          <a:prstGeom prst="blockArc">
            <a:avLst>
              <a:gd name="adj1" fmla="val 16200000"/>
              <a:gd name="adj2" fmla="val 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3" name="Forma libre 12"/>
          <p:cNvSpPr/>
          <p:nvPr/>
        </p:nvSpPr>
        <p:spPr>
          <a:xfrm>
            <a:off x="2232525" y="2806874"/>
            <a:ext cx="1540371" cy="1540371"/>
          </a:xfrm>
          <a:custGeom>
            <a:avLst/>
            <a:gdLst>
              <a:gd name="connsiteX0" fmla="*/ 0 w 1540371"/>
              <a:gd name="connsiteY0" fmla="*/ 770186 h 1540371"/>
              <a:gd name="connsiteX1" fmla="*/ 770186 w 1540371"/>
              <a:gd name="connsiteY1" fmla="*/ 0 h 1540371"/>
              <a:gd name="connsiteX2" fmla="*/ 1540372 w 1540371"/>
              <a:gd name="connsiteY2" fmla="*/ 770186 h 1540371"/>
              <a:gd name="connsiteX3" fmla="*/ 770186 w 1540371"/>
              <a:gd name="connsiteY3" fmla="*/ 1540372 h 1540371"/>
              <a:gd name="connsiteX4" fmla="*/ 0 w 1540371"/>
              <a:gd name="connsiteY4" fmla="*/ 770186 h 154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71" h="1540371">
                <a:moveTo>
                  <a:pt x="0" y="770186"/>
                </a:moveTo>
                <a:cubicBezTo>
                  <a:pt x="0" y="344824"/>
                  <a:pt x="344824" y="0"/>
                  <a:pt x="770186" y="0"/>
                </a:cubicBezTo>
                <a:cubicBezTo>
                  <a:pt x="1195548" y="0"/>
                  <a:pt x="1540372" y="344824"/>
                  <a:pt x="1540372" y="770186"/>
                </a:cubicBezTo>
                <a:cubicBezTo>
                  <a:pt x="1540372" y="1195548"/>
                  <a:pt x="1195548" y="1540372"/>
                  <a:pt x="770186" y="1540372"/>
                </a:cubicBezTo>
                <a:cubicBezTo>
                  <a:pt x="344824" y="1540372"/>
                  <a:pt x="0" y="1195548"/>
                  <a:pt x="0" y="770186"/>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ln>
            <a:noFill/>
          </a:ln>
        </p:spPr>
        <p:style>
          <a:lnRef idx="2">
            <a:schemeClr val="accent1"/>
          </a:lnRef>
          <a:fillRef idx="1">
            <a:schemeClr val="lt1"/>
          </a:fillRef>
          <a:effectRef idx="0">
            <a:schemeClr val="accent1"/>
          </a:effectRef>
          <a:fontRef idx="minor">
            <a:schemeClr val="dk1"/>
          </a:fontRef>
        </p:style>
        <p:txBody>
          <a:bodyPr spcFirstLastPara="0" vert="horz" wrap="square" lIns="249712" tIns="249712" rIns="249712" bIns="249712" numCol="1" spcCol="1270" anchor="ctr" anchorCtr="0">
            <a:noAutofit/>
          </a:bodyPr>
          <a:lstStyle/>
          <a:p>
            <a:pPr marL="0" lvl="0" indent="0" algn="ctr" defTabSz="844550">
              <a:lnSpc>
                <a:spcPct val="90000"/>
              </a:lnSpc>
              <a:spcBef>
                <a:spcPct val="0"/>
              </a:spcBef>
              <a:spcAft>
                <a:spcPct val="35000"/>
              </a:spcAft>
              <a:buNone/>
            </a:pPr>
            <a:r>
              <a:rPr lang="es-ES" b="1" kern="1200" dirty="0">
                <a:solidFill>
                  <a:schemeClr val="bg1"/>
                </a:solidFill>
              </a:rPr>
              <a:t>Estudiante y su familia  </a:t>
            </a:r>
            <a:endParaRPr lang="es-PE" b="1" kern="1200" dirty="0">
              <a:solidFill>
                <a:schemeClr val="bg1"/>
              </a:solidFill>
            </a:endParaRPr>
          </a:p>
        </p:txBody>
      </p:sp>
      <p:sp>
        <p:nvSpPr>
          <p:cNvPr id="14" name="Forma libre 13"/>
          <p:cNvSpPr/>
          <p:nvPr/>
        </p:nvSpPr>
        <p:spPr>
          <a:xfrm>
            <a:off x="2463581" y="1402839"/>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dk1"/>
          </a:lnRef>
          <a:fillRef idx="1">
            <a:schemeClr val="lt1"/>
          </a:fillRef>
          <a:effectRef idx="0">
            <a:schemeClr val="dk1"/>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Directivo</a:t>
            </a:r>
            <a:endParaRPr lang="es-PE" sz="1500" b="1" kern="1200" dirty="0">
              <a:solidFill>
                <a:schemeClr val="tx1">
                  <a:lumMod val="65000"/>
                  <a:lumOff val="35000"/>
                </a:schemeClr>
              </a:solidFill>
            </a:endParaRPr>
          </a:p>
        </p:txBody>
      </p:sp>
      <p:sp>
        <p:nvSpPr>
          <p:cNvPr id="15" name="Forma libre 14"/>
          <p:cNvSpPr/>
          <p:nvPr/>
        </p:nvSpPr>
        <p:spPr>
          <a:xfrm>
            <a:off x="4098672" y="3037930"/>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Docente </a:t>
            </a:r>
            <a:endParaRPr lang="es-PE" sz="1500" b="1" kern="1200" dirty="0">
              <a:solidFill>
                <a:schemeClr val="tx1">
                  <a:lumMod val="65000"/>
                  <a:lumOff val="35000"/>
                </a:schemeClr>
              </a:solidFill>
            </a:endParaRPr>
          </a:p>
        </p:txBody>
      </p:sp>
      <p:sp>
        <p:nvSpPr>
          <p:cNvPr id="16" name="Forma libre 15"/>
          <p:cNvSpPr/>
          <p:nvPr/>
        </p:nvSpPr>
        <p:spPr>
          <a:xfrm>
            <a:off x="2463581" y="4673021"/>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dk1"/>
          </a:lnRef>
          <a:fillRef idx="1">
            <a:schemeClr val="lt1"/>
          </a:fillRef>
          <a:effectRef idx="0">
            <a:schemeClr val="dk1"/>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DRE</a:t>
            </a:r>
            <a:endParaRPr lang="es-PE" sz="1500" b="1" kern="1200" dirty="0">
              <a:solidFill>
                <a:schemeClr val="tx1">
                  <a:lumMod val="65000"/>
                  <a:lumOff val="35000"/>
                </a:schemeClr>
              </a:solidFill>
            </a:endParaRPr>
          </a:p>
        </p:txBody>
      </p:sp>
      <p:sp>
        <p:nvSpPr>
          <p:cNvPr id="17" name="Forma libre 16"/>
          <p:cNvSpPr/>
          <p:nvPr/>
        </p:nvSpPr>
        <p:spPr>
          <a:xfrm>
            <a:off x="828490" y="3037930"/>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dk1"/>
          </a:lnRef>
          <a:fillRef idx="1">
            <a:schemeClr val="lt1"/>
          </a:fillRef>
          <a:effectRef idx="0">
            <a:schemeClr val="dk1"/>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UGEL</a:t>
            </a:r>
            <a:endParaRPr lang="es-PE" sz="1500" b="1" kern="1200" dirty="0">
              <a:solidFill>
                <a:schemeClr val="tx1">
                  <a:lumMod val="65000"/>
                  <a:lumOff val="35000"/>
                </a:schemeClr>
              </a:solidFill>
            </a:endParaRPr>
          </a:p>
        </p:txBody>
      </p:sp>
      <p:grpSp>
        <p:nvGrpSpPr>
          <p:cNvPr id="24" name="Grupo 23"/>
          <p:cNvGrpSpPr/>
          <p:nvPr/>
        </p:nvGrpSpPr>
        <p:grpSpPr>
          <a:xfrm>
            <a:off x="6691560" y="3115550"/>
            <a:ext cx="651850" cy="651850"/>
            <a:chOff x="6691560" y="3115550"/>
            <a:chExt cx="651850" cy="651850"/>
          </a:xfrm>
        </p:grpSpPr>
        <p:sp>
          <p:nvSpPr>
            <p:cNvPr id="23" name="Rectángulo redondeado 22"/>
            <p:cNvSpPr/>
            <p:nvPr/>
          </p:nvSpPr>
          <p:spPr>
            <a:xfrm rot="18900000">
              <a:off x="6691560" y="3115550"/>
              <a:ext cx="651850" cy="651850"/>
            </a:xfrm>
            <a:prstGeom prst="roundRect">
              <a:avLst>
                <a:gd name="adj" fmla="val 29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Forma libre 20"/>
            <p:cNvSpPr/>
            <p:nvPr/>
          </p:nvSpPr>
          <p:spPr>
            <a:xfrm>
              <a:off x="7022793" y="3301926"/>
              <a:ext cx="120391" cy="235049"/>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53975"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Tree>
    <p:extLst>
      <p:ext uri="{BB962C8B-B14F-4D97-AF65-F5344CB8AC3E}">
        <p14:creationId xmlns:p14="http://schemas.microsoft.com/office/powerpoint/2010/main" val="29395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6484" y="529355"/>
            <a:ext cx="3823483"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web</a:t>
            </a:r>
          </a:p>
        </p:txBody>
      </p:sp>
      <p:sp>
        <p:nvSpPr>
          <p:cNvPr id="7" name="Rectángulo 6"/>
          <p:cNvSpPr/>
          <p:nvPr/>
        </p:nvSpPr>
        <p:spPr>
          <a:xfrm>
            <a:off x="526483" y="1513314"/>
            <a:ext cx="7355247" cy="4542269"/>
          </a:xfrm>
          <a:prstGeom prst="rect">
            <a:avLst/>
          </a:prstGeom>
        </p:spPr>
        <p:txBody>
          <a:bodyPr wrap="square">
            <a:spAutoFit/>
          </a:bodyPr>
          <a:lstStyle/>
          <a:p>
            <a:pPr marL="342900" lvl="0" indent="-342900">
              <a:lnSpc>
                <a:spcPct val="107000"/>
              </a:lnSpc>
              <a:buClr>
                <a:srgbClr val="00B0F0"/>
              </a:buClr>
              <a:buFont typeface="Arial" panose="020B0604020202020204" pitchFamily="34" charset="0"/>
              <a:buChar char="•"/>
            </a:pP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Generar una </a:t>
            </a:r>
            <a:r>
              <a:rPr lang="es-PE"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plataforma accesible y flexible </a:t>
            </a: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que responda a las diversas formas de aprender.</a:t>
            </a:r>
          </a:p>
          <a:p>
            <a:pPr marL="342900" lvl="0" indent="-342900">
              <a:lnSpc>
                <a:spcPct val="107000"/>
              </a:lnSpc>
              <a:spcAft>
                <a:spcPts val="800"/>
              </a:spcAft>
              <a:buClr>
                <a:srgbClr val="00B0F0"/>
              </a:buClr>
              <a:buFont typeface="Arial" panose="020B0604020202020204" pitchFamily="34" charset="0"/>
              <a:buChar char="•"/>
            </a:pPr>
            <a:r>
              <a:rPr lang="es-MX"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Ofrecer a los estudiantes </a:t>
            </a:r>
            <a:r>
              <a:rPr lang="es-MX"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mayor diversidad de los formatos </a:t>
            </a:r>
            <a:r>
              <a:rPr lang="es-MX"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de los recursos para las diversas formas de aprender (</a:t>
            </a:r>
            <a:r>
              <a:rPr lang="es-MX" sz="22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podcast</a:t>
            </a:r>
            <a:r>
              <a:rPr lang="es-MX"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interactivo, infografías). As</a:t>
            </a:r>
            <a:r>
              <a:rPr lang="es-ES"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í como podrán acceder a los programas radiales y de tv desde la misma experiencia.</a:t>
            </a:r>
          </a:p>
          <a:p>
            <a:pPr marL="342900" lvl="0" indent="-342900">
              <a:lnSpc>
                <a:spcPct val="107000"/>
              </a:lnSpc>
              <a:buClr>
                <a:srgbClr val="00B0F0"/>
              </a:buClr>
              <a:buFont typeface="Arial" panose="020B0604020202020204" pitchFamily="34" charset="0"/>
              <a:buChar char="•"/>
            </a:pPr>
            <a:r>
              <a:rPr lang="es-PE"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Aula virtual de Perú Educa 4.0</a:t>
            </a: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articuladas con plataforma </a:t>
            </a:r>
            <a:r>
              <a:rPr lang="es-PE" sz="22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AeC</a:t>
            </a:r>
            <a:endPar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B0F0"/>
              </a:buClr>
              <a:buFont typeface="Arial" panose="020B0604020202020204" pitchFamily="34" charset="0"/>
              <a:buChar char="•"/>
            </a:pP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Responder a las necesidades pedagógicas de docentes con </a:t>
            </a:r>
            <a:r>
              <a:rPr lang="es-PE"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orientaciones específicas </a:t>
            </a: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y sus necesidades formativas para el desarrollo de sus competencias digitales.</a:t>
            </a:r>
          </a:p>
          <a:p>
            <a:pPr marL="342900" lvl="0" indent="-342900">
              <a:lnSpc>
                <a:spcPct val="107000"/>
              </a:lnSpc>
              <a:spcAft>
                <a:spcPts val="800"/>
              </a:spcAft>
              <a:buClr>
                <a:srgbClr val="00B0F0"/>
              </a:buClr>
              <a:buFont typeface="Arial" panose="020B0604020202020204" pitchFamily="34" charset="0"/>
              <a:buChar char="•"/>
            </a:pPr>
            <a:endPar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Forma libre 5"/>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139366" r="-26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orma libre 7"/>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52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95808" y="1519342"/>
            <a:ext cx="8260917" cy="5163914"/>
          </a:xfrm>
          <a:prstGeom prst="rect">
            <a:avLst/>
          </a:prstGeom>
        </p:spPr>
        <p:txBody>
          <a:bodyPr wrap="square">
            <a:spAutoFit/>
          </a:bodyPr>
          <a:lstStyle/>
          <a:p>
            <a:pPr marL="34290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Ampliación de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AeC</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para públicos específicos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(Inicial, primaria, PRITE y CEBE).</a:t>
            </a:r>
          </a:p>
          <a:p>
            <a:pPr lvl="2">
              <a:lnSpc>
                <a:spcPct val="107000"/>
              </a:lnSpc>
              <a:tabLst>
                <a:tab pos="9144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Franja de programas de II ciclo </a:t>
            </a:r>
            <a:endParaRPr lang="es-PE"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914400" algn="l"/>
              </a:tabLst>
            </a:pP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-Franja de programas para III y IV ciclo de manera individual.</a:t>
            </a:r>
          </a:p>
          <a:p>
            <a:pPr>
              <a:lnSpc>
                <a:spcPct val="107000"/>
              </a:lnSpc>
              <a:tabLst>
                <a:tab pos="914400" algn="l"/>
              </a:tabLst>
            </a:pP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-Franja de programas de Vi, VII ciclo y una especial de 5t0 de secundaria.</a:t>
            </a:r>
            <a:endParaRPr lang="es-PE"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914400" algn="l"/>
              </a:tabLst>
            </a:pP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-Franja horaria para los programas de PRITE y CEBE.</a:t>
            </a:r>
          </a:p>
          <a:p>
            <a:pPr>
              <a:lnSpc>
                <a:spcPct val="107000"/>
              </a:lnSpc>
              <a:tabLst>
                <a:tab pos="914400" algn="l"/>
              </a:tabLst>
            </a:pP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docentes de regiones </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en los programas. Esto se realizará en coordinación con los comunicadores regionales. </a:t>
            </a: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docentes de EBE y</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estudiantes con NEE </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en los programas.</a:t>
            </a: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una franja de TV  dirigida a las familias</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Leemos Juntos y Activarte en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todos los niveles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buClr>
                <a:srgbClr val="1C9BDA"/>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Franja de programas para la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enseñanza de lenguas</a:t>
            </a:r>
            <a:b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b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originarias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(sábados)</a:t>
            </a:r>
          </a:p>
          <a:p>
            <a:pPr>
              <a:lnSpc>
                <a:spcPct val="107000"/>
              </a:lnSpc>
              <a:tabLst>
                <a:tab pos="457200" algn="l"/>
              </a:tabLst>
            </a:pP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Forma libre 4"/>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31612" r="-1828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Forma libre 5"/>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p:nvSpPr>
        <p:spPr>
          <a:xfrm>
            <a:off x="409165" y="370560"/>
            <a:ext cx="3456395"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TV</a:t>
            </a:r>
          </a:p>
        </p:txBody>
      </p:sp>
    </p:spTree>
    <p:extLst>
      <p:ext uri="{BB962C8B-B14F-4D97-AF65-F5344CB8AC3E}">
        <p14:creationId xmlns:p14="http://schemas.microsoft.com/office/powerpoint/2010/main" val="271764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9165" y="370560"/>
            <a:ext cx="4049507"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radio</a:t>
            </a:r>
          </a:p>
        </p:txBody>
      </p:sp>
      <p:sp>
        <p:nvSpPr>
          <p:cNvPr id="5" name="Rectángulo 4"/>
          <p:cNvSpPr/>
          <p:nvPr/>
        </p:nvSpPr>
        <p:spPr>
          <a:xfrm>
            <a:off x="409165" y="1383861"/>
            <a:ext cx="7680586" cy="4702826"/>
          </a:xfrm>
          <a:prstGeom prst="rect">
            <a:avLst/>
          </a:prstGeom>
        </p:spPr>
        <p:txBody>
          <a:bodyPr wrap="square">
            <a:spAutoFit/>
          </a:bodyPr>
          <a:lstStyle/>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incrementa las franjas horarias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para los programas de radio en Radio Nacional.</a:t>
            </a:r>
          </a:p>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Ampliación de los programas de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inicial de 15 a 30 min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de duración </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una franja de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radio dirigida a las familias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(10 min microprogramas para familias).</a:t>
            </a:r>
          </a:p>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castellanos regionales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(locutores o personajes)</a:t>
            </a:r>
          </a:p>
          <a:p>
            <a:pPr marL="342900" lvl="0" indent="-342900">
              <a:lnSpc>
                <a:spcPct val="107000"/>
              </a:lnSpc>
              <a:buClr>
                <a:srgbClr val="00B0F0"/>
              </a:buClr>
              <a:buFont typeface="Arial" panose="020B0604020202020204" pitchFamily="34" charset="0"/>
              <a:buChar char="•"/>
              <a:tabLst>
                <a:tab pos="457200" algn="l"/>
              </a:tabLst>
            </a:pP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Leemos Juntos y Activarte en todos los niveles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mantiene los programas de radio en 09 lenguas originarias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Quechua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chanka</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quechua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collao</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quechua central, aimara,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ashaninka</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awajún</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yanesha</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shawi</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y shipibo-</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konibo</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y Castellano como Segunda Lengua.</a:t>
            </a:r>
          </a:p>
          <a:p>
            <a:pPr marL="34290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franja para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programas de radio enseñanza de lenguas originarias,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diversificando las lenguas de acuerdo a las regiones (sábados).</a:t>
            </a:r>
          </a:p>
        </p:txBody>
      </p:sp>
      <p:sp>
        <p:nvSpPr>
          <p:cNvPr id="6" name="Forma libre 5"/>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51435" r="-78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orma libre 6"/>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306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36CEB276-8FE4-4CF7-B7F2-EDD3D6FEDD22}"/>
              </a:ext>
            </a:extLst>
          </p:cNvPr>
          <p:cNvSpPr txBox="1">
            <a:spLocks/>
          </p:cNvSpPr>
          <p:nvPr/>
        </p:nvSpPr>
        <p:spPr>
          <a:xfrm>
            <a:off x="498498" y="1354988"/>
            <a:ext cx="7548222" cy="5078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7000"/>
              </a:lnSpc>
              <a:spcBef>
                <a:spcPts val="0"/>
              </a:spcBef>
              <a:buClr>
                <a:srgbClr val="00B0F0"/>
              </a:buClr>
              <a:tabLst>
                <a:tab pos="457200" algn="l"/>
              </a:tabLst>
              <a:defRPr/>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Las  tabletas estarán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articuladas con la web</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garantizando:</a:t>
            </a:r>
          </a:p>
          <a:p>
            <a:pPr lvl="1">
              <a:lnSpc>
                <a:spcPct val="127000"/>
              </a:lnSpc>
              <a:spcBef>
                <a:spcPts val="0"/>
              </a:spcBef>
              <a:buClr>
                <a:srgbClr val="00B0F0"/>
              </a:buClr>
              <a:buFont typeface="Wingdings" panose="05000000000000000000" pitchFamily="2" charset="2"/>
              <a:buChar char="ü"/>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Que la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interfaz</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de la web debe ser coherente con la del gestor de contenidos.</a:t>
            </a:r>
          </a:p>
          <a:p>
            <a:pPr lvl="1">
              <a:lnSpc>
                <a:spcPct val="127000"/>
              </a:lnSpc>
              <a:spcBef>
                <a:spcPts val="0"/>
              </a:spcBef>
              <a:buClr>
                <a:srgbClr val="00B0F0"/>
              </a:buClr>
              <a:buFont typeface="Wingdings" panose="05000000000000000000" pitchFamily="2" charset="2"/>
              <a:buChar char="ü"/>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Que la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organización inicial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de la tableta siga la presentación de la web.</a:t>
            </a:r>
          </a:p>
          <a:p>
            <a:pPr>
              <a:lnSpc>
                <a:spcPct val="127000"/>
              </a:lnSpc>
              <a:spcBef>
                <a:spcPts val="0"/>
              </a:spcBef>
              <a:buClr>
                <a:srgbClr val="00B0F0"/>
              </a:buClr>
              <a:tabLst>
                <a:tab pos="457200" algn="l"/>
              </a:tabLst>
              <a:defRPr/>
            </a:pP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Articulación</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de las experiencias de aprendizaje de las Tabletas con los medios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web, radio y TV.</a:t>
            </a:r>
          </a:p>
          <a:p>
            <a:pPr>
              <a:lnSpc>
                <a:spcPct val="127000"/>
              </a:lnSpc>
              <a:spcBef>
                <a:spcPts val="0"/>
              </a:spcBef>
              <a:buClr>
                <a:srgbClr val="00B0F0"/>
              </a:buClr>
              <a:tabLst>
                <a:tab pos="457200" algn="l"/>
              </a:tabLst>
              <a:defRPr/>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nuevos aplicativos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para el desarrollo de las lenguas originarias y el desarrollo de competencias en lengua materna.</a:t>
            </a:r>
          </a:p>
          <a:p>
            <a:pPr>
              <a:lnSpc>
                <a:spcPct val="127000"/>
              </a:lnSpc>
              <a:spcBef>
                <a:spcPts val="0"/>
              </a:spcBef>
              <a:buClr>
                <a:srgbClr val="00B0F0"/>
              </a:buClr>
              <a:tabLst>
                <a:tab pos="457200" algn="l"/>
              </a:tabLst>
              <a:defRPr/>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Con la implementación de tabletas se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propicia el desarrollo de usuarios digitales con </a:t>
            </a:r>
            <a:r>
              <a:rPr lang="es-PE" sz="2000" b="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AeC</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en ámbitos rurales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p>
          <a:p>
            <a:pPr>
              <a:lnSpc>
                <a:spcPct val="127000"/>
              </a:lnSpc>
              <a:spcBef>
                <a:spcPts val="0"/>
              </a:spcBef>
              <a:buClr>
                <a:srgbClr val="00B0F0"/>
              </a:buClr>
              <a:tabLst>
                <a:tab pos="457200" algn="l"/>
              </a:tabLst>
              <a:defRPr/>
            </a:pP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09165" y="370560"/>
            <a:ext cx="4485523"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tableta</a:t>
            </a:r>
          </a:p>
        </p:txBody>
      </p:sp>
      <p:sp>
        <p:nvSpPr>
          <p:cNvPr id="9" name="Forma libre 8"/>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28436" r="-1371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234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40C8B1"/>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5126602" y="2065372"/>
            <a:ext cx="4796697" cy="2554505"/>
          </a:xfrm>
          <a:prstGeom prst="rect">
            <a:avLst/>
          </a:prstGeom>
          <a:noFill/>
          <a:ln>
            <a:noFill/>
          </a:ln>
        </p:spPr>
        <p:txBody>
          <a:bodyPr spcFirstLastPara="1" wrap="square" lIns="91425" tIns="45700" rIns="91425" bIns="45700" anchor="t" anchorCtr="0">
            <a:spAutoFit/>
          </a:bodyPr>
          <a:lstStyle/>
          <a:p>
            <a:pPr lvl="0">
              <a:buSzPts val="3600"/>
            </a:pPr>
            <a:r>
              <a:rPr lang="es-ES" sz="4000" b="1" dirty="0" err="1">
                <a:solidFill>
                  <a:schemeClr val="tx1">
                    <a:lumMod val="50000"/>
                    <a:lumOff val="50000"/>
                  </a:schemeClr>
                </a:solidFill>
                <a:latin typeface="Verdana"/>
                <a:ea typeface="Verdana"/>
                <a:cs typeface="Verdana"/>
                <a:sym typeface="Verdana"/>
              </a:rPr>
              <a:t>AeC</a:t>
            </a:r>
            <a:r>
              <a:rPr lang="es-ES" sz="4000" b="1" dirty="0">
                <a:solidFill>
                  <a:schemeClr val="tx1">
                    <a:lumMod val="50000"/>
                    <a:lumOff val="50000"/>
                  </a:schemeClr>
                </a:solidFill>
                <a:latin typeface="Verdana"/>
                <a:ea typeface="Verdana"/>
                <a:cs typeface="Verdana"/>
                <a:sym typeface="Verdana"/>
              </a:rPr>
              <a:t> Experiencias de aprendizaje 2021 </a:t>
            </a:r>
            <a:endParaRPr lang="es-ES" sz="1600" dirty="0">
              <a:solidFill>
                <a:schemeClr val="tx1">
                  <a:lumMod val="50000"/>
                  <a:lumOff val="50000"/>
                </a:schemeClr>
              </a:solidFill>
            </a:endParaRPr>
          </a:p>
        </p:txBody>
      </p:sp>
      <p:pic>
        <p:nvPicPr>
          <p:cNvPr id="9" name="Imagen 7">
            <a:extLst>
              <a:ext uri="{FF2B5EF4-FFF2-40B4-BE49-F238E27FC236}">
                <a16:creationId xmlns:a16="http://schemas.microsoft.com/office/drawing/2014/main"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11500" b="1"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4</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sp>
        <p:nvSpPr>
          <p:cNvPr id="7" name="Rectángulo 6"/>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1428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9088633" y="533574"/>
            <a:ext cx="1958009" cy="4472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943704" y="513452"/>
            <a:ext cx="8498471"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8" name="Rectángulo 7"/>
          <p:cNvSpPr/>
          <p:nvPr/>
        </p:nvSpPr>
        <p:spPr>
          <a:xfrm>
            <a:off x="508129" y="6076032"/>
            <a:ext cx="3322128" cy="388696"/>
          </a:xfrm>
          <a:prstGeom prst="rect">
            <a:avLst/>
          </a:prstGeom>
        </p:spPr>
        <p:txBody>
          <a:bodyPr wrap="none">
            <a:spAutoFit/>
          </a:bodyPr>
          <a:lstStyle/>
          <a:p>
            <a:pPr algn="ctr">
              <a:lnSpc>
                <a:spcPct val="107000"/>
              </a:lnSpc>
              <a:spcAft>
                <a:spcPts val="800"/>
              </a:spcAft>
              <a:tabLst>
                <a:tab pos="3282950" algn="l"/>
              </a:tabLst>
            </a:pPr>
            <a:r>
              <a:rPr lang="es-PE" b="1" dirty="0">
                <a:latin typeface="Calibri" panose="020F0502020204030204" pitchFamily="34" charset="0"/>
                <a:ea typeface="Calibri" panose="020F0502020204030204" pitchFamily="34" charset="0"/>
                <a:cs typeface="Arial" panose="020B0604020202020204" pitchFamily="34" charset="0"/>
              </a:rPr>
              <a:t>Duración estimada: </a:t>
            </a:r>
            <a:r>
              <a:rPr lang="es-PE" dirty="0">
                <a:latin typeface="Calibri" panose="020F0502020204030204" pitchFamily="34" charset="0"/>
                <a:ea typeface="Calibri" panose="020F0502020204030204" pitchFamily="34" charset="0"/>
                <a:cs typeface="Arial" panose="020B0604020202020204" pitchFamily="34" charset="0"/>
              </a:rPr>
              <a:t>Dos semanas</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1F362615-F69E-4E45-96ED-91365EA47763}"/>
              </a:ext>
            </a:extLst>
          </p:cNvPr>
          <p:cNvPicPr>
            <a:picLocks noChangeAspect="1"/>
          </p:cNvPicPr>
          <p:nvPr/>
        </p:nvPicPr>
        <p:blipFill rotWithShape="1">
          <a:blip r:embed="rId2"/>
          <a:srcRect l="19521" t="13312" r="50000" b="15111"/>
          <a:stretch/>
        </p:blipFill>
        <p:spPr>
          <a:xfrm>
            <a:off x="252469" y="1611115"/>
            <a:ext cx="2918196" cy="3852966"/>
          </a:xfrm>
          <a:prstGeom prst="rect">
            <a:avLst/>
          </a:prstGeom>
        </p:spPr>
      </p:pic>
      <p:pic>
        <p:nvPicPr>
          <p:cNvPr id="14" name="Imagen 13">
            <a:extLst>
              <a:ext uri="{FF2B5EF4-FFF2-40B4-BE49-F238E27FC236}">
                <a16:creationId xmlns:a16="http://schemas.microsoft.com/office/drawing/2014/main" id="{2932D7ED-D041-4037-8AC0-D76FDF41FBF7}"/>
              </a:ext>
            </a:extLst>
          </p:cNvPr>
          <p:cNvPicPr>
            <a:picLocks noChangeAspect="1"/>
          </p:cNvPicPr>
          <p:nvPr/>
        </p:nvPicPr>
        <p:blipFill rotWithShape="1">
          <a:blip r:embed="rId3"/>
          <a:srcRect l="11918" t="15067" r="52329" b="21448"/>
          <a:stretch/>
        </p:blipFill>
        <p:spPr>
          <a:xfrm>
            <a:off x="3270481" y="1506273"/>
            <a:ext cx="4116758" cy="4109836"/>
          </a:xfrm>
          <a:prstGeom prst="rect">
            <a:avLst/>
          </a:prstGeom>
        </p:spPr>
      </p:pic>
      <p:sp>
        <p:nvSpPr>
          <p:cNvPr id="16" name="CuadroTexto 15">
            <a:extLst>
              <a:ext uri="{FF2B5EF4-FFF2-40B4-BE49-F238E27FC236}">
                <a16:creationId xmlns:a16="http://schemas.microsoft.com/office/drawing/2014/main" id="{680168B2-2D58-44D2-80FD-6B9CA856B240}"/>
              </a:ext>
            </a:extLst>
          </p:cNvPr>
          <p:cNvSpPr txBox="1"/>
          <p:nvPr/>
        </p:nvSpPr>
        <p:spPr>
          <a:xfrm>
            <a:off x="7755412" y="1506273"/>
            <a:ext cx="4127495" cy="2031325"/>
          </a:xfrm>
          <a:prstGeom prst="rect">
            <a:avLst/>
          </a:prstGeom>
          <a:noFill/>
        </p:spPr>
        <p:txBody>
          <a:bodyPr wrap="square">
            <a:spAutoFit/>
          </a:bodyPr>
          <a:lstStyle/>
          <a:p>
            <a:r>
              <a:rPr lang="es-PE" sz="1400" b="1" dirty="0">
                <a:solidFill>
                  <a:schemeClr val="tx1">
                    <a:lumMod val="65000"/>
                    <a:lumOff val="35000"/>
                  </a:schemeClr>
                </a:solidFill>
              </a:rPr>
              <a:t>PROPÓSITO</a:t>
            </a:r>
          </a:p>
          <a:p>
            <a:endParaRPr lang="es-PE" sz="1400" b="1" dirty="0">
              <a:solidFill>
                <a:schemeClr val="tx1">
                  <a:lumMod val="65000"/>
                  <a:lumOff val="35000"/>
                </a:schemeClr>
              </a:solidFill>
            </a:endParaRPr>
          </a:p>
          <a:p>
            <a:r>
              <a:rPr lang="es-PE" sz="1400" dirty="0">
                <a:solidFill>
                  <a:schemeClr val="tx1">
                    <a:lumMod val="65000"/>
                    <a:lumOff val="35000"/>
                  </a:schemeClr>
                </a:solidFill>
              </a:rPr>
              <a:t>Promover que las niñas y niños identifiquen y participen desde su propia iniciativa en las </a:t>
            </a:r>
            <a:r>
              <a:rPr lang="es-PE" sz="1400" b="1" dirty="0">
                <a:solidFill>
                  <a:schemeClr val="tx1">
                    <a:lumMod val="65000"/>
                    <a:lumOff val="35000"/>
                  </a:schemeClr>
                </a:solidFill>
              </a:rPr>
              <a:t>acciones de cuidado que están realizando en familia para prevenir el COVID - 19</a:t>
            </a:r>
            <a:r>
              <a:rPr lang="es-PE" sz="1400" dirty="0">
                <a:solidFill>
                  <a:schemeClr val="tx1">
                    <a:lumMod val="65000"/>
                    <a:lumOff val="35000"/>
                  </a:schemeClr>
                </a:solidFill>
              </a:rPr>
              <a:t>,  indagan sobre cómo estas </a:t>
            </a:r>
            <a:r>
              <a:rPr lang="es-PE" sz="1400" b="1" dirty="0">
                <a:solidFill>
                  <a:schemeClr val="tx1">
                    <a:lumMod val="65000"/>
                    <a:lumOff val="35000"/>
                  </a:schemeClr>
                </a:solidFill>
              </a:rPr>
              <a:t>acciones afectan al ambiente y proponen </a:t>
            </a:r>
            <a:r>
              <a:rPr lang="es-PE" sz="1400" dirty="0">
                <a:solidFill>
                  <a:schemeClr val="tx1">
                    <a:lumMod val="65000"/>
                    <a:lumOff val="35000"/>
                  </a:schemeClr>
                </a:solidFill>
              </a:rPr>
              <a:t>sus ideas para establecer acuerdos en familia </a:t>
            </a:r>
            <a:r>
              <a:rPr lang="es-PE" sz="1400" b="1" dirty="0">
                <a:solidFill>
                  <a:schemeClr val="tx1">
                    <a:lumMod val="65000"/>
                    <a:lumOff val="35000"/>
                  </a:schemeClr>
                </a:solidFill>
              </a:rPr>
              <a:t>para seguir cuidándose sin afectar a la Madre Tierra.</a:t>
            </a:r>
          </a:p>
        </p:txBody>
      </p:sp>
      <p:pic>
        <p:nvPicPr>
          <p:cNvPr id="19" name="Imagen 18">
            <a:extLst>
              <a:ext uri="{FF2B5EF4-FFF2-40B4-BE49-F238E27FC236}">
                <a16:creationId xmlns:a16="http://schemas.microsoft.com/office/drawing/2014/main" id="{771BDFD5-2D67-40B6-8588-8118B5632F9E}"/>
              </a:ext>
            </a:extLst>
          </p:cNvPr>
          <p:cNvPicPr>
            <a:picLocks noChangeAspect="1"/>
          </p:cNvPicPr>
          <p:nvPr/>
        </p:nvPicPr>
        <p:blipFill rotWithShape="1">
          <a:blip r:embed="rId4"/>
          <a:srcRect l="54349" t="31407" r="7843" b="33142"/>
          <a:stretch/>
        </p:blipFill>
        <p:spPr>
          <a:xfrm>
            <a:off x="7598935" y="3537598"/>
            <a:ext cx="4159578" cy="2732782"/>
          </a:xfrm>
          <a:prstGeom prst="rect">
            <a:avLst/>
          </a:prstGeom>
        </p:spPr>
      </p:pic>
      <p:sp>
        <p:nvSpPr>
          <p:cNvPr id="9" name="Rectángulo 8">
            <a:extLst>
              <a:ext uri="{FF2B5EF4-FFF2-40B4-BE49-F238E27FC236}">
                <a16:creationId xmlns:a16="http://schemas.microsoft.com/office/drawing/2014/main" id="{B2EC883B-F92B-4E9C-9116-6072EDDA98D8}"/>
              </a:ext>
            </a:extLst>
          </p:cNvPr>
          <p:cNvSpPr/>
          <p:nvPr/>
        </p:nvSpPr>
        <p:spPr>
          <a:xfrm>
            <a:off x="9500221" y="534519"/>
            <a:ext cx="1488374" cy="487506"/>
          </a:xfrm>
          <a:prstGeom prst="rect">
            <a:avLst/>
          </a:prstGeom>
        </p:spPr>
        <p:txBody>
          <a:bodyPr wrap="square">
            <a:spAutoFit/>
          </a:bodyPr>
          <a:lstStyle/>
          <a:p>
            <a:pPr lvl="0">
              <a:lnSpc>
                <a:spcPct val="107000"/>
              </a:lnSpc>
            </a:pPr>
            <a:r>
              <a:rPr lang="es-PE" sz="2400" b="1" dirty="0">
                <a:solidFill>
                  <a:schemeClr val="bg1"/>
                </a:solidFill>
                <a:latin typeface="Verdana" panose="020B0604030504040204" pitchFamily="34" charset="0"/>
                <a:ea typeface="Verdana" panose="020B0604030504040204" pitchFamily="34" charset="0"/>
                <a:cs typeface="Calibri"/>
                <a:sym typeface="Calibri"/>
              </a:rPr>
              <a:t>Inicial</a:t>
            </a:r>
          </a:p>
        </p:txBody>
      </p:sp>
    </p:spTree>
    <p:extLst>
      <p:ext uri="{BB962C8B-B14F-4D97-AF65-F5344CB8AC3E}">
        <p14:creationId xmlns:p14="http://schemas.microsoft.com/office/powerpoint/2010/main" val="423046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0" y="5546222"/>
            <a:ext cx="12192000" cy="13117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994725" y="491568"/>
            <a:ext cx="10081842"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7" name="CuadroTexto 6">
            <a:extLst>
              <a:ext uri="{FF2B5EF4-FFF2-40B4-BE49-F238E27FC236}">
                <a16:creationId xmlns:a16="http://schemas.microsoft.com/office/drawing/2014/main" id="{0967CBBC-5372-4E95-A930-FFE8AEA0A72E}"/>
              </a:ext>
            </a:extLst>
          </p:cNvPr>
          <p:cNvSpPr txBox="1"/>
          <p:nvPr/>
        </p:nvSpPr>
        <p:spPr>
          <a:xfrm>
            <a:off x="3341794" y="1252812"/>
            <a:ext cx="6098458" cy="375552"/>
          </a:xfrm>
          <a:prstGeom prst="rect">
            <a:avLst/>
          </a:prstGeom>
          <a:noFill/>
        </p:spPr>
        <p:txBody>
          <a:bodyPr wrap="square">
            <a:spAutoFit/>
          </a:bodyPr>
          <a:lstStyle/>
          <a:p>
            <a:pPr algn="ctr">
              <a:lnSpc>
                <a:spcPct val="107000"/>
              </a:lnSpc>
              <a:spcAft>
                <a:spcPts val="800"/>
              </a:spcAft>
            </a:pPr>
            <a:r>
              <a:rPr lang="es-PE" b="1" dirty="0">
                <a:solidFill>
                  <a:srgbClr val="00B0F0"/>
                </a:solidFill>
                <a:effectLst/>
                <a:ea typeface="Arial Rounded"/>
                <a:cs typeface="Arial Rounded"/>
              </a:rPr>
              <a:t>“Nuestras decisiones mejoran nuestra convivencia familiar”</a:t>
            </a:r>
            <a:endParaRPr lang="es-PE" sz="1100" dirty="0">
              <a:solidFill>
                <a:srgbClr val="00B0F0"/>
              </a:solidFill>
              <a:effectLst/>
              <a:ea typeface="Calibri" panose="020F0502020204030204" pitchFamily="34" charset="0"/>
            </a:endParaRPr>
          </a:p>
        </p:txBody>
      </p:sp>
      <p:pic>
        <p:nvPicPr>
          <p:cNvPr id="13" name="Imagen 12">
            <a:extLst>
              <a:ext uri="{FF2B5EF4-FFF2-40B4-BE49-F238E27FC236}">
                <a16:creationId xmlns:a16="http://schemas.microsoft.com/office/drawing/2014/main" id="{90B212ED-C673-4CF8-90AE-875B22F1B606}"/>
              </a:ext>
            </a:extLst>
          </p:cNvPr>
          <p:cNvPicPr/>
          <p:nvPr/>
        </p:nvPicPr>
        <p:blipFill rotWithShape="1">
          <a:blip r:embed="rId2">
            <a:extLst>
              <a:ext uri="{28A0092B-C50C-407E-A947-70E740481C1C}">
                <a14:useLocalDpi xmlns:a14="http://schemas.microsoft.com/office/drawing/2010/main" val="0"/>
              </a:ext>
            </a:extLst>
          </a:blip>
          <a:srcRect r="26917"/>
          <a:stretch/>
        </p:blipFill>
        <p:spPr bwMode="auto">
          <a:xfrm>
            <a:off x="625342" y="1891553"/>
            <a:ext cx="1119322" cy="1229424"/>
          </a:xfrm>
          <a:prstGeom prst="rect">
            <a:avLst/>
          </a:prstGeom>
          <a:noFill/>
          <a:ln>
            <a:noFill/>
          </a:ln>
        </p:spPr>
      </p:pic>
      <p:pic>
        <p:nvPicPr>
          <p:cNvPr id="14" name="Imagen 13">
            <a:extLst>
              <a:ext uri="{FF2B5EF4-FFF2-40B4-BE49-F238E27FC236}">
                <a16:creationId xmlns:a16="http://schemas.microsoft.com/office/drawing/2014/main" id="{B9BB6E96-FCCB-4D86-B21E-CEFC8596F3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8952" y="3394801"/>
            <a:ext cx="1075711" cy="1198226"/>
          </a:xfrm>
          <a:prstGeom prst="rect">
            <a:avLst/>
          </a:prstGeom>
          <a:noFill/>
          <a:ln>
            <a:noFill/>
          </a:ln>
        </p:spPr>
      </p:pic>
      <p:sp>
        <p:nvSpPr>
          <p:cNvPr id="16" name="CuadroTexto 15">
            <a:extLst>
              <a:ext uri="{FF2B5EF4-FFF2-40B4-BE49-F238E27FC236}">
                <a16:creationId xmlns:a16="http://schemas.microsoft.com/office/drawing/2014/main" id="{FFCAF0CA-F4DB-4004-A75B-D28BC523A2E4}"/>
              </a:ext>
            </a:extLst>
          </p:cNvPr>
          <p:cNvSpPr txBox="1"/>
          <p:nvPr/>
        </p:nvSpPr>
        <p:spPr>
          <a:xfrm>
            <a:off x="2092816" y="1904910"/>
            <a:ext cx="4040665" cy="3150478"/>
          </a:xfrm>
          <a:prstGeom prst="rect">
            <a:avLst/>
          </a:prstGeom>
          <a:noFill/>
        </p:spPr>
        <p:txBody>
          <a:bodyPr wrap="square">
            <a:spAutoFit/>
          </a:bodyPr>
          <a:lstStyle/>
          <a:p>
            <a:pPr>
              <a:lnSpc>
                <a:spcPct val="107000"/>
              </a:lnSpc>
              <a:spcAft>
                <a:spcPts val="800"/>
              </a:spcAft>
            </a:pPr>
            <a:r>
              <a:rPr lang="es-PE" sz="1200" dirty="0">
                <a:solidFill>
                  <a:schemeClr val="tx1">
                    <a:lumMod val="65000"/>
                    <a:lumOff val="35000"/>
                  </a:schemeClr>
                </a:solidFill>
                <a:effectLst/>
                <a:ea typeface="Calibri" panose="020F0502020204030204" pitchFamily="34" charset="0"/>
              </a:rPr>
              <a:t>María y José son dos hermanitos de 6 y 7 años. Su mamá les dejo la tarea de cuidar y alimentar a sus cuyes y conejos; y regar las plantas que hay en su casa.  María y José se pusieron a jugar a las escondidas y a mirar televisión y se olvidaron de cuidar y alimentar a sus animales y regar sus plantas. ¿qué habrá pasado con los animales y las plantas? ¿Por qué crees que habrá pasado eso con los animales y las plantas? ¿Cómo crees que reaccionaron los padres de María y José?  Y a ti ¿te ha sucedido o pasado algo parecido a lo de María y José? ¿por qué crees que nos pasa eso</a:t>
            </a:r>
            <a:r>
              <a:rPr lang="es-PE" sz="1200" dirty="0">
                <a:solidFill>
                  <a:schemeClr val="tx1">
                    <a:lumMod val="65000"/>
                    <a:lumOff val="35000"/>
                  </a:schemeClr>
                </a:solidFill>
                <a:ea typeface="Calibri" panose="020F0502020204030204" pitchFamily="34" charset="0"/>
              </a:rPr>
              <a:t>.</a:t>
            </a:r>
            <a:endParaRPr lang="es-PE" sz="1200" dirty="0">
              <a:solidFill>
                <a:schemeClr val="tx1">
                  <a:lumMod val="65000"/>
                  <a:lumOff val="35000"/>
                </a:schemeClr>
              </a:solidFill>
              <a:effectLst/>
              <a:ea typeface="Calibri" panose="020F0502020204030204" pitchFamily="34" charset="0"/>
            </a:endParaRPr>
          </a:p>
          <a:p>
            <a:pPr>
              <a:lnSpc>
                <a:spcPct val="107000"/>
              </a:lnSpc>
              <a:spcAft>
                <a:spcPts val="800"/>
              </a:spcAft>
            </a:pPr>
            <a:r>
              <a:rPr lang="es-PE" sz="1200" dirty="0">
                <a:solidFill>
                  <a:schemeClr val="tx1">
                    <a:lumMod val="65000"/>
                    <a:lumOff val="35000"/>
                  </a:schemeClr>
                </a:solidFill>
                <a:effectLst/>
                <a:ea typeface="Calibri" panose="020F0502020204030204" pitchFamily="34" charset="0"/>
              </a:rPr>
              <a:t>Así como María y José, todos nosotros tenemos tareas como: regar nuestras plantas, hacer las tareas de la escuela, alimentar a nuestros animales, ayudar en la chacra, ayudar a preparar los alimentos, limpiar y ordenar los espacios de la casa, entre otros. </a:t>
            </a:r>
          </a:p>
        </p:txBody>
      </p:sp>
      <p:sp>
        <p:nvSpPr>
          <p:cNvPr id="18" name="CuadroTexto 17">
            <a:extLst>
              <a:ext uri="{FF2B5EF4-FFF2-40B4-BE49-F238E27FC236}">
                <a16:creationId xmlns:a16="http://schemas.microsoft.com/office/drawing/2014/main" id="{0A845CC7-84D7-43BD-8A8F-EE15EEBBE258}"/>
              </a:ext>
            </a:extLst>
          </p:cNvPr>
          <p:cNvSpPr txBox="1"/>
          <p:nvPr/>
        </p:nvSpPr>
        <p:spPr>
          <a:xfrm>
            <a:off x="6867747" y="1806021"/>
            <a:ext cx="4952831" cy="2006318"/>
          </a:xfrm>
          <a:prstGeom prst="rect">
            <a:avLst/>
          </a:prstGeom>
          <a:noFill/>
        </p:spPr>
        <p:txBody>
          <a:bodyPr wrap="square">
            <a:spAutoFit/>
          </a:bodyPr>
          <a:lstStyle/>
          <a:p>
            <a:pPr>
              <a:lnSpc>
                <a:spcPct val="107000"/>
              </a:lnSpc>
              <a:spcAft>
                <a:spcPts val="800"/>
              </a:spcAft>
            </a:pPr>
            <a:r>
              <a:rPr lang="es-PE" sz="1100" b="1" dirty="0">
                <a:solidFill>
                  <a:schemeClr val="tx1">
                    <a:lumMod val="65000"/>
                    <a:lumOff val="35000"/>
                  </a:schemeClr>
                </a:solidFill>
                <a:effectLst/>
                <a:ea typeface="Calibri" panose="020F0502020204030204" pitchFamily="34" charset="0"/>
              </a:rPr>
              <a:t>Propósito de aprendizaje</a:t>
            </a:r>
          </a:p>
          <a:p>
            <a:pPr>
              <a:lnSpc>
                <a:spcPct val="107000"/>
              </a:lnSpc>
              <a:spcAft>
                <a:spcPts val="800"/>
              </a:spcAft>
            </a:pPr>
            <a:r>
              <a:rPr lang="es-PE" sz="1100" b="1" dirty="0">
                <a:solidFill>
                  <a:schemeClr val="tx1">
                    <a:lumMod val="65000"/>
                    <a:lumOff val="35000"/>
                  </a:schemeClr>
                </a:solidFill>
                <a:effectLst/>
                <a:ea typeface="Calibri" panose="020F0502020204030204" pitchFamily="34" charset="0"/>
              </a:rPr>
              <a:t>¿Cómo ayudamos a María y José a tomar decisiones que les ayuden a cumplir sus tareas para una mejor convivencia en familia? </a:t>
            </a:r>
            <a:r>
              <a:rPr lang="es-PE" sz="1050" b="1" dirty="0">
                <a:solidFill>
                  <a:schemeClr val="tx1">
                    <a:lumMod val="65000"/>
                    <a:lumOff val="35000"/>
                  </a:schemeClr>
                </a:solidFill>
                <a:ea typeface="Calibri" panose="020F0502020204030204" pitchFamily="34" charset="0"/>
              </a:rPr>
              <a:t> </a:t>
            </a:r>
            <a:r>
              <a:rPr lang="es-PE" sz="1100" dirty="0">
                <a:solidFill>
                  <a:schemeClr val="tx1">
                    <a:lumMod val="65000"/>
                    <a:lumOff val="35000"/>
                  </a:schemeClr>
                </a:solidFill>
                <a:effectLst/>
                <a:ea typeface="Calibri" panose="020F0502020204030204" pitchFamily="34" charset="0"/>
              </a:rPr>
              <a:t>Para ello, identificarás en tus propias vivencias cómo tomas decisiones en el día a día en tu familia, leerás textos que te ayuden a comprender las consecuencias de nuestras decisiones, buscarás información en libros, en el internet, mirando videos, escuchando testimonios de sabios o tus familiares sobre sus formas de tomar decisiones para convivir; entrevistarás a tu familia y analizarás los resultados obtenidos, representarás vivencias de manera artística, escribirás propuestas para mejorar la convivencia en tu familia.</a:t>
            </a:r>
            <a:endParaRPr lang="es-PE" sz="1050" dirty="0">
              <a:solidFill>
                <a:schemeClr val="tx1">
                  <a:lumMod val="65000"/>
                  <a:lumOff val="35000"/>
                </a:schemeClr>
              </a:solidFill>
              <a:effectLst/>
              <a:ea typeface="Calibri" panose="020F0502020204030204" pitchFamily="34" charset="0"/>
            </a:endParaRPr>
          </a:p>
        </p:txBody>
      </p:sp>
      <p:sp>
        <p:nvSpPr>
          <p:cNvPr id="20" name="CuadroTexto 19">
            <a:extLst>
              <a:ext uri="{FF2B5EF4-FFF2-40B4-BE49-F238E27FC236}">
                <a16:creationId xmlns:a16="http://schemas.microsoft.com/office/drawing/2014/main" id="{F3377506-06F9-4721-A84A-2ED5786BC9E3}"/>
              </a:ext>
            </a:extLst>
          </p:cNvPr>
          <p:cNvSpPr txBox="1"/>
          <p:nvPr/>
        </p:nvSpPr>
        <p:spPr>
          <a:xfrm>
            <a:off x="6867746" y="3812339"/>
            <a:ext cx="4952831" cy="1813638"/>
          </a:xfrm>
          <a:prstGeom prst="rect">
            <a:avLst/>
          </a:prstGeom>
          <a:noFill/>
        </p:spPr>
        <p:txBody>
          <a:bodyPr wrap="square">
            <a:spAutoFit/>
          </a:bodyPr>
          <a:lstStyle/>
          <a:p>
            <a:pPr>
              <a:lnSpc>
                <a:spcPct val="107000"/>
              </a:lnSpc>
              <a:spcAft>
                <a:spcPts val="800"/>
              </a:spcAft>
            </a:pPr>
            <a:r>
              <a:rPr lang="es-PE" sz="1100" b="1" dirty="0">
                <a:solidFill>
                  <a:schemeClr val="tx1">
                    <a:lumMod val="65000"/>
                    <a:lumOff val="35000"/>
                  </a:schemeClr>
                </a:solidFill>
                <a:effectLst/>
                <a:ea typeface="Arial Rounded"/>
                <a:cs typeface="Arial Rounded"/>
              </a:rPr>
              <a:t>¿Qué producto elaboraré?</a:t>
            </a:r>
            <a:endParaRPr lang="es-PE" sz="1100" dirty="0">
              <a:solidFill>
                <a:schemeClr val="tx1">
                  <a:lumMod val="65000"/>
                  <a:lumOff val="35000"/>
                </a:schemeClr>
              </a:solidFill>
              <a:effectLst/>
              <a:ea typeface="Calibri" panose="020F0502020204030204" pitchFamily="34" charset="0"/>
            </a:endParaRPr>
          </a:p>
          <a:p>
            <a:pPr>
              <a:lnSpc>
                <a:spcPct val="107000"/>
              </a:lnSpc>
              <a:spcAft>
                <a:spcPts val="800"/>
              </a:spcAft>
            </a:pPr>
            <a:r>
              <a:rPr lang="es-PE" sz="1100" dirty="0">
                <a:solidFill>
                  <a:schemeClr val="tx1">
                    <a:lumMod val="65000"/>
                    <a:lumOff val="35000"/>
                  </a:schemeClr>
                </a:solidFill>
                <a:effectLst/>
                <a:ea typeface="Calibri" panose="020F0502020204030204" pitchFamily="34" charset="0"/>
              </a:rPr>
              <a:t>Presentó como participo en las decisiones del hogar y cómo me gustaría participar. (la escritura será de acuerdo al nivel de escritura del estudiante). </a:t>
            </a:r>
          </a:p>
          <a:p>
            <a:pPr>
              <a:lnSpc>
                <a:spcPct val="107000"/>
              </a:lnSpc>
              <a:spcAft>
                <a:spcPts val="800"/>
              </a:spcAft>
            </a:pPr>
            <a:r>
              <a:rPr lang="es-PE" sz="1100" b="1" dirty="0">
                <a:solidFill>
                  <a:schemeClr val="tx1">
                    <a:lumMod val="65000"/>
                    <a:lumOff val="35000"/>
                  </a:schemeClr>
                </a:solidFill>
                <a:ea typeface="Calibri" panose="020F0502020204030204" pitchFamily="34" charset="0"/>
              </a:rPr>
              <a:t>Competencias: </a:t>
            </a:r>
          </a:p>
          <a:p>
            <a:pPr marL="171450" indent="-171450">
              <a:buFont typeface="Arial" panose="020B0604020202020204" pitchFamily="34" charset="0"/>
              <a:buChar char="•"/>
            </a:pPr>
            <a:r>
              <a:rPr lang="es-PE" sz="1100" dirty="0">
                <a:solidFill>
                  <a:schemeClr val="tx1">
                    <a:lumMod val="65000"/>
                    <a:lumOff val="35000"/>
                  </a:schemeClr>
                </a:solidFill>
                <a:effectLst/>
                <a:ea typeface="Calibri" panose="020F0502020204030204" pitchFamily="34" charset="0"/>
              </a:rPr>
              <a:t>Convive y participa democrátic</a:t>
            </a:r>
            <a:r>
              <a:rPr lang="es-PE" sz="1100" dirty="0">
                <a:solidFill>
                  <a:schemeClr val="tx1">
                    <a:lumMod val="65000"/>
                    <a:lumOff val="35000"/>
                  </a:schemeClr>
                </a:solidFill>
                <a:ea typeface="Calibri" panose="020F0502020204030204" pitchFamily="34" charset="0"/>
              </a:rPr>
              <a:t>amente en la búsqueda del bien común.</a:t>
            </a:r>
          </a:p>
          <a:p>
            <a:pPr marL="171450" indent="-171450">
              <a:buFont typeface="Arial" panose="020B0604020202020204" pitchFamily="34" charset="0"/>
              <a:buChar char="•"/>
            </a:pPr>
            <a:r>
              <a:rPr lang="es-PE" sz="1100" dirty="0">
                <a:solidFill>
                  <a:schemeClr val="tx1">
                    <a:lumMod val="65000"/>
                    <a:lumOff val="35000"/>
                  </a:schemeClr>
                </a:solidFill>
                <a:effectLst/>
                <a:ea typeface="Calibri" panose="020F0502020204030204" pitchFamily="34" charset="0"/>
              </a:rPr>
              <a:t>Lee diversos tipos de texto</a:t>
            </a:r>
            <a:r>
              <a:rPr lang="es-PE" sz="1100" dirty="0">
                <a:solidFill>
                  <a:schemeClr val="tx1">
                    <a:lumMod val="65000"/>
                    <a:lumOff val="35000"/>
                  </a:schemeClr>
                </a:solidFill>
                <a:ea typeface="Calibri" panose="020F0502020204030204" pitchFamily="34" charset="0"/>
              </a:rPr>
              <a:t>s en su lengua materna.</a:t>
            </a:r>
          </a:p>
          <a:p>
            <a:pPr marL="171450" indent="-171450">
              <a:buFont typeface="Arial" panose="020B0604020202020204" pitchFamily="34" charset="0"/>
              <a:buChar char="•"/>
            </a:pPr>
            <a:r>
              <a:rPr lang="es-PE" sz="1100" dirty="0">
                <a:solidFill>
                  <a:schemeClr val="tx1">
                    <a:lumMod val="65000"/>
                    <a:lumOff val="35000"/>
                  </a:schemeClr>
                </a:solidFill>
                <a:effectLst/>
                <a:ea typeface="Calibri" panose="020F0502020204030204" pitchFamily="34" charset="0"/>
              </a:rPr>
              <a:t>Escribe diversos tipos de textos de su lengua materna. </a:t>
            </a:r>
          </a:p>
          <a:p>
            <a:pPr>
              <a:lnSpc>
                <a:spcPct val="107000"/>
              </a:lnSpc>
              <a:spcAft>
                <a:spcPts val="800"/>
              </a:spcAft>
            </a:pPr>
            <a:r>
              <a:rPr lang="es-PE" sz="1100" dirty="0">
                <a:solidFill>
                  <a:schemeClr val="tx1">
                    <a:lumMod val="65000"/>
                    <a:lumOff val="35000"/>
                  </a:schemeClr>
                </a:solidFill>
                <a:effectLst/>
                <a:ea typeface="Quattrocento Sans"/>
                <a:cs typeface="Quattrocento Sans"/>
              </a:rPr>
              <a:t> </a:t>
            </a:r>
            <a:endParaRPr lang="es-PE" sz="1600" dirty="0">
              <a:solidFill>
                <a:schemeClr val="tx1">
                  <a:lumMod val="65000"/>
                  <a:lumOff val="35000"/>
                </a:schemeClr>
              </a:solidFill>
              <a:effectLst/>
              <a:ea typeface="Calibri" panose="020F0502020204030204" pitchFamily="34" charset="0"/>
            </a:endParaRPr>
          </a:p>
        </p:txBody>
      </p:sp>
      <p:sp>
        <p:nvSpPr>
          <p:cNvPr id="3" name="Elipse 2"/>
          <p:cNvSpPr/>
          <p:nvPr/>
        </p:nvSpPr>
        <p:spPr>
          <a:xfrm>
            <a:off x="2092816" y="5815205"/>
            <a:ext cx="728321" cy="728321"/>
          </a:xfrm>
          <a:prstGeom prst="ellipse">
            <a:avLst/>
          </a:prstGeom>
          <a:solidFill>
            <a:schemeClr val="bg1"/>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 name="Acorde 4"/>
          <p:cNvSpPr/>
          <p:nvPr/>
        </p:nvSpPr>
        <p:spPr>
          <a:xfrm>
            <a:off x="2156910" y="5879006"/>
            <a:ext cx="582657" cy="582657"/>
          </a:xfrm>
          <a:prstGeom prst="chord">
            <a:avLst>
              <a:gd name="adj1" fmla="val 1168272"/>
              <a:gd name="adj2" fmla="val 9631728"/>
            </a:avLst>
          </a:prstGeom>
          <a:solidFill>
            <a:srgbClr val="0070C0"/>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orma libre 5"/>
          <p:cNvSpPr/>
          <p:nvPr/>
        </p:nvSpPr>
        <p:spPr>
          <a:xfrm>
            <a:off x="2928626" y="6094884"/>
            <a:ext cx="2154617" cy="545713"/>
          </a:xfrm>
          <a:custGeom>
            <a:avLst/>
            <a:gdLst>
              <a:gd name="connsiteX0" fmla="*/ 0 w 2154617"/>
              <a:gd name="connsiteY0" fmla="*/ 0 h 3065018"/>
              <a:gd name="connsiteX1" fmla="*/ 2154617 w 2154617"/>
              <a:gd name="connsiteY1" fmla="*/ 0 h 3065018"/>
              <a:gd name="connsiteX2" fmla="*/ 2154617 w 2154617"/>
              <a:gd name="connsiteY2" fmla="*/ 3065018 h 3065018"/>
              <a:gd name="connsiteX3" fmla="*/ 0 w 2154617"/>
              <a:gd name="connsiteY3" fmla="*/ 3065018 h 3065018"/>
              <a:gd name="connsiteX4" fmla="*/ 0 w 2154617"/>
              <a:gd name="connsiteY4" fmla="*/ 0 h 30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3065018">
                <a:moveTo>
                  <a:pt x="0" y="0"/>
                </a:moveTo>
                <a:lnTo>
                  <a:pt x="2154617" y="0"/>
                </a:lnTo>
                <a:lnTo>
                  <a:pt x="2154617" y="3065018"/>
                </a:lnTo>
                <a:lnTo>
                  <a:pt x="0" y="30650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solidFill>
                  <a:schemeClr val="tx1">
                    <a:lumMod val="65000"/>
                    <a:lumOff val="35000"/>
                  </a:schemeClr>
                </a:solidFill>
              </a:rPr>
              <a:t>Identificamos cómo se toman las decisiones en las familias</a:t>
            </a:r>
            <a:endParaRPr lang="es-PE" sz="1000" kern="1200" dirty="0">
              <a:solidFill>
                <a:schemeClr val="tx1">
                  <a:lumMod val="65000"/>
                  <a:lumOff val="35000"/>
                </a:schemeClr>
              </a:solidFill>
            </a:endParaRPr>
          </a:p>
        </p:txBody>
      </p:sp>
      <p:sp>
        <p:nvSpPr>
          <p:cNvPr id="8" name="Forma libre 7"/>
          <p:cNvSpPr/>
          <p:nvPr/>
        </p:nvSpPr>
        <p:spPr>
          <a:xfrm>
            <a:off x="2928626" y="5902522"/>
            <a:ext cx="2154617" cy="159315"/>
          </a:xfrm>
          <a:custGeom>
            <a:avLst/>
            <a:gdLst>
              <a:gd name="connsiteX0" fmla="*/ 0 w 2154617"/>
              <a:gd name="connsiteY0" fmla="*/ 0 h 728321"/>
              <a:gd name="connsiteX1" fmla="*/ 2154617 w 2154617"/>
              <a:gd name="connsiteY1" fmla="*/ 0 h 728321"/>
              <a:gd name="connsiteX2" fmla="*/ 2154617 w 2154617"/>
              <a:gd name="connsiteY2" fmla="*/ 728321 h 728321"/>
              <a:gd name="connsiteX3" fmla="*/ 0 w 2154617"/>
              <a:gd name="connsiteY3" fmla="*/ 728321 h 728321"/>
              <a:gd name="connsiteX4" fmla="*/ 0 w 2154617"/>
              <a:gd name="connsiteY4" fmla="*/ 0 h 72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728321">
                <a:moveTo>
                  <a:pt x="0" y="0"/>
                </a:moveTo>
                <a:lnTo>
                  <a:pt x="2154617" y="0"/>
                </a:lnTo>
                <a:lnTo>
                  <a:pt x="2154617" y="728321"/>
                </a:lnTo>
                <a:lnTo>
                  <a:pt x="0" y="7283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kern="1200" dirty="0">
                <a:solidFill>
                  <a:schemeClr val="tx1">
                    <a:lumMod val="65000"/>
                    <a:lumOff val="35000"/>
                  </a:schemeClr>
                </a:solidFill>
              </a:rPr>
              <a:t>Actividad 1</a:t>
            </a:r>
          </a:p>
        </p:txBody>
      </p:sp>
      <p:sp>
        <p:nvSpPr>
          <p:cNvPr id="9" name="Elipse 8"/>
          <p:cNvSpPr/>
          <p:nvPr/>
        </p:nvSpPr>
        <p:spPr>
          <a:xfrm>
            <a:off x="5234977" y="5806174"/>
            <a:ext cx="728321" cy="728321"/>
          </a:xfrm>
          <a:prstGeom prst="ellipse">
            <a:avLst/>
          </a:prstGeom>
          <a:solidFill>
            <a:schemeClr val="bg1"/>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 name="Acorde 9"/>
          <p:cNvSpPr/>
          <p:nvPr/>
        </p:nvSpPr>
        <p:spPr>
          <a:xfrm>
            <a:off x="5307809" y="5879006"/>
            <a:ext cx="582657" cy="582657"/>
          </a:xfrm>
          <a:prstGeom prst="chord">
            <a:avLst>
              <a:gd name="adj1" fmla="val 20431728"/>
              <a:gd name="adj2" fmla="val 11968272"/>
            </a:avLst>
          </a:prstGeom>
          <a:solidFill>
            <a:srgbClr val="0070C0"/>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Forma libre 18"/>
          <p:cNvSpPr/>
          <p:nvPr/>
        </p:nvSpPr>
        <p:spPr>
          <a:xfrm>
            <a:off x="6115031" y="6094884"/>
            <a:ext cx="2154617" cy="545713"/>
          </a:xfrm>
          <a:custGeom>
            <a:avLst/>
            <a:gdLst>
              <a:gd name="connsiteX0" fmla="*/ 0 w 2154617"/>
              <a:gd name="connsiteY0" fmla="*/ 0 h 3065018"/>
              <a:gd name="connsiteX1" fmla="*/ 2154617 w 2154617"/>
              <a:gd name="connsiteY1" fmla="*/ 0 h 3065018"/>
              <a:gd name="connsiteX2" fmla="*/ 2154617 w 2154617"/>
              <a:gd name="connsiteY2" fmla="*/ 3065018 h 3065018"/>
              <a:gd name="connsiteX3" fmla="*/ 0 w 2154617"/>
              <a:gd name="connsiteY3" fmla="*/ 3065018 h 3065018"/>
              <a:gd name="connsiteX4" fmla="*/ 0 w 2154617"/>
              <a:gd name="connsiteY4" fmla="*/ 0 h 30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3065018">
                <a:moveTo>
                  <a:pt x="0" y="0"/>
                </a:moveTo>
                <a:lnTo>
                  <a:pt x="2154617" y="0"/>
                </a:lnTo>
                <a:lnTo>
                  <a:pt x="2154617" y="3065018"/>
                </a:lnTo>
                <a:lnTo>
                  <a:pt x="0" y="30650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solidFill>
                  <a:schemeClr val="tx1">
                    <a:lumMod val="65000"/>
                    <a:lumOff val="35000"/>
                  </a:schemeClr>
                </a:solidFill>
              </a:rPr>
              <a:t>Reconocemos cómo nuestras decisiones tienen consecuencias para la convivencia en la familia y el entorno</a:t>
            </a:r>
            <a:endParaRPr lang="es-PE" sz="1000" kern="1200" dirty="0">
              <a:solidFill>
                <a:schemeClr val="tx1">
                  <a:lumMod val="65000"/>
                  <a:lumOff val="35000"/>
                </a:schemeClr>
              </a:solidFill>
            </a:endParaRPr>
          </a:p>
        </p:txBody>
      </p:sp>
      <p:sp>
        <p:nvSpPr>
          <p:cNvPr id="21" name="Forma libre 20"/>
          <p:cNvSpPr/>
          <p:nvPr/>
        </p:nvSpPr>
        <p:spPr>
          <a:xfrm>
            <a:off x="6133481" y="5902522"/>
            <a:ext cx="2154617" cy="225410"/>
          </a:xfrm>
          <a:custGeom>
            <a:avLst/>
            <a:gdLst>
              <a:gd name="connsiteX0" fmla="*/ 0 w 2154617"/>
              <a:gd name="connsiteY0" fmla="*/ 0 h 728321"/>
              <a:gd name="connsiteX1" fmla="*/ 2154617 w 2154617"/>
              <a:gd name="connsiteY1" fmla="*/ 0 h 728321"/>
              <a:gd name="connsiteX2" fmla="*/ 2154617 w 2154617"/>
              <a:gd name="connsiteY2" fmla="*/ 728321 h 728321"/>
              <a:gd name="connsiteX3" fmla="*/ 0 w 2154617"/>
              <a:gd name="connsiteY3" fmla="*/ 728321 h 728321"/>
              <a:gd name="connsiteX4" fmla="*/ 0 w 2154617"/>
              <a:gd name="connsiteY4" fmla="*/ 0 h 72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728321">
                <a:moveTo>
                  <a:pt x="0" y="0"/>
                </a:moveTo>
                <a:lnTo>
                  <a:pt x="2154617" y="0"/>
                </a:lnTo>
                <a:lnTo>
                  <a:pt x="2154617" y="728321"/>
                </a:lnTo>
                <a:lnTo>
                  <a:pt x="0" y="7283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kern="1200" dirty="0">
                <a:solidFill>
                  <a:schemeClr val="tx1">
                    <a:lumMod val="65000"/>
                    <a:lumOff val="35000"/>
                  </a:schemeClr>
                </a:solidFill>
              </a:rPr>
              <a:t>Actividad 2</a:t>
            </a:r>
          </a:p>
        </p:txBody>
      </p:sp>
      <p:sp>
        <p:nvSpPr>
          <p:cNvPr id="23" name="Elipse 22"/>
          <p:cNvSpPr/>
          <p:nvPr/>
        </p:nvSpPr>
        <p:spPr>
          <a:xfrm>
            <a:off x="8421382" y="5806174"/>
            <a:ext cx="728321" cy="728321"/>
          </a:xfrm>
          <a:prstGeom prst="ellipse">
            <a:avLst/>
          </a:prstGeom>
          <a:solidFill>
            <a:schemeClr val="bg1"/>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4" name="Acorde 23"/>
          <p:cNvSpPr/>
          <p:nvPr/>
        </p:nvSpPr>
        <p:spPr>
          <a:xfrm>
            <a:off x="8494214" y="5879006"/>
            <a:ext cx="582657" cy="582657"/>
          </a:xfrm>
          <a:prstGeom prst="chord">
            <a:avLst>
              <a:gd name="adj1" fmla="val 16200000"/>
              <a:gd name="adj2" fmla="val 16200000"/>
            </a:avLst>
          </a:prstGeom>
          <a:solidFill>
            <a:srgbClr val="0070C0"/>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Forma libre 24"/>
          <p:cNvSpPr/>
          <p:nvPr/>
        </p:nvSpPr>
        <p:spPr>
          <a:xfrm>
            <a:off x="9301437" y="6094884"/>
            <a:ext cx="2154617" cy="545713"/>
          </a:xfrm>
          <a:custGeom>
            <a:avLst/>
            <a:gdLst>
              <a:gd name="connsiteX0" fmla="*/ 0 w 2154617"/>
              <a:gd name="connsiteY0" fmla="*/ 0 h 3065018"/>
              <a:gd name="connsiteX1" fmla="*/ 2154617 w 2154617"/>
              <a:gd name="connsiteY1" fmla="*/ 0 h 3065018"/>
              <a:gd name="connsiteX2" fmla="*/ 2154617 w 2154617"/>
              <a:gd name="connsiteY2" fmla="*/ 3065018 h 3065018"/>
              <a:gd name="connsiteX3" fmla="*/ 0 w 2154617"/>
              <a:gd name="connsiteY3" fmla="*/ 3065018 h 3065018"/>
              <a:gd name="connsiteX4" fmla="*/ 0 w 2154617"/>
              <a:gd name="connsiteY4" fmla="*/ 0 h 30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3065018">
                <a:moveTo>
                  <a:pt x="0" y="0"/>
                </a:moveTo>
                <a:lnTo>
                  <a:pt x="2154617" y="0"/>
                </a:lnTo>
                <a:lnTo>
                  <a:pt x="2154617" y="3065018"/>
                </a:lnTo>
                <a:lnTo>
                  <a:pt x="0" y="30650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solidFill>
                  <a:schemeClr val="tx1">
                    <a:lumMod val="65000"/>
                    <a:lumOff val="35000"/>
                  </a:schemeClr>
                </a:solidFill>
              </a:rPr>
              <a:t>Proponemos cómo tomar decisiones para mejorar la convivencia en familia</a:t>
            </a:r>
            <a:endParaRPr lang="es-PE" sz="1000" kern="1200" dirty="0">
              <a:solidFill>
                <a:schemeClr val="tx1">
                  <a:lumMod val="65000"/>
                  <a:lumOff val="35000"/>
                </a:schemeClr>
              </a:solidFill>
            </a:endParaRPr>
          </a:p>
        </p:txBody>
      </p:sp>
      <p:sp>
        <p:nvSpPr>
          <p:cNvPr id="26" name="Forma libre 25"/>
          <p:cNvSpPr/>
          <p:nvPr/>
        </p:nvSpPr>
        <p:spPr>
          <a:xfrm>
            <a:off x="9301437" y="5902522"/>
            <a:ext cx="2154617" cy="159315"/>
          </a:xfrm>
          <a:custGeom>
            <a:avLst/>
            <a:gdLst>
              <a:gd name="connsiteX0" fmla="*/ 0 w 2154617"/>
              <a:gd name="connsiteY0" fmla="*/ 0 h 728321"/>
              <a:gd name="connsiteX1" fmla="*/ 2154617 w 2154617"/>
              <a:gd name="connsiteY1" fmla="*/ 0 h 728321"/>
              <a:gd name="connsiteX2" fmla="*/ 2154617 w 2154617"/>
              <a:gd name="connsiteY2" fmla="*/ 728321 h 728321"/>
              <a:gd name="connsiteX3" fmla="*/ 0 w 2154617"/>
              <a:gd name="connsiteY3" fmla="*/ 728321 h 728321"/>
              <a:gd name="connsiteX4" fmla="*/ 0 w 2154617"/>
              <a:gd name="connsiteY4" fmla="*/ 0 h 72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728321">
                <a:moveTo>
                  <a:pt x="0" y="0"/>
                </a:moveTo>
                <a:lnTo>
                  <a:pt x="2154617" y="0"/>
                </a:lnTo>
                <a:lnTo>
                  <a:pt x="2154617" y="728321"/>
                </a:lnTo>
                <a:lnTo>
                  <a:pt x="0" y="7283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kern="1200" dirty="0">
                <a:solidFill>
                  <a:schemeClr val="tx1">
                    <a:lumMod val="65000"/>
                    <a:lumOff val="35000"/>
                  </a:schemeClr>
                </a:solidFill>
              </a:rPr>
              <a:t>Actividad 3</a:t>
            </a:r>
          </a:p>
        </p:txBody>
      </p:sp>
      <p:sp>
        <p:nvSpPr>
          <p:cNvPr id="22" name="Rectángulo 21">
            <a:extLst>
              <a:ext uri="{FF2B5EF4-FFF2-40B4-BE49-F238E27FC236}">
                <a16:creationId xmlns:a16="http://schemas.microsoft.com/office/drawing/2014/main" id="{A6700D51-3751-4149-9754-A118D87B9044}"/>
              </a:ext>
            </a:extLst>
          </p:cNvPr>
          <p:cNvSpPr/>
          <p:nvPr/>
        </p:nvSpPr>
        <p:spPr>
          <a:xfrm>
            <a:off x="518818" y="5815332"/>
            <a:ext cx="1322245" cy="646331"/>
          </a:xfrm>
          <a:prstGeom prst="rect">
            <a:avLst/>
          </a:prstGeom>
        </p:spPr>
        <p:txBody>
          <a:bodyPr wrap="square">
            <a:spAutoFit/>
          </a:bodyPr>
          <a:lstStyle/>
          <a:p>
            <a:pPr>
              <a:spcAft>
                <a:spcPts val="800"/>
              </a:spcAft>
              <a:tabLst>
                <a:tab pos="3282950" algn="l"/>
              </a:tabLst>
            </a:pPr>
            <a:r>
              <a:rPr lang="es-PE" sz="1200" b="1" dirty="0">
                <a:solidFill>
                  <a:schemeClr val="tx1">
                    <a:lumMod val="65000"/>
                    <a:lumOff val="35000"/>
                  </a:schemeClr>
                </a:solidFill>
                <a:ea typeface="Calibri" panose="020F0502020204030204" pitchFamily="34" charset="0"/>
                <a:cs typeface="Arial" panose="020B0604020202020204" pitchFamily="34" charset="0"/>
              </a:rPr>
              <a:t>Duración estimada: </a:t>
            </a:r>
            <a:r>
              <a:rPr lang="es-PE" sz="1200" dirty="0">
                <a:solidFill>
                  <a:schemeClr val="tx1">
                    <a:lumMod val="65000"/>
                    <a:lumOff val="35000"/>
                  </a:schemeClr>
                </a:solidFill>
                <a:ea typeface="Calibri" panose="020F0502020204030204" pitchFamily="34" charset="0"/>
                <a:cs typeface="Arial" panose="020B0604020202020204" pitchFamily="34" charset="0"/>
              </a:rPr>
              <a:t>Cuatro semanas</a:t>
            </a:r>
            <a:endParaRPr lang="es-PE" sz="900"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12" name="Rectángulo redondeado 11"/>
          <p:cNvSpPr/>
          <p:nvPr/>
        </p:nvSpPr>
        <p:spPr>
          <a:xfrm>
            <a:off x="9088633" y="533574"/>
            <a:ext cx="1958009" cy="4472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a:extLst>
              <a:ext uri="{FF2B5EF4-FFF2-40B4-BE49-F238E27FC236}">
                <a16:creationId xmlns:a16="http://schemas.microsoft.com/office/drawing/2014/main" id="{B2EC883B-F92B-4E9C-9116-6072EDDA98D8}"/>
              </a:ext>
            </a:extLst>
          </p:cNvPr>
          <p:cNvSpPr/>
          <p:nvPr/>
        </p:nvSpPr>
        <p:spPr>
          <a:xfrm>
            <a:off x="9205992" y="534519"/>
            <a:ext cx="1752786" cy="487506"/>
          </a:xfrm>
          <a:prstGeom prst="rect">
            <a:avLst/>
          </a:prstGeom>
        </p:spPr>
        <p:txBody>
          <a:bodyPr wrap="square">
            <a:spAutoFit/>
          </a:bodyPr>
          <a:lstStyle/>
          <a:p>
            <a:pPr lvl="0">
              <a:lnSpc>
                <a:spcPct val="107000"/>
              </a:lnSpc>
            </a:pPr>
            <a:r>
              <a:rPr lang="es-PE" sz="2400" b="1" dirty="0">
                <a:solidFill>
                  <a:schemeClr val="bg1"/>
                </a:solidFill>
                <a:latin typeface="Verdana" panose="020B0604030504040204" pitchFamily="34" charset="0"/>
                <a:ea typeface="Verdana" panose="020B0604030504040204" pitchFamily="34" charset="0"/>
                <a:cs typeface="Calibri"/>
                <a:sym typeface="Calibri"/>
              </a:rPr>
              <a:t>Primaria</a:t>
            </a:r>
          </a:p>
        </p:txBody>
      </p:sp>
      <p:cxnSp>
        <p:nvCxnSpPr>
          <p:cNvPr id="29" name="Conector recto 28"/>
          <p:cNvCxnSpPr/>
          <p:nvPr/>
        </p:nvCxnSpPr>
        <p:spPr>
          <a:xfrm>
            <a:off x="6481633" y="1900341"/>
            <a:ext cx="0" cy="324859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06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p:nvPr/>
        </p:nvPicPr>
        <p:blipFill rotWithShape="1">
          <a:blip r:embed="rId2"/>
          <a:srcRect l="20433" t="45867" r="4851" b="17811"/>
          <a:stretch/>
        </p:blipFill>
        <p:spPr bwMode="auto">
          <a:xfrm>
            <a:off x="623000" y="5426142"/>
            <a:ext cx="6337870" cy="1478248"/>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645321" y="1426070"/>
            <a:ext cx="1146412" cy="369332"/>
          </a:xfrm>
          <a:prstGeom prst="rect">
            <a:avLst/>
          </a:prstGeom>
          <a:noFill/>
        </p:spPr>
        <p:txBody>
          <a:bodyPr wrap="square" rtlCol="0">
            <a:spAutoFit/>
          </a:bodyPr>
          <a:lstStyle/>
          <a:p>
            <a:r>
              <a:rPr lang="es-PE" b="1" dirty="0">
                <a:solidFill>
                  <a:srgbClr val="00B0F0"/>
                </a:solidFill>
              </a:rPr>
              <a:t>Situación</a:t>
            </a:r>
          </a:p>
        </p:txBody>
      </p:sp>
      <p:sp>
        <p:nvSpPr>
          <p:cNvPr id="7" name="CuadroTexto 6"/>
          <p:cNvSpPr txBox="1"/>
          <p:nvPr/>
        </p:nvSpPr>
        <p:spPr>
          <a:xfrm>
            <a:off x="4407507" y="1426070"/>
            <a:ext cx="1214651" cy="369332"/>
          </a:xfrm>
          <a:prstGeom prst="rect">
            <a:avLst/>
          </a:prstGeom>
          <a:noFill/>
        </p:spPr>
        <p:txBody>
          <a:bodyPr wrap="square" rtlCol="0">
            <a:spAutoFit/>
          </a:bodyPr>
          <a:lstStyle/>
          <a:p>
            <a:r>
              <a:rPr lang="es-PE" b="1" dirty="0">
                <a:solidFill>
                  <a:srgbClr val="00B0F0"/>
                </a:solidFill>
              </a:rPr>
              <a:t>Propósito</a:t>
            </a:r>
          </a:p>
        </p:txBody>
      </p:sp>
      <p:sp>
        <p:nvSpPr>
          <p:cNvPr id="8" name="CuadroTexto 7"/>
          <p:cNvSpPr txBox="1"/>
          <p:nvPr/>
        </p:nvSpPr>
        <p:spPr>
          <a:xfrm>
            <a:off x="4407507" y="3361319"/>
            <a:ext cx="1214651" cy="369332"/>
          </a:xfrm>
          <a:prstGeom prst="rect">
            <a:avLst/>
          </a:prstGeom>
          <a:noFill/>
        </p:spPr>
        <p:txBody>
          <a:bodyPr wrap="square" rtlCol="0">
            <a:spAutoFit/>
          </a:bodyPr>
          <a:lstStyle/>
          <a:p>
            <a:r>
              <a:rPr lang="es-PE" b="1" dirty="0">
                <a:solidFill>
                  <a:srgbClr val="00B0F0"/>
                </a:solidFill>
              </a:rPr>
              <a:t>Producto</a:t>
            </a:r>
          </a:p>
        </p:txBody>
      </p:sp>
      <p:sp>
        <p:nvSpPr>
          <p:cNvPr id="9" name="CuadroTexto 8"/>
          <p:cNvSpPr txBox="1"/>
          <p:nvPr/>
        </p:nvSpPr>
        <p:spPr>
          <a:xfrm>
            <a:off x="8530194" y="1474820"/>
            <a:ext cx="2933628" cy="369332"/>
          </a:xfrm>
          <a:prstGeom prst="rect">
            <a:avLst/>
          </a:prstGeom>
          <a:noFill/>
        </p:spPr>
        <p:txBody>
          <a:bodyPr wrap="square" rtlCol="0">
            <a:spAutoFit/>
          </a:bodyPr>
          <a:lstStyle/>
          <a:p>
            <a:r>
              <a:rPr lang="es-PE" b="1" dirty="0">
                <a:solidFill>
                  <a:srgbClr val="00B0F0"/>
                </a:solidFill>
              </a:rPr>
              <a:t>Competencias a desarrollar</a:t>
            </a:r>
          </a:p>
        </p:txBody>
      </p:sp>
      <p:sp>
        <p:nvSpPr>
          <p:cNvPr id="3" name="Rectángulo 2"/>
          <p:cNvSpPr/>
          <p:nvPr/>
        </p:nvSpPr>
        <p:spPr>
          <a:xfrm>
            <a:off x="645321" y="1866273"/>
            <a:ext cx="3417312" cy="3545714"/>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s-PE" sz="1200" dirty="0">
                <a:solidFill>
                  <a:schemeClr val="tx1">
                    <a:lumMod val="65000"/>
                    <a:lumOff val="35000"/>
                  </a:schemeClr>
                </a:solidFill>
                <a:latin typeface="Calibri" panose="020F0502020204030204" pitchFamily="34" charset="0"/>
                <a:ea typeface="Calibri" panose="020F0502020204030204" pitchFamily="34" charset="0"/>
              </a:rPr>
              <a:t>En las elecciones del año 2021, muchos peruanos y peruanas haciendo uso de nuestro derecho de participación tenemos la oportunidad de elegir a nuestros representantes para los siguientes cinco años. La expectativa es que las autoridades elegidas busquen soluciones a las demandas y problemáticas de salud, económicos, ambientales, de género, entre otros, con la participación de la población organizada; sin embargo, un número importante de electores poco informados, decide su voto el mismo día lo cual no contribuye en la elección idónea de nuestras autoridades, debilitando de alguna manera nuestro sistema democrático.</a:t>
            </a:r>
          </a:p>
          <a:p>
            <a:pPr>
              <a:lnSpc>
                <a:spcPct val="107000"/>
              </a:lnSpc>
              <a:spcAft>
                <a:spcPts val="800"/>
              </a:spcAft>
            </a:pPr>
            <a:r>
              <a:rPr lang="es-PE" sz="1200" dirty="0">
                <a:solidFill>
                  <a:schemeClr val="tx1">
                    <a:lumMod val="65000"/>
                    <a:lumOff val="35000"/>
                  </a:schemeClr>
                </a:solidFill>
                <a:latin typeface="Calibri" panose="020F0502020204030204" pitchFamily="34" charset="0"/>
                <a:ea typeface="Calibri" panose="020F0502020204030204" pitchFamily="34" charset="0"/>
              </a:rPr>
              <a:t>Reto: </a:t>
            </a:r>
            <a:r>
              <a:rPr lang="es-PE" sz="1200" b="1" dirty="0">
                <a:solidFill>
                  <a:schemeClr val="tx1">
                    <a:lumMod val="65000"/>
                    <a:lumOff val="35000"/>
                  </a:schemeClr>
                </a:solidFill>
                <a:latin typeface="Calibri" panose="020F0502020204030204" pitchFamily="34" charset="0"/>
                <a:ea typeface="Calibri" panose="020F0502020204030204" pitchFamily="34" charset="0"/>
              </a:rPr>
              <a:t>Frente a esta situación nos preguntamos ¿Cómo promovemos un sufragio informado, responsable y reflexivo para fortalecer nuestro sistema democrático?</a:t>
            </a:r>
          </a:p>
        </p:txBody>
      </p:sp>
      <p:sp>
        <p:nvSpPr>
          <p:cNvPr id="11" name="Rectángulo 10"/>
          <p:cNvSpPr/>
          <p:nvPr/>
        </p:nvSpPr>
        <p:spPr>
          <a:xfrm>
            <a:off x="4407507" y="1821659"/>
            <a:ext cx="3805782" cy="1466940"/>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s-PE" sz="1200" b="1" dirty="0">
                <a:solidFill>
                  <a:schemeClr val="tx1">
                    <a:lumMod val="65000"/>
                    <a:lumOff val="35000"/>
                  </a:schemeClr>
                </a:solidFill>
                <a:latin typeface="Calibri" panose="020F0502020204030204" pitchFamily="34" charset="0"/>
              </a:rPr>
              <a:t>Promueven un sufragio informado en su entorno familiar, </a:t>
            </a:r>
            <a:r>
              <a:rPr lang="es-PE" sz="1200" dirty="0">
                <a:solidFill>
                  <a:schemeClr val="tx1">
                    <a:lumMod val="65000"/>
                    <a:lumOff val="35000"/>
                  </a:schemeClr>
                </a:solidFill>
                <a:latin typeface="Calibri" panose="020F0502020204030204" pitchFamily="34" charset="0"/>
              </a:rPr>
              <a:t>comunal o local. A partir de identificar, analizar y evaluar información de diversas fuentes sobre los procesos electorales, las propuestas de los candidatos, las problemáticas del país y de la comunidad. Toman decisiones y arriban a conclusiones para participar activamente y de manera responsable.</a:t>
            </a:r>
          </a:p>
        </p:txBody>
      </p:sp>
      <p:sp>
        <p:nvSpPr>
          <p:cNvPr id="14" name="Rectángulo 13"/>
          <p:cNvSpPr/>
          <p:nvPr/>
        </p:nvSpPr>
        <p:spPr>
          <a:xfrm>
            <a:off x="4407507" y="3874378"/>
            <a:ext cx="3805782" cy="1371914"/>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s-PE" sz="1200" b="1" dirty="0">
                <a:solidFill>
                  <a:schemeClr val="tx1">
                    <a:lumMod val="65000"/>
                    <a:lumOff val="35000"/>
                  </a:schemeClr>
                </a:solidFill>
                <a:latin typeface="Calibri" panose="020F0502020204030204" pitchFamily="34" charset="0"/>
              </a:rPr>
              <a:t>Carta abierta a los electores del Perú:</a:t>
            </a:r>
          </a:p>
          <a:p>
            <a:pPr>
              <a:lnSpc>
                <a:spcPct val="107000"/>
              </a:lnSpc>
              <a:spcAft>
                <a:spcPts val="800"/>
              </a:spcAft>
            </a:pPr>
            <a:r>
              <a:rPr lang="es-PE" sz="1200" dirty="0">
                <a:solidFill>
                  <a:schemeClr val="tx1">
                    <a:lumMod val="65000"/>
                    <a:lumOff val="35000"/>
                  </a:schemeClr>
                </a:solidFill>
                <a:latin typeface="Calibri" panose="020F0502020204030204" pitchFamily="34" charset="0"/>
              </a:rPr>
              <a:t>En ella presentarán el análisis, reflexiones y propuestas sustentadas en diversas fuentes </a:t>
            </a:r>
            <a:r>
              <a:rPr lang="es-PE" sz="1200" b="1" dirty="0">
                <a:solidFill>
                  <a:schemeClr val="tx1">
                    <a:lumMod val="65000"/>
                    <a:lumOff val="35000"/>
                  </a:schemeClr>
                </a:solidFill>
                <a:latin typeface="Calibri" panose="020F0502020204030204" pitchFamily="34" charset="0"/>
              </a:rPr>
              <a:t>a partir de la revisión de problemáticas identificadas en el país y su relación con los procesos electorales,</a:t>
            </a:r>
            <a:r>
              <a:rPr lang="es-PE" sz="1200" dirty="0">
                <a:solidFill>
                  <a:schemeClr val="tx1">
                    <a:lumMod val="65000"/>
                    <a:lumOff val="35000"/>
                  </a:schemeClr>
                </a:solidFill>
                <a:latin typeface="Calibri" panose="020F0502020204030204" pitchFamily="34" charset="0"/>
              </a:rPr>
              <a:t> para promover un sufragio informado en su entorno familiar, comunal o local.</a:t>
            </a:r>
          </a:p>
        </p:txBody>
      </p:sp>
      <p:sp>
        <p:nvSpPr>
          <p:cNvPr id="15" name="Rectángulo 14"/>
          <p:cNvSpPr/>
          <p:nvPr/>
        </p:nvSpPr>
        <p:spPr>
          <a:xfrm>
            <a:off x="8530194" y="1939922"/>
            <a:ext cx="3334146" cy="3529171"/>
          </a:xfrm>
          <a:prstGeom prst="rect">
            <a:avLst/>
          </a:prstGeom>
          <a:solidFill>
            <a:schemeClr val="accent5">
              <a:lumMod val="20000"/>
              <a:lumOff val="80000"/>
            </a:schemeClr>
          </a:solidFill>
        </p:spPr>
        <p:txBody>
          <a:bodyPr wrap="square">
            <a:spAutoFit/>
          </a:bodyPr>
          <a:lstStyle/>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Resuelve problemas de gestión de datos e incertidumbre</a:t>
            </a:r>
          </a:p>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Construye interpretaciones históricas</a:t>
            </a:r>
          </a:p>
          <a:p>
            <a:pPr marL="285750" indent="-285750">
              <a:spcAft>
                <a:spcPts val="80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Se comunica oralmente en su lengua materna (castellano como L2)</a:t>
            </a:r>
          </a:p>
          <a:p>
            <a:pPr marL="285750" indent="-285750">
              <a:spcAft>
                <a:spcPts val="80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Lee diversos tipos de textos en su lengua materna (castellano como L2)</a:t>
            </a:r>
          </a:p>
          <a:p>
            <a:pPr marL="285750" indent="-285750">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Escribe diversos tipos de textos en su  lengua materna (castellano como L2)</a:t>
            </a:r>
          </a:p>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Convive y participa democráticamente en la búsqueda del bien común</a:t>
            </a:r>
          </a:p>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Explica el mundo físico basándose en conocimientos sobre los seres vivos, materia y energía, biodiversidad, tierra y universo</a:t>
            </a:r>
          </a:p>
        </p:txBody>
      </p:sp>
      <p:sp>
        <p:nvSpPr>
          <p:cNvPr id="16" name="Rectángulo 15"/>
          <p:cNvSpPr/>
          <p:nvPr/>
        </p:nvSpPr>
        <p:spPr>
          <a:xfrm>
            <a:off x="8185203" y="5860524"/>
            <a:ext cx="3348096" cy="388696"/>
          </a:xfrm>
          <a:prstGeom prst="rect">
            <a:avLst/>
          </a:prstGeom>
        </p:spPr>
        <p:txBody>
          <a:bodyPr wrap="none">
            <a:spAutoFit/>
          </a:bodyPr>
          <a:lstStyle/>
          <a:p>
            <a:pPr algn="ctr">
              <a:lnSpc>
                <a:spcPct val="107000"/>
              </a:lnSpc>
              <a:spcAft>
                <a:spcPts val="800"/>
              </a:spcAft>
              <a:tabLst>
                <a:tab pos="3282950" algn="l"/>
              </a:tabLst>
            </a:pPr>
            <a:r>
              <a:rPr lang="es-PE" b="1"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Duración estimada: </a:t>
            </a:r>
            <a:r>
              <a:rPr lang="es-PE"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Tres semanas</a:t>
            </a:r>
            <a:endParaRPr lang="es-PE"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8B4C537-BD5C-431C-988D-117FEC4AB179}"/>
              </a:ext>
            </a:extLst>
          </p:cNvPr>
          <p:cNvSpPr txBox="1"/>
          <p:nvPr/>
        </p:nvSpPr>
        <p:spPr>
          <a:xfrm>
            <a:off x="994725" y="885142"/>
            <a:ext cx="9169374" cy="369332"/>
          </a:xfrm>
          <a:prstGeom prst="rect">
            <a:avLst/>
          </a:prstGeom>
          <a:noFill/>
        </p:spPr>
        <p:txBody>
          <a:bodyPr wrap="square">
            <a:spAutoFit/>
          </a:bodyPr>
          <a:lstStyle/>
          <a:p>
            <a:r>
              <a:rPr lang="es-ES" b="1" dirty="0">
                <a:solidFill>
                  <a:schemeClr val="tx1">
                    <a:lumMod val="65000"/>
                    <a:lumOff val="35000"/>
                  </a:schemeClr>
                </a:solidFill>
              </a:rPr>
              <a:t>“Ejercemos nuestra participación ciudadana para el fortalecimiento del sistema democrático”</a:t>
            </a:r>
            <a:endParaRPr lang="es-PE" b="1" dirty="0">
              <a:solidFill>
                <a:schemeClr val="tx1">
                  <a:lumMod val="65000"/>
                  <a:lumOff val="35000"/>
                </a:schemeClr>
              </a:solidFill>
            </a:endParaRPr>
          </a:p>
        </p:txBody>
      </p:sp>
      <p:sp>
        <p:nvSpPr>
          <p:cNvPr id="17" name="Rectángulo 16"/>
          <p:cNvSpPr/>
          <p:nvPr/>
        </p:nvSpPr>
        <p:spPr>
          <a:xfrm>
            <a:off x="994725" y="340530"/>
            <a:ext cx="10081842"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20" name="Rectángulo redondeado 19"/>
          <p:cNvSpPr/>
          <p:nvPr/>
        </p:nvSpPr>
        <p:spPr>
          <a:xfrm>
            <a:off x="9088633" y="382536"/>
            <a:ext cx="2261357" cy="4472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Rectángulo 20">
            <a:extLst>
              <a:ext uri="{FF2B5EF4-FFF2-40B4-BE49-F238E27FC236}">
                <a16:creationId xmlns:a16="http://schemas.microsoft.com/office/drawing/2014/main" id="{B2EC883B-F92B-4E9C-9116-6072EDDA98D8}"/>
              </a:ext>
            </a:extLst>
          </p:cNvPr>
          <p:cNvSpPr/>
          <p:nvPr/>
        </p:nvSpPr>
        <p:spPr>
          <a:xfrm>
            <a:off x="9205992" y="383481"/>
            <a:ext cx="2143998" cy="487506"/>
          </a:xfrm>
          <a:prstGeom prst="rect">
            <a:avLst/>
          </a:prstGeom>
        </p:spPr>
        <p:txBody>
          <a:bodyPr wrap="square">
            <a:spAutoFit/>
          </a:bodyPr>
          <a:lstStyle/>
          <a:p>
            <a:pPr lvl="0">
              <a:lnSpc>
                <a:spcPct val="107000"/>
              </a:lnSpc>
            </a:pPr>
            <a:r>
              <a:rPr lang="es-PE" sz="2400" b="1" dirty="0">
                <a:solidFill>
                  <a:schemeClr val="bg1"/>
                </a:solidFill>
                <a:latin typeface="Verdana" panose="020B0604030504040204" pitchFamily="34" charset="0"/>
                <a:ea typeface="Verdana" panose="020B0604030504040204" pitchFamily="34" charset="0"/>
                <a:cs typeface="Calibri"/>
                <a:sym typeface="Calibri"/>
              </a:rPr>
              <a:t>Secundaria</a:t>
            </a:r>
          </a:p>
        </p:txBody>
      </p:sp>
    </p:spTree>
    <p:extLst>
      <p:ext uri="{BB962C8B-B14F-4D97-AF65-F5344CB8AC3E}">
        <p14:creationId xmlns:p14="http://schemas.microsoft.com/office/powerpoint/2010/main" val="383649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4234" y="88787"/>
            <a:ext cx="9002527"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2" name="CuadroTexto 1"/>
          <p:cNvSpPr txBox="1"/>
          <p:nvPr/>
        </p:nvSpPr>
        <p:spPr>
          <a:xfrm>
            <a:off x="1024908" y="1136541"/>
            <a:ext cx="1146412" cy="369332"/>
          </a:xfrm>
          <a:prstGeom prst="rect">
            <a:avLst/>
          </a:prstGeom>
          <a:solidFill>
            <a:schemeClr val="accent1">
              <a:lumMod val="20000"/>
              <a:lumOff val="80000"/>
            </a:schemeClr>
          </a:solidFill>
        </p:spPr>
        <p:txBody>
          <a:bodyPr wrap="square" rtlCol="0">
            <a:spAutoFit/>
          </a:bodyPr>
          <a:lstStyle/>
          <a:p>
            <a:r>
              <a:rPr lang="es-PE" b="1" dirty="0"/>
              <a:t>Situación</a:t>
            </a:r>
          </a:p>
        </p:txBody>
      </p:sp>
      <p:sp>
        <p:nvSpPr>
          <p:cNvPr id="7" name="CuadroTexto 6"/>
          <p:cNvSpPr txBox="1"/>
          <p:nvPr/>
        </p:nvSpPr>
        <p:spPr>
          <a:xfrm>
            <a:off x="4569924" y="1136541"/>
            <a:ext cx="1214651" cy="369332"/>
          </a:xfrm>
          <a:prstGeom prst="rect">
            <a:avLst/>
          </a:prstGeom>
          <a:solidFill>
            <a:schemeClr val="accent1">
              <a:lumMod val="40000"/>
              <a:lumOff val="60000"/>
            </a:schemeClr>
          </a:solidFill>
        </p:spPr>
        <p:txBody>
          <a:bodyPr wrap="square" rtlCol="0">
            <a:spAutoFit/>
          </a:bodyPr>
          <a:lstStyle/>
          <a:p>
            <a:r>
              <a:rPr lang="es-PE" b="1" dirty="0"/>
              <a:t>Propósito</a:t>
            </a:r>
          </a:p>
        </p:txBody>
      </p:sp>
      <p:sp>
        <p:nvSpPr>
          <p:cNvPr id="8" name="CuadroTexto 7"/>
          <p:cNvSpPr txBox="1"/>
          <p:nvPr/>
        </p:nvSpPr>
        <p:spPr>
          <a:xfrm>
            <a:off x="4477100" y="3441597"/>
            <a:ext cx="1214651" cy="369332"/>
          </a:xfrm>
          <a:prstGeom prst="rect">
            <a:avLst/>
          </a:prstGeom>
          <a:solidFill>
            <a:schemeClr val="accent1">
              <a:lumMod val="40000"/>
              <a:lumOff val="60000"/>
            </a:schemeClr>
          </a:solidFill>
        </p:spPr>
        <p:txBody>
          <a:bodyPr wrap="square" rtlCol="0">
            <a:spAutoFit/>
          </a:bodyPr>
          <a:lstStyle/>
          <a:p>
            <a:r>
              <a:rPr lang="es-PE" b="1" dirty="0"/>
              <a:t>Producto</a:t>
            </a:r>
          </a:p>
        </p:txBody>
      </p:sp>
      <p:sp>
        <p:nvSpPr>
          <p:cNvPr id="9" name="CuadroTexto 8"/>
          <p:cNvSpPr txBox="1"/>
          <p:nvPr/>
        </p:nvSpPr>
        <p:spPr>
          <a:xfrm>
            <a:off x="9034143" y="1266655"/>
            <a:ext cx="2933628" cy="369332"/>
          </a:xfrm>
          <a:prstGeom prst="rect">
            <a:avLst/>
          </a:prstGeom>
          <a:noFill/>
        </p:spPr>
        <p:txBody>
          <a:bodyPr wrap="square" rtlCol="0">
            <a:spAutoFit/>
          </a:bodyPr>
          <a:lstStyle/>
          <a:p>
            <a:r>
              <a:rPr lang="es-PE" b="1" dirty="0">
                <a:solidFill>
                  <a:schemeClr val="accent5"/>
                </a:solidFill>
              </a:rPr>
              <a:t>Competencias a desarrollar</a:t>
            </a:r>
          </a:p>
        </p:txBody>
      </p:sp>
      <p:sp>
        <p:nvSpPr>
          <p:cNvPr id="3" name="Rectángulo 2"/>
          <p:cNvSpPr/>
          <p:nvPr/>
        </p:nvSpPr>
        <p:spPr>
          <a:xfrm>
            <a:off x="308528" y="1630763"/>
            <a:ext cx="3417312" cy="3380028"/>
          </a:xfrm>
          <a:prstGeom prst="rect">
            <a:avLst/>
          </a:prstGeom>
          <a:solidFill>
            <a:schemeClr val="accent1">
              <a:lumMod val="20000"/>
              <a:lumOff val="80000"/>
            </a:schemeClr>
          </a:solidFill>
        </p:spPr>
        <p:txBody>
          <a:bodyPr wrap="square">
            <a:spAutoFit/>
          </a:bodyPr>
          <a:lstStyle/>
          <a:p>
            <a:pPr algn="just"/>
            <a:r>
              <a:rPr lang="es-PE" sz="1200" dirty="0">
                <a:effectLst/>
                <a:latin typeface="Calibri" panose="020F0502020204030204" pitchFamily="34" charset="0"/>
                <a:ea typeface="Calibri" panose="020F0502020204030204" pitchFamily="34" charset="0"/>
              </a:rPr>
              <a:t>La elección de un candidato no es solo un derecho sino también un deber.  Reafirmando esta premisa, el Jurado Nacional de Elecciones (JNE), indica que dos de cada tres ciudadanos peruanos, no toma conciencia que debe estar informado sobre el proceso electoral. Como consecuencia se puede generar un clima de desinformación que provoque la elección de un candidato que posteriormente no cumplan con su planteamiento de gobierno. Asimismo, el Perú está afrontando una situación de pandemia que exige el cumplimiento de las normas de bioseguridad para conservar nuestra salud</a:t>
            </a:r>
            <a:r>
              <a:rPr lang="es-PE" sz="1800" dirty="0">
                <a:effectLst/>
                <a:latin typeface="Calibri" panose="020F0502020204030204" pitchFamily="34" charset="0"/>
                <a:ea typeface="Calibri" panose="020F0502020204030204" pitchFamily="34" charset="0"/>
              </a:rPr>
              <a:t>.</a:t>
            </a:r>
          </a:p>
          <a:p>
            <a:pPr algn="just">
              <a:lnSpc>
                <a:spcPct val="107000"/>
              </a:lnSpc>
              <a:spcAft>
                <a:spcPts val="800"/>
              </a:spcAft>
            </a:pPr>
            <a:r>
              <a:rPr lang="es-PE" sz="1200" dirty="0">
                <a:solidFill>
                  <a:srgbClr val="000000"/>
                </a:solidFill>
                <a:latin typeface="Calibri" panose="020F0502020204030204" pitchFamily="34" charset="0"/>
                <a:ea typeface="Calibri" panose="020F0502020204030204" pitchFamily="34" charset="0"/>
              </a:rPr>
              <a:t>Reto: </a:t>
            </a:r>
            <a:r>
              <a:rPr lang="es-PE" sz="1200" b="1" dirty="0">
                <a:solidFill>
                  <a:srgbClr val="000000"/>
                </a:solidFill>
                <a:latin typeface="Calibri" panose="020F0502020204030204" pitchFamily="34" charset="0"/>
                <a:ea typeface="Calibri" panose="020F0502020204030204" pitchFamily="34" charset="0"/>
              </a:rPr>
              <a:t>Frente a esta situación nos preguntamos </a:t>
            </a:r>
            <a:r>
              <a:rPr lang="es-PE" sz="1200" b="1" dirty="0">
                <a:solidFill>
                  <a:srgbClr val="000000"/>
                </a:solidFill>
                <a:latin typeface="Calibri" panose="020F0502020204030204" pitchFamily="34" charset="0"/>
              </a:rPr>
              <a:t>¿Cómo podemos promover un voto ciudadano crítico y reflexivo, cumpliendo las normas legales vigentes para el ejercicio de nuestro derecho al voto conservando nuestra salud? </a:t>
            </a:r>
          </a:p>
        </p:txBody>
      </p:sp>
      <p:sp>
        <p:nvSpPr>
          <p:cNvPr id="11" name="Rectángulo 10"/>
          <p:cNvSpPr/>
          <p:nvPr/>
        </p:nvSpPr>
        <p:spPr>
          <a:xfrm>
            <a:off x="4477100" y="1586149"/>
            <a:ext cx="3805782" cy="1466940"/>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s-PE" sz="1200" dirty="0">
                <a:latin typeface="Calibri" panose="020F0502020204030204" pitchFamily="34" charset="0"/>
              </a:rPr>
              <a:t>Promover el voto ciudadano crítico y reflexivo, a partir de identificar y analizar información de diversas fuentes, teniendo como referencia el marco de normas vigentes, información estadística  y asumiendo responsablemente los protocolos de bioseguridad para participar en los procesos electorales asumiendo medidas para la prevención de la Covid-19. </a:t>
            </a:r>
          </a:p>
        </p:txBody>
      </p:sp>
      <p:sp>
        <p:nvSpPr>
          <p:cNvPr id="14" name="Rectángulo 13"/>
          <p:cNvSpPr/>
          <p:nvPr/>
        </p:nvSpPr>
        <p:spPr>
          <a:xfrm>
            <a:off x="4477100" y="3926798"/>
            <a:ext cx="3805782" cy="1174296"/>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s-PE" sz="1200" b="1" dirty="0">
                <a:latin typeface="Calibri" panose="020F0502020204030204" pitchFamily="34" charset="0"/>
              </a:rPr>
              <a:t>Decálogo del elector:</a:t>
            </a:r>
          </a:p>
          <a:p>
            <a:pPr algn="just">
              <a:lnSpc>
                <a:spcPct val="107000"/>
              </a:lnSpc>
              <a:spcAft>
                <a:spcPts val="800"/>
              </a:spcAft>
            </a:pPr>
            <a:r>
              <a:rPr lang="es-PE" sz="1200" dirty="0">
                <a:latin typeface="Calibri" panose="020F0502020204030204" pitchFamily="34" charset="0"/>
              </a:rPr>
              <a:t>Redactar y compartir un decálogo del elector con el fin de crear conciencia y promover un voto crítico y reflexivo, respetando los protocolos vigentes para prevenir la propagación del Covid-19.</a:t>
            </a:r>
          </a:p>
        </p:txBody>
      </p:sp>
      <p:sp>
        <p:nvSpPr>
          <p:cNvPr id="15" name="Rectángulo 14"/>
          <p:cNvSpPr/>
          <p:nvPr/>
        </p:nvSpPr>
        <p:spPr>
          <a:xfrm>
            <a:off x="9034142" y="1703433"/>
            <a:ext cx="3038491" cy="3323987"/>
          </a:xfrm>
          <a:prstGeom prst="rect">
            <a:avLst/>
          </a:prstGeom>
        </p:spPr>
        <p:txBody>
          <a:bodyPr wrap="square">
            <a:spAutoFit/>
          </a:bodyPr>
          <a:lstStyle/>
          <a:p>
            <a:r>
              <a:rPr lang="es-PE" sz="1400" dirty="0">
                <a:latin typeface="Calibri" panose="020F0502020204030204" pitchFamily="34" charset="0"/>
                <a:ea typeface="Calibri" panose="020F0502020204030204" pitchFamily="34" charset="0"/>
              </a:rPr>
              <a:t>-Resuelve problemas de gestión de datos e incertidumbre</a:t>
            </a:r>
          </a:p>
          <a:p>
            <a:r>
              <a:rPr lang="es-PE" sz="1400" dirty="0">
                <a:latin typeface="Calibri" panose="020F0502020204030204" pitchFamily="34" charset="0"/>
                <a:ea typeface="Calibri" panose="020F0502020204030204" pitchFamily="34" charset="0"/>
              </a:rPr>
              <a:t>-Construye interpretaciones históricas</a:t>
            </a:r>
          </a:p>
          <a:p>
            <a:r>
              <a:rPr lang="es-PE" sz="1400" dirty="0">
                <a:latin typeface="Calibri" panose="020F0502020204030204" pitchFamily="34" charset="0"/>
                <a:ea typeface="Calibri" panose="020F0502020204030204" pitchFamily="34" charset="0"/>
              </a:rPr>
              <a:t>-Se comunica oralmente en su lengua materna </a:t>
            </a:r>
          </a:p>
          <a:p>
            <a:r>
              <a:rPr lang="es-PE" sz="1400" dirty="0">
                <a:latin typeface="Calibri" panose="020F0502020204030204" pitchFamily="34" charset="0"/>
                <a:ea typeface="Calibri" panose="020F0502020204030204" pitchFamily="34" charset="0"/>
              </a:rPr>
              <a:t>-Lee diversos tipos de textos en su lengua materna </a:t>
            </a:r>
          </a:p>
          <a:p>
            <a:r>
              <a:rPr lang="es-PE" sz="1400" dirty="0">
                <a:latin typeface="Calibri" panose="020F0502020204030204" pitchFamily="34" charset="0"/>
                <a:ea typeface="Calibri" panose="020F0502020204030204" pitchFamily="34" charset="0"/>
              </a:rPr>
              <a:t>-Escribe diversos tipos de textos en su  lengua materna (castellano como L2)</a:t>
            </a:r>
          </a:p>
          <a:p>
            <a:r>
              <a:rPr lang="es-PE" sz="1400" dirty="0">
                <a:latin typeface="Calibri" panose="020F0502020204030204" pitchFamily="34" charset="0"/>
                <a:ea typeface="Calibri" panose="020F0502020204030204" pitchFamily="34" charset="0"/>
              </a:rPr>
              <a:t>-Convive y participa democráticamente en la búsqueda del bien común</a:t>
            </a:r>
          </a:p>
          <a:p>
            <a:r>
              <a:rPr lang="es-PE" sz="1400" dirty="0">
                <a:latin typeface="Calibri" panose="020F0502020204030204" pitchFamily="34" charset="0"/>
                <a:ea typeface="Calibri" panose="020F0502020204030204" pitchFamily="34" charset="0"/>
              </a:rPr>
              <a:t>-Explica el mundo físico basándose en conocimientos sobre los seres vivos, materia y energía, biodiversidad, tierra y universo</a:t>
            </a:r>
          </a:p>
        </p:txBody>
      </p:sp>
      <p:sp>
        <p:nvSpPr>
          <p:cNvPr id="16" name="Rectángulo 15"/>
          <p:cNvSpPr/>
          <p:nvPr/>
        </p:nvSpPr>
        <p:spPr>
          <a:xfrm>
            <a:off x="8619675" y="6424630"/>
            <a:ext cx="3348096" cy="388696"/>
          </a:xfrm>
          <a:prstGeom prst="rect">
            <a:avLst/>
          </a:prstGeom>
        </p:spPr>
        <p:txBody>
          <a:bodyPr wrap="none">
            <a:spAutoFit/>
          </a:bodyPr>
          <a:lstStyle/>
          <a:p>
            <a:pPr algn="ctr">
              <a:lnSpc>
                <a:spcPct val="107000"/>
              </a:lnSpc>
              <a:spcAft>
                <a:spcPts val="800"/>
              </a:spcAft>
              <a:tabLst>
                <a:tab pos="3282950" algn="l"/>
              </a:tabLst>
            </a:pPr>
            <a:r>
              <a:rPr lang="es-PE" b="1" dirty="0">
                <a:latin typeface="Calibri" panose="020F0502020204030204" pitchFamily="34" charset="0"/>
                <a:ea typeface="Calibri" panose="020F0502020204030204" pitchFamily="34" charset="0"/>
                <a:cs typeface="Arial" panose="020B0604020202020204" pitchFamily="34" charset="0"/>
              </a:rPr>
              <a:t>Duración estimada: Tres semanas</a:t>
            </a:r>
            <a:endParaRPr lang="es-PE"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8B4C537-BD5C-431C-988D-117FEC4AB179}"/>
              </a:ext>
            </a:extLst>
          </p:cNvPr>
          <p:cNvSpPr txBox="1"/>
          <p:nvPr/>
        </p:nvSpPr>
        <p:spPr>
          <a:xfrm>
            <a:off x="228629" y="648157"/>
            <a:ext cx="9169374" cy="369332"/>
          </a:xfrm>
          <a:prstGeom prst="rect">
            <a:avLst/>
          </a:prstGeom>
          <a:solidFill>
            <a:schemeClr val="accent5">
              <a:lumMod val="60000"/>
              <a:lumOff val="40000"/>
            </a:schemeClr>
          </a:solidFill>
        </p:spPr>
        <p:txBody>
          <a:bodyPr wrap="square">
            <a:spAutoFit/>
          </a:bodyPr>
          <a:lstStyle/>
          <a:p>
            <a:pPr algn="ctr"/>
            <a:r>
              <a:rPr lang="es-ES" b="1" dirty="0">
                <a:solidFill>
                  <a:schemeClr val="accent5">
                    <a:lumMod val="75000"/>
                  </a:schemeClr>
                </a:solidFill>
              </a:rPr>
              <a:t>“Mi voto, mi futuro”</a:t>
            </a:r>
            <a:endParaRPr lang="es-PE" b="1" dirty="0">
              <a:solidFill>
                <a:schemeClr val="accent5">
                  <a:lumMod val="75000"/>
                </a:schemeClr>
              </a:solidFill>
            </a:endParaRPr>
          </a:p>
        </p:txBody>
      </p:sp>
      <p:sp>
        <p:nvSpPr>
          <p:cNvPr id="19" name="Rectángulo 18">
            <a:extLst>
              <a:ext uri="{FF2B5EF4-FFF2-40B4-BE49-F238E27FC236}">
                <a16:creationId xmlns:a16="http://schemas.microsoft.com/office/drawing/2014/main" id="{B2EC883B-F92B-4E9C-9116-6072EDDA98D8}"/>
              </a:ext>
            </a:extLst>
          </p:cNvPr>
          <p:cNvSpPr/>
          <p:nvPr/>
        </p:nvSpPr>
        <p:spPr>
          <a:xfrm>
            <a:off x="9443355" y="259305"/>
            <a:ext cx="2594411" cy="784830"/>
          </a:xfrm>
          <a:prstGeom prst="rect">
            <a:avLst/>
          </a:prstGeom>
        </p:spPr>
        <p:txBody>
          <a:bodyPr wrap="square">
            <a:spAutoFit/>
          </a:bodyPr>
          <a:lstStyle/>
          <a:p>
            <a:pPr lvl="0" algn="ctr">
              <a:lnSpc>
                <a:spcPct val="107000"/>
              </a:lnSpc>
            </a:pPr>
            <a:r>
              <a:rPr lang="es-PE" sz="2200" b="1" dirty="0">
                <a:solidFill>
                  <a:srgbClr val="0070C0"/>
                </a:solidFill>
                <a:latin typeface="Verdana" panose="020B0604030504040204" pitchFamily="34" charset="0"/>
                <a:ea typeface="Verdana" panose="020B0604030504040204" pitchFamily="34" charset="0"/>
                <a:cs typeface="Calibri"/>
                <a:sym typeface="Calibri"/>
              </a:rPr>
              <a:t>Ciclo Avanzado-EBA</a:t>
            </a:r>
          </a:p>
        </p:txBody>
      </p:sp>
      <p:graphicFrame>
        <p:nvGraphicFramePr>
          <p:cNvPr id="17" name="Diagrama 16">
            <a:extLst>
              <a:ext uri="{FF2B5EF4-FFF2-40B4-BE49-F238E27FC236}">
                <a16:creationId xmlns:a16="http://schemas.microsoft.com/office/drawing/2014/main" id="{1BD8E778-86DE-44B8-917E-A9F6973F859B}"/>
              </a:ext>
            </a:extLst>
          </p:cNvPr>
          <p:cNvGraphicFramePr/>
          <p:nvPr/>
        </p:nvGraphicFramePr>
        <p:xfrm>
          <a:off x="494522" y="5310309"/>
          <a:ext cx="10879374" cy="379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8254C935-93F8-4419-8C6C-804BD9757A08}"/>
              </a:ext>
            </a:extLst>
          </p:cNvPr>
          <p:cNvSpPr txBox="1"/>
          <p:nvPr/>
        </p:nvSpPr>
        <p:spPr>
          <a:xfrm>
            <a:off x="7763069" y="5452078"/>
            <a:ext cx="1393692" cy="246221"/>
          </a:xfrm>
          <a:prstGeom prst="rect">
            <a:avLst/>
          </a:prstGeom>
          <a:noFill/>
        </p:spPr>
        <p:txBody>
          <a:bodyPr wrap="square" rtlCol="0">
            <a:spAutoFit/>
          </a:bodyPr>
          <a:lstStyle/>
          <a:p>
            <a:r>
              <a:rPr lang="es-PE" sz="1000" b="1" dirty="0">
                <a:solidFill>
                  <a:prstClr val="black">
                    <a:hueOff val="0"/>
                    <a:satOff val="0"/>
                    <a:lumOff val="0"/>
                    <a:alphaOff val="0"/>
                  </a:prstClr>
                </a:solidFill>
                <a:latin typeface="Calibri" panose="020F0502020204030204"/>
              </a:rPr>
              <a:t>Actividad</a:t>
            </a:r>
            <a:r>
              <a:rPr lang="es-PE" sz="1000" b="1" dirty="0"/>
              <a:t> 4</a:t>
            </a:r>
          </a:p>
        </p:txBody>
      </p:sp>
      <p:sp>
        <p:nvSpPr>
          <p:cNvPr id="6" name="CuadroTexto 5">
            <a:extLst>
              <a:ext uri="{FF2B5EF4-FFF2-40B4-BE49-F238E27FC236}">
                <a16:creationId xmlns:a16="http://schemas.microsoft.com/office/drawing/2014/main" id="{BC1AAE7F-68CE-4A19-85D6-92C2A4FF13F2}"/>
              </a:ext>
            </a:extLst>
          </p:cNvPr>
          <p:cNvSpPr txBox="1"/>
          <p:nvPr/>
        </p:nvSpPr>
        <p:spPr>
          <a:xfrm>
            <a:off x="9914241" y="5474436"/>
            <a:ext cx="1459655" cy="246221"/>
          </a:xfrm>
          <a:prstGeom prst="rect">
            <a:avLst/>
          </a:prstGeom>
          <a:noFill/>
        </p:spPr>
        <p:txBody>
          <a:bodyPr wrap="square" rtlCol="0">
            <a:spAutoFit/>
          </a:bodyPr>
          <a:lstStyle/>
          <a:p>
            <a:r>
              <a:rPr lang="es-PE" sz="1000" b="1" dirty="0"/>
              <a:t>Actividad 5</a:t>
            </a:r>
          </a:p>
        </p:txBody>
      </p:sp>
      <p:sp>
        <p:nvSpPr>
          <p:cNvPr id="10" name="CuadroTexto 9">
            <a:extLst>
              <a:ext uri="{FF2B5EF4-FFF2-40B4-BE49-F238E27FC236}">
                <a16:creationId xmlns:a16="http://schemas.microsoft.com/office/drawing/2014/main" id="{7D207AC3-8C75-43F2-A785-492ED98DC615}"/>
              </a:ext>
            </a:extLst>
          </p:cNvPr>
          <p:cNvSpPr txBox="1"/>
          <p:nvPr/>
        </p:nvSpPr>
        <p:spPr>
          <a:xfrm>
            <a:off x="7755702" y="5803469"/>
            <a:ext cx="1192355" cy="577081"/>
          </a:xfrm>
          <a:prstGeom prst="rect">
            <a:avLst/>
          </a:prstGeom>
          <a:noFill/>
        </p:spPr>
        <p:txBody>
          <a:bodyPr wrap="square" rtlCol="0">
            <a:spAutoFit/>
          </a:bodyPr>
          <a:lstStyle/>
          <a:p>
            <a:r>
              <a:rPr lang="es-PE" sz="1050" b="1" dirty="0"/>
              <a:t>Identificamos el uso de las TIC en las elecciones</a:t>
            </a:r>
          </a:p>
        </p:txBody>
      </p:sp>
      <p:sp>
        <p:nvSpPr>
          <p:cNvPr id="20" name="CuadroTexto 19">
            <a:extLst>
              <a:ext uri="{FF2B5EF4-FFF2-40B4-BE49-F238E27FC236}">
                <a16:creationId xmlns:a16="http://schemas.microsoft.com/office/drawing/2014/main" id="{C6B4DC3C-F39F-485D-9C84-F38A4DD06F9D}"/>
              </a:ext>
            </a:extLst>
          </p:cNvPr>
          <p:cNvSpPr txBox="1"/>
          <p:nvPr/>
        </p:nvSpPr>
        <p:spPr>
          <a:xfrm>
            <a:off x="9914241" y="5799917"/>
            <a:ext cx="1375800" cy="415498"/>
          </a:xfrm>
          <a:prstGeom prst="rect">
            <a:avLst/>
          </a:prstGeom>
          <a:noFill/>
        </p:spPr>
        <p:txBody>
          <a:bodyPr wrap="square" rtlCol="0">
            <a:spAutoFit/>
          </a:bodyPr>
          <a:lstStyle/>
          <a:p>
            <a:r>
              <a:rPr lang="es-PE" sz="1050" b="1" dirty="0"/>
              <a:t>Promovemos el voto crítico y reflexivo</a:t>
            </a:r>
          </a:p>
        </p:txBody>
      </p:sp>
    </p:spTree>
    <p:extLst>
      <p:ext uri="{BB962C8B-B14F-4D97-AF65-F5344CB8AC3E}">
        <p14:creationId xmlns:p14="http://schemas.microsoft.com/office/powerpoint/2010/main" val="43596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783" y="427776"/>
            <a:ext cx="9059649" cy="452560"/>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8" name="Rectángulo 7"/>
          <p:cNvSpPr/>
          <p:nvPr/>
        </p:nvSpPr>
        <p:spPr>
          <a:xfrm>
            <a:off x="7268754" y="6469304"/>
            <a:ext cx="3322128" cy="388696"/>
          </a:xfrm>
          <a:prstGeom prst="rect">
            <a:avLst/>
          </a:prstGeom>
        </p:spPr>
        <p:txBody>
          <a:bodyPr wrap="none">
            <a:spAutoFit/>
          </a:bodyPr>
          <a:lstStyle/>
          <a:p>
            <a:pPr algn="ctr">
              <a:lnSpc>
                <a:spcPct val="107000"/>
              </a:lnSpc>
              <a:spcAft>
                <a:spcPts val="800"/>
              </a:spcAft>
              <a:tabLst>
                <a:tab pos="3282950" algn="l"/>
              </a:tabLst>
            </a:pPr>
            <a:r>
              <a:rPr lang="es-PE" b="1" dirty="0">
                <a:solidFill>
                  <a:schemeClr val="accent5"/>
                </a:solidFill>
                <a:latin typeface="Calibri" panose="020F0502020204030204" pitchFamily="34" charset="0"/>
                <a:ea typeface="Calibri" panose="020F0502020204030204" pitchFamily="34" charset="0"/>
                <a:cs typeface="Arial" panose="020B0604020202020204" pitchFamily="34" charset="0"/>
              </a:rPr>
              <a:t>Duración estimada: </a:t>
            </a:r>
            <a:r>
              <a:rPr lang="es-PE" dirty="0">
                <a:solidFill>
                  <a:schemeClr val="accent5"/>
                </a:solidFill>
                <a:latin typeface="Calibri" panose="020F0502020204030204" pitchFamily="34" charset="0"/>
                <a:ea typeface="Calibri" panose="020F0502020204030204" pitchFamily="34" charset="0"/>
                <a:cs typeface="Arial" panose="020B0604020202020204" pitchFamily="34" charset="0"/>
              </a:rPr>
              <a:t>Dos semanas</a:t>
            </a:r>
            <a:endParaRPr lang="es-PE" sz="1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680168B2-2D58-44D2-80FD-6B9CA856B240}"/>
              </a:ext>
            </a:extLst>
          </p:cNvPr>
          <p:cNvSpPr txBox="1"/>
          <p:nvPr/>
        </p:nvSpPr>
        <p:spPr>
          <a:xfrm>
            <a:off x="231940" y="4208333"/>
            <a:ext cx="5654831" cy="1600438"/>
          </a:xfrm>
          <a:prstGeom prst="rect">
            <a:avLst/>
          </a:prstGeom>
          <a:noFill/>
        </p:spPr>
        <p:txBody>
          <a:bodyPr wrap="square">
            <a:spAutoFit/>
          </a:bodyPr>
          <a:lstStyle/>
          <a:p>
            <a:pPr algn="just"/>
            <a:r>
              <a:rPr lang="es-PE" sz="1400" b="1" dirty="0">
                <a:solidFill>
                  <a:schemeClr val="accent5"/>
                </a:solidFill>
                <a:latin typeface="Verdana" panose="020B0604030504040204" pitchFamily="34" charset="0"/>
                <a:ea typeface="Verdana" panose="020B0604030504040204" pitchFamily="34" charset="0"/>
              </a:rPr>
              <a:t>PROPÓSITO:</a:t>
            </a:r>
          </a:p>
          <a:p>
            <a:pPr algn="just"/>
            <a:endParaRPr lang="es-PE" sz="1400" b="1" dirty="0">
              <a:solidFill>
                <a:schemeClr val="accent5"/>
              </a:solidFill>
              <a:latin typeface="Verdana" panose="020B0604030504040204" pitchFamily="34" charset="0"/>
              <a:ea typeface="Verdana" panose="020B0604030504040204" pitchFamily="34" charset="0"/>
            </a:endParaRPr>
          </a:p>
          <a:p>
            <a:pPr algn="just"/>
            <a:r>
              <a:rPr lang="es-PE" sz="1400" dirty="0">
                <a:solidFill>
                  <a:schemeClr val="accent5"/>
                </a:solidFill>
                <a:latin typeface="Verdana" panose="020B0604030504040204" pitchFamily="34" charset="0"/>
                <a:ea typeface="Verdana" panose="020B0604030504040204" pitchFamily="34" charset="0"/>
              </a:rPr>
              <a:t>Que las niñas y niños acompañados de sus familias, conozcan las partes de su cuerpo a través de diversas situaciones de juego que le permitan explorar y moverlo; así también reconocer y expresar sus emociones con personas de su entorno.</a:t>
            </a:r>
          </a:p>
        </p:txBody>
      </p:sp>
      <p:sp>
        <p:nvSpPr>
          <p:cNvPr id="9" name="Rectángulo 8">
            <a:extLst>
              <a:ext uri="{FF2B5EF4-FFF2-40B4-BE49-F238E27FC236}">
                <a16:creationId xmlns:a16="http://schemas.microsoft.com/office/drawing/2014/main" id="{B2EC883B-F92B-4E9C-9116-6072EDDA98D8}"/>
              </a:ext>
            </a:extLst>
          </p:cNvPr>
          <p:cNvSpPr/>
          <p:nvPr/>
        </p:nvSpPr>
        <p:spPr>
          <a:xfrm>
            <a:off x="9724292" y="427776"/>
            <a:ext cx="2367300" cy="452560"/>
          </a:xfrm>
          <a:prstGeom prst="rect">
            <a:avLst/>
          </a:prstGeom>
        </p:spPr>
        <p:txBody>
          <a:bodyPr wrap="square">
            <a:spAutoFit/>
          </a:bodyPr>
          <a:lstStyle/>
          <a:p>
            <a:pPr lvl="0">
              <a:lnSpc>
                <a:spcPct val="107000"/>
              </a:lnSpc>
            </a:pPr>
            <a:r>
              <a:rPr lang="es-PE" sz="24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a:sym typeface="Calibri"/>
              </a:rPr>
              <a:t>EBE-ciclo I</a:t>
            </a:r>
          </a:p>
        </p:txBody>
      </p:sp>
      <p:pic>
        <p:nvPicPr>
          <p:cNvPr id="11" name="Imagen 10"/>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499" t="20468" r="30858" b="11168"/>
          <a:stretch/>
        </p:blipFill>
        <p:spPr bwMode="auto">
          <a:xfrm>
            <a:off x="7642997" y="3089932"/>
            <a:ext cx="2947885" cy="2528141"/>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752323" y="1139842"/>
            <a:ext cx="4055284" cy="769441"/>
          </a:xfrm>
          <a:prstGeom prst="rect">
            <a:avLst/>
          </a:prstGeom>
          <a:noFill/>
        </p:spPr>
        <p:txBody>
          <a:bodyPr wrap="square" rtlCol="0">
            <a:spAutoFit/>
          </a:bodyPr>
          <a:lstStyle/>
          <a:p>
            <a:pPr algn="ctr"/>
            <a:r>
              <a:rPr lang="es-PE" sz="2000" b="1" dirty="0">
                <a:solidFill>
                  <a:schemeClr val="accent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Experiencia: </a:t>
            </a:r>
          </a:p>
          <a:p>
            <a:pPr algn="ctr"/>
            <a:r>
              <a:rPr lang="es-PE" sz="2400" b="1" dirty="0">
                <a:solidFill>
                  <a:schemeClr val="accent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Explorando el cuerpo</a:t>
            </a:r>
          </a:p>
        </p:txBody>
      </p:sp>
      <p:sp>
        <p:nvSpPr>
          <p:cNvPr id="12" name="CuadroTexto 11">
            <a:extLst>
              <a:ext uri="{FF2B5EF4-FFF2-40B4-BE49-F238E27FC236}">
                <a16:creationId xmlns:a16="http://schemas.microsoft.com/office/drawing/2014/main" id="{680168B2-2D58-44D2-80FD-6B9CA856B240}"/>
              </a:ext>
            </a:extLst>
          </p:cNvPr>
          <p:cNvSpPr txBox="1"/>
          <p:nvPr/>
        </p:nvSpPr>
        <p:spPr>
          <a:xfrm>
            <a:off x="5929014" y="1386027"/>
            <a:ext cx="5507275" cy="2246769"/>
          </a:xfrm>
          <a:prstGeom prst="rect">
            <a:avLst/>
          </a:prstGeom>
          <a:noFill/>
        </p:spPr>
        <p:txBody>
          <a:bodyPr wrap="square">
            <a:spAutoFit/>
          </a:bodyPr>
          <a:lstStyle/>
          <a:p>
            <a:pPr algn="just"/>
            <a:r>
              <a:rPr lang="es-PE" sz="1400" b="1" dirty="0">
                <a:solidFill>
                  <a:schemeClr val="accent5"/>
                </a:solidFill>
                <a:latin typeface="Verdana" panose="020B0604030504040204" pitchFamily="34" charset="0"/>
                <a:ea typeface="Verdana" panose="020B0604030504040204" pitchFamily="34" charset="0"/>
              </a:rPr>
              <a:t>Actividades sugeridas:</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Jugando a explorar el cuerpo al desvestirse</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Reconociendo las partes del cuerpo durante el baño</a:t>
            </a:r>
          </a:p>
          <a:p>
            <a:pPr algn="just"/>
            <a:endParaRPr lang="es-PE" sz="1400" b="1" dirty="0">
              <a:solidFill>
                <a:schemeClr val="accent5"/>
              </a:solidFill>
              <a:latin typeface="Verdana" panose="020B0604030504040204" pitchFamily="34" charset="0"/>
              <a:ea typeface="Verdana" panose="020B0604030504040204" pitchFamily="34" charset="0"/>
            </a:endParaRPr>
          </a:p>
          <a:p>
            <a:r>
              <a:rPr lang="es-PE" sz="1400" b="1" dirty="0">
                <a:solidFill>
                  <a:schemeClr val="accent5"/>
                </a:solidFill>
                <a:latin typeface="Verdana" panose="020B0604030504040204" pitchFamily="34" charset="0"/>
                <a:ea typeface="Verdana" panose="020B0604030504040204" pitchFamily="34" charset="0"/>
              </a:rPr>
              <a:t>Cada una de las actividades serán acompañadas de:</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Orientaciones para las familias por tipo de discapacidad</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Orientaciones para la crianza positiva</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Guía de soporte socio emocional</a:t>
            </a:r>
          </a:p>
          <a:p>
            <a:pPr algn="just"/>
            <a:endParaRPr lang="es-PE" sz="1400" dirty="0">
              <a:solidFill>
                <a:schemeClr val="accent5"/>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endParaRPr lang="es-PE" sz="1400" dirty="0">
              <a:solidFill>
                <a:schemeClr val="accent5"/>
              </a:solidFill>
              <a:latin typeface="Verdana" panose="020B0604030504040204" pitchFamily="34" charset="0"/>
              <a:ea typeface="Verdana" panose="020B0604030504040204" pitchFamily="34" charset="0"/>
            </a:endParaRPr>
          </a:p>
        </p:txBody>
      </p:sp>
      <p:sp>
        <p:nvSpPr>
          <p:cNvPr id="6" name="Pentágono 5"/>
          <p:cNvSpPr/>
          <p:nvPr/>
        </p:nvSpPr>
        <p:spPr>
          <a:xfrm>
            <a:off x="6487057" y="5806961"/>
            <a:ext cx="1222129"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Cuentos</a:t>
            </a:r>
          </a:p>
        </p:txBody>
      </p:sp>
      <p:sp>
        <p:nvSpPr>
          <p:cNvPr id="18" name="Pentágono 17"/>
          <p:cNvSpPr/>
          <p:nvPr/>
        </p:nvSpPr>
        <p:spPr>
          <a:xfrm>
            <a:off x="7812234" y="5812985"/>
            <a:ext cx="132517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Canciones</a:t>
            </a:r>
          </a:p>
        </p:txBody>
      </p:sp>
      <p:sp>
        <p:nvSpPr>
          <p:cNvPr id="20" name="Pentágono 19"/>
          <p:cNvSpPr/>
          <p:nvPr/>
        </p:nvSpPr>
        <p:spPr>
          <a:xfrm>
            <a:off x="9240460" y="5812985"/>
            <a:ext cx="1222130"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Juegos</a:t>
            </a:r>
          </a:p>
        </p:txBody>
      </p:sp>
      <p:sp>
        <p:nvSpPr>
          <p:cNvPr id="21" name="Pentágono 20"/>
          <p:cNvSpPr/>
          <p:nvPr/>
        </p:nvSpPr>
        <p:spPr>
          <a:xfrm>
            <a:off x="10565638" y="5812985"/>
            <a:ext cx="9784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LSP</a:t>
            </a:r>
          </a:p>
        </p:txBody>
      </p:sp>
      <p:sp>
        <p:nvSpPr>
          <p:cNvPr id="22" name="CuadroTexto 21">
            <a:extLst>
              <a:ext uri="{FF2B5EF4-FFF2-40B4-BE49-F238E27FC236}">
                <a16:creationId xmlns:a16="http://schemas.microsoft.com/office/drawing/2014/main" id="{680168B2-2D58-44D2-80FD-6B9CA856B240}"/>
              </a:ext>
            </a:extLst>
          </p:cNvPr>
          <p:cNvSpPr txBox="1"/>
          <p:nvPr/>
        </p:nvSpPr>
        <p:spPr>
          <a:xfrm>
            <a:off x="277783" y="2107234"/>
            <a:ext cx="4529824" cy="2246769"/>
          </a:xfrm>
          <a:prstGeom prst="rect">
            <a:avLst/>
          </a:prstGeom>
          <a:noFill/>
        </p:spPr>
        <p:txBody>
          <a:bodyPr wrap="square">
            <a:spAutoFit/>
          </a:bodyPr>
          <a:lstStyle/>
          <a:p>
            <a:r>
              <a:rPr lang="es-PE" sz="1400" b="1" dirty="0">
                <a:solidFill>
                  <a:schemeClr val="accent5"/>
                </a:solidFill>
                <a:latin typeface="Verdana" panose="020B0604030504040204" pitchFamily="34" charset="0"/>
                <a:ea typeface="Verdana" panose="020B0604030504040204" pitchFamily="34" charset="0"/>
              </a:rPr>
              <a:t>COMPETENCIAS QUE SE PRETENDEN DESARROLLAR:</a:t>
            </a:r>
          </a:p>
          <a:p>
            <a:pPr algn="just"/>
            <a:endParaRPr lang="es-PE" sz="1400" dirty="0">
              <a:solidFill>
                <a:srgbClr val="000000"/>
              </a:solidFill>
              <a:latin typeface="Arial Rounded MT Bold" panose="020F0704030504030204" pitchFamily="34" charset="0"/>
            </a:endParaRPr>
          </a:p>
          <a:p>
            <a:pPr algn="just"/>
            <a:r>
              <a:rPr lang="es-PE" sz="1400" b="1" dirty="0">
                <a:solidFill>
                  <a:schemeClr val="accent5"/>
                </a:solidFill>
                <a:latin typeface="Arial Rounded MT Bold" panose="020F0704030504030204" pitchFamily="34" charset="0"/>
              </a:rPr>
              <a:t>Área Psicomotriz:</a:t>
            </a:r>
          </a:p>
          <a:p>
            <a:pPr marL="285750" indent="-285750" algn="just">
              <a:buFont typeface="Wingdings" panose="05000000000000000000" pitchFamily="2" charset="2"/>
              <a:buChar char="q"/>
            </a:pPr>
            <a:r>
              <a:rPr lang="es-PE" sz="1400" dirty="0">
                <a:solidFill>
                  <a:schemeClr val="accent5"/>
                </a:solidFill>
                <a:latin typeface="Arial Rounded MT Bold" panose="020F0704030504030204" pitchFamily="34" charset="0"/>
              </a:rPr>
              <a:t>Se desenvuelve de manera autónoma a través de su motricidad </a:t>
            </a:r>
          </a:p>
          <a:p>
            <a:pPr algn="just"/>
            <a:r>
              <a:rPr lang="es-PE" sz="1400" b="1" dirty="0">
                <a:solidFill>
                  <a:schemeClr val="accent5"/>
                </a:solidFill>
                <a:latin typeface="Arial Rounded MT Bold" panose="020F0704030504030204" pitchFamily="34" charset="0"/>
              </a:rPr>
              <a:t>Área de Comunicación:</a:t>
            </a:r>
          </a:p>
          <a:p>
            <a:pPr marL="285750" indent="-285750">
              <a:buFont typeface="Wingdings" panose="05000000000000000000" pitchFamily="2" charset="2"/>
              <a:buChar char="q"/>
            </a:pPr>
            <a:r>
              <a:rPr lang="es-PE" sz="1400" dirty="0">
                <a:solidFill>
                  <a:schemeClr val="accent5"/>
                </a:solidFill>
                <a:latin typeface="Arial Rounded MT Bold" panose="020F0704030504030204" pitchFamily="34" charset="0"/>
              </a:rPr>
              <a:t>Se comunica oralmente en su lengua materna.                                                     </a:t>
            </a:r>
            <a:br>
              <a:rPr lang="es-PE" sz="1400" dirty="0">
                <a:solidFill>
                  <a:srgbClr val="000000"/>
                </a:solidFill>
                <a:latin typeface="Arial Rounded MT Bold" panose="020F0704030504030204" pitchFamily="34" charset="0"/>
              </a:rPr>
            </a:br>
            <a:endParaRPr lang="es-PE" sz="1400" dirty="0">
              <a:solidFill>
                <a:srgbClr val="000000"/>
              </a:solidFill>
              <a:latin typeface="Arial Rounded MT Bold" panose="020F0704030504030204" pitchFamily="34" charset="0"/>
            </a:endParaRPr>
          </a:p>
          <a:p>
            <a:pPr algn="just"/>
            <a:endParaRPr lang="es-PE" sz="1400" b="1" dirty="0">
              <a:solidFill>
                <a:schemeClr val="accent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3562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4834387" y="2232313"/>
            <a:ext cx="6209434" cy="1200288"/>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600"/>
              <a:buFont typeface="Arial"/>
              <a:buNone/>
            </a:pPr>
            <a:r>
              <a:rPr lang="es-PE" sz="4400" b="1" i="0" u="none" strike="noStrike" cap="none" dirty="0">
                <a:solidFill>
                  <a:schemeClr val="tx1">
                    <a:lumMod val="50000"/>
                    <a:lumOff val="50000"/>
                  </a:schemeClr>
                </a:solidFill>
                <a:latin typeface="Verdana"/>
                <a:ea typeface="Verdana"/>
                <a:cs typeface="Verdana"/>
                <a:sym typeface="Verdana"/>
              </a:rPr>
              <a:t>Aprendo en casa</a:t>
            </a:r>
          </a:p>
          <a:p>
            <a:pPr marL="0" marR="0" lvl="0" indent="0" rtl="0">
              <a:lnSpc>
                <a:spcPct val="100000"/>
              </a:lnSpc>
              <a:spcBef>
                <a:spcPts val="0"/>
              </a:spcBef>
              <a:spcAft>
                <a:spcPts val="0"/>
              </a:spcAft>
              <a:buClr>
                <a:srgbClr val="000000"/>
              </a:buClr>
              <a:buSzPts val="3600"/>
              <a:buFont typeface="Arial"/>
              <a:buNone/>
            </a:pPr>
            <a:endParaRPr lang="es-PE" sz="2800" b="1" i="0" u="none" strike="noStrike" cap="none" dirty="0">
              <a:solidFill>
                <a:schemeClr val="tx1">
                  <a:lumMod val="50000"/>
                  <a:lumOff val="50000"/>
                </a:schemeClr>
              </a:solidFill>
              <a:latin typeface="Verdana"/>
              <a:ea typeface="Verdana"/>
              <a:cs typeface="Verdana"/>
              <a:sym typeface="Verdana"/>
            </a:endParaRPr>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PE" sz="11500" b="1"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1</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pic>
        <p:nvPicPr>
          <p:cNvPr id="9" name="Imagen 7">
            <a:extLst>
              <a:ext uri="{FF2B5EF4-FFF2-40B4-BE49-F238E27FC236}">
                <a16:creationId xmlns:a16="http://schemas.microsoft.com/office/drawing/2014/main"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p:cNvSpPr/>
          <p:nvPr/>
        </p:nvSpPr>
        <p:spPr>
          <a:xfrm>
            <a:off x="4770268" y="3935001"/>
            <a:ext cx="6096000" cy="1154162"/>
          </a:xfrm>
          <a:prstGeom prst="rect">
            <a:avLst/>
          </a:prstGeom>
        </p:spPr>
        <p:txBody>
          <a:bodyPr>
            <a:spAutoFit/>
          </a:bodyPr>
          <a:lstStyle/>
          <a:p>
            <a:pPr marL="285750" lvl="0" indent="-285750">
              <a:buClr>
                <a:srgbClr val="000000"/>
              </a:buClr>
              <a:buSzPts val="3600"/>
              <a:buFont typeface="Courier New" panose="02070309020205020404" pitchFamily="49" charset="0"/>
              <a:buChar char="o"/>
            </a:pPr>
            <a:r>
              <a:rPr lang="es-ES" b="1" dirty="0">
                <a:solidFill>
                  <a:schemeClr val="accent4"/>
                </a:solidFill>
                <a:latin typeface="Verdana"/>
                <a:ea typeface="Verdana"/>
                <a:cs typeface="Verdana"/>
                <a:sym typeface="Verdana"/>
              </a:rPr>
              <a:t>Aprendo en casa</a:t>
            </a:r>
          </a:p>
          <a:p>
            <a:pPr marL="285750" lvl="0" indent="-285750">
              <a:buClr>
                <a:srgbClr val="000000"/>
              </a:buClr>
              <a:buSzPts val="3600"/>
              <a:buFont typeface="Courier New" panose="02070309020205020404" pitchFamily="49" charset="0"/>
              <a:buChar char="o"/>
            </a:pPr>
            <a:endParaRPr lang="es-ES" sz="700" b="1" dirty="0">
              <a:solidFill>
                <a:schemeClr val="tx1">
                  <a:lumMod val="50000"/>
                  <a:lumOff val="50000"/>
                </a:schemeClr>
              </a:solidFill>
              <a:latin typeface="Verdana"/>
              <a:ea typeface="Verdana"/>
              <a:cs typeface="Verdana"/>
              <a:sym typeface="Verdana"/>
            </a:endParaRPr>
          </a:p>
          <a:p>
            <a:pPr marL="285750" lvl="0" indent="-285750">
              <a:buClr>
                <a:srgbClr val="000000"/>
              </a:buClr>
              <a:buSzPts val="3600"/>
              <a:buFont typeface="Courier New" panose="02070309020205020404" pitchFamily="49" charset="0"/>
              <a:buChar char="o"/>
            </a:pPr>
            <a:r>
              <a:rPr lang="es-ES" b="1" dirty="0">
                <a:solidFill>
                  <a:schemeClr val="accent5"/>
                </a:solidFill>
                <a:latin typeface="Verdana"/>
                <a:ea typeface="Verdana"/>
                <a:cs typeface="Verdana"/>
                <a:sym typeface="Verdana"/>
              </a:rPr>
              <a:t>Aprendo en la escuela </a:t>
            </a:r>
          </a:p>
          <a:p>
            <a:pPr marL="285750" lvl="0" indent="-285750">
              <a:buClr>
                <a:srgbClr val="000000"/>
              </a:buClr>
              <a:buSzPts val="3600"/>
              <a:buFont typeface="Courier New" panose="02070309020205020404" pitchFamily="49" charset="0"/>
              <a:buChar char="o"/>
            </a:pPr>
            <a:endParaRPr lang="es-ES" sz="600" b="1" dirty="0">
              <a:solidFill>
                <a:schemeClr val="tx1">
                  <a:lumMod val="50000"/>
                  <a:lumOff val="50000"/>
                </a:schemeClr>
              </a:solidFill>
              <a:latin typeface="Verdana"/>
              <a:ea typeface="Verdana"/>
              <a:cs typeface="Verdana"/>
              <a:sym typeface="Verdana"/>
            </a:endParaRPr>
          </a:p>
          <a:p>
            <a:pPr marL="285750" lvl="0" indent="-285750">
              <a:buClr>
                <a:srgbClr val="000000"/>
              </a:buClr>
              <a:buSzPts val="3600"/>
              <a:buFont typeface="Courier New" panose="02070309020205020404" pitchFamily="49" charset="0"/>
              <a:buChar char="o"/>
            </a:pPr>
            <a:r>
              <a:rPr lang="es-ES" b="1" dirty="0">
                <a:solidFill>
                  <a:srgbClr val="34BFC6"/>
                </a:solidFill>
                <a:latin typeface="Verdana" panose="020B0604030504040204" pitchFamily="34" charset="0"/>
                <a:ea typeface="Verdana" panose="020B0604030504040204" pitchFamily="34" charset="0"/>
                <a:sym typeface="Verdana"/>
              </a:rPr>
              <a:t>Aprendo en la comunidad</a:t>
            </a:r>
            <a:endParaRPr lang="es-ES" b="1" dirty="0">
              <a:solidFill>
                <a:srgbClr val="34BFC6"/>
              </a:solidFill>
              <a:latin typeface="Verdana" panose="020B0604030504040204" pitchFamily="34" charset="0"/>
              <a:ea typeface="Verdana" panose="020B0604030504040204" pitchFamily="34" charset="0"/>
              <a:sym typeface="Arial"/>
            </a:endParaRPr>
          </a:p>
        </p:txBody>
      </p:sp>
    </p:spTree>
    <p:extLst>
      <p:ext uri="{BB962C8B-B14F-4D97-AF65-F5344CB8AC3E}">
        <p14:creationId xmlns:p14="http://schemas.microsoft.com/office/powerpoint/2010/main" val="177363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0114" y="51247"/>
            <a:ext cx="6627515" cy="456087"/>
          </a:xfrm>
          <a:prstGeom prst="rect">
            <a:avLst/>
          </a:prstGeom>
        </p:spPr>
        <p:txBody>
          <a:bodyPr wrap="square">
            <a:spAutoFit/>
          </a:bodyPr>
          <a:lstStyle/>
          <a:p>
            <a:pPr lvl="0">
              <a:lnSpc>
                <a:spcPct val="107000"/>
              </a:lnSpc>
            </a:pPr>
            <a:r>
              <a:rPr lang="es-PE" sz="2400" dirty="0">
                <a:solidFill>
                  <a:srgbClr val="0070C0"/>
                </a:solidFill>
                <a:latin typeface="Arial Rounded MT Bold" panose="020F0704030504030204" pitchFamily="34" charset="0"/>
                <a:ea typeface="Verdana" panose="020B0604030504040204" pitchFamily="34" charset="0"/>
                <a:cs typeface="Calibri"/>
                <a:sym typeface="Calibri"/>
              </a:rPr>
              <a:t>Ejemplo de una experiencia de aprendizaje</a:t>
            </a:r>
          </a:p>
        </p:txBody>
      </p:sp>
      <p:sp>
        <p:nvSpPr>
          <p:cNvPr id="11" name="Rectángulo 10">
            <a:extLst>
              <a:ext uri="{FF2B5EF4-FFF2-40B4-BE49-F238E27FC236}">
                <a16:creationId xmlns:a16="http://schemas.microsoft.com/office/drawing/2014/main" id="{3517BE3F-4442-40F5-B3A1-EDD30FA8D777}"/>
              </a:ext>
            </a:extLst>
          </p:cNvPr>
          <p:cNvSpPr/>
          <p:nvPr/>
        </p:nvSpPr>
        <p:spPr>
          <a:xfrm>
            <a:off x="9280921" y="111905"/>
            <a:ext cx="3926794" cy="395429"/>
          </a:xfrm>
          <a:prstGeom prst="rect">
            <a:avLst/>
          </a:prstGeom>
        </p:spPr>
        <p:txBody>
          <a:bodyPr wrap="square">
            <a:spAutoFit/>
          </a:bodyPr>
          <a:lstStyle/>
          <a:p>
            <a:pPr lvl="0" algn="ctr">
              <a:lnSpc>
                <a:spcPct val="107000"/>
              </a:lnSpc>
            </a:pPr>
            <a:r>
              <a:rPr lang="es-PE" sz="2000" b="1" dirty="0">
                <a:solidFill>
                  <a:srgbClr val="0070C0"/>
                </a:solidFill>
                <a:latin typeface="Arial Rounded MT Bold" panose="020F0704030504030204" pitchFamily="34" charset="0"/>
                <a:ea typeface="Verdana" panose="020B0604030504040204" pitchFamily="34" charset="0"/>
                <a:cs typeface="Calibri"/>
                <a:sym typeface="Calibri"/>
              </a:rPr>
              <a:t>CEBE</a:t>
            </a:r>
          </a:p>
        </p:txBody>
      </p:sp>
      <p:sp>
        <p:nvSpPr>
          <p:cNvPr id="2" name="CuadroTexto 1">
            <a:extLst>
              <a:ext uri="{FF2B5EF4-FFF2-40B4-BE49-F238E27FC236}">
                <a16:creationId xmlns:a16="http://schemas.microsoft.com/office/drawing/2014/main" id="{3DC743BF-AFCF-480C-BCDD-80BC125B2A15}"/>
              </a:ext>
            </a:extLst>
          </p:cNvPr>
          <p:cNvSpPr txBox="1"/>
          <p:nvPr/>
        </p:nvSpPr>
        <p:spPr>
          <a:xfrm>
            <a:off x="281956" y="604485"/>
            <a:ext cx="11359211" cy="1815882"/>
          </a:xfrm>
          <a:prstGeom prst="rect">
            <a:avLst/>
          </a:prstGeom>
          <a:noFill/>
        </p:spPr>
        <p:txBody>
          <a:bodyPr wrap="square" rtlCol="0">
            <a:spAutoFit/>
          </a:bodyPr>
          <a:lstStyle/>
          <a:p>
            <a:r>
              <a:rPr lang="es-PE" sz="1200" dirty="0">
                <a:solidFill>
                  <a:schemeClr val="accent5">
                    <a:lumMod val="75000"/>
                  </a:schemeClr>
                </a:solidFill>
                <a:latin typeface="Arial Rounded MT Bold" panose="020F0704030504030204" pitchFamily="34" charset="0"/>
              </a:rPr>
              <a:t>TÍTULO: ¡ASÍ SOY YO! ¿Y TÚ? (duración estimada: 2 semanas)</a:t>
            </a:r>
          </a:p>
          <a:p>
            <a:endParaRPr lang="es-PE" sz="400" dirty="0">
              <a:solidFill>
                <a:schemeClr val="accent5">
                  <a:lumMod val="75000"/>
                </a:schemeClr>
              </a:solidFill>
              <a:latin typeface="Arial Rounded MT Bold" panose="020F0704030504030204" pitchFamily="34" charset="0"/>
            </a:endParaRPr>
          </a:p>
          <a:p>
            <a:pPr rtl="0">
              <a:spcBef>
                <a:spcPts val="0"/>
              </a:spcBef>
              <a:spcAft>
                <a:spcPts val="0"/>
              </a:spcAft>
            </a:pPr>
            <a:r>
              <a:rPr lang="es-PE" sz="1200" dirty="0">
                <a:solidFill>
                  <a:schemeClr val="accent5">
                    <a:lumMod val="75000"/>
                  </a:schemeClr>
                </a:solidFill>
                <a:latin typeface="Arial Rounded MT Bold" panose="020F0704030504030204" pitchFamily="34" charset="0"/>
              </a:rPr>
              <a:t>Propósito: </a:t>
            </a:r>
            <a:r>
              <a:rPr lang="es-MX" sz="1200" i="0" u="none" strike="noStrike" dirty="0">
                <a:solidFill>
                  <a:schemeClr val="accent5">
                    <a:lumMod val="75000"/>
                  </a:schemeClr>
                </a:solidFill>
                <a:effectLst/>
                <a:latin typeface="Arial Rounded MT Bold" panose="020F0704030504030204" pitchFamily="34" charset="0"/>
              </a:rPr>
              <a:t>Esta experiencia de aprendizaje permitirá a las niñas y niños reconocerse a sí mismos como seres únicos con características físicas, preferencias y gustos particulares, asimismo reconocer y expresar sus emociones para establecer relaciones respetuosas con su entorno.</a:t>
            </a:r>
            <a:endParaRPr lang="es-MX" sz="1200" dirty="0">
              <a:solidFill>
                <a:schemeClr val="accent5">
                  <a:lumMod val="75000"/>
                </a:schemeClr>
              </a:solidFill>
              <a:effectLst/>
              <a:latin typeface="Arial Rounded MT Bold" panose="020F0704030504030204" pitchFamily="34" charset="0"/>
            </a:endParaRPr>
          </a:p>
          <a:p>
            <a:br>
              <a:rPr lang="es-MX" dirty="0"/>
            </a:br>
            <a:endParaRPr lang="es-PE" dirty="0"/>
          </a:p>
          <a:p>
            <a:endParaRPr lang="es-PE" dirty="0"/>
          </a:p>
          <a:p>
            <a:endParaRPr lang="es-PE" dirty="0"/>
          </a:p>
        </p:txBody>
      </p:sp>
      <p:pic>
        <p:nvPicPr>
          <p:cNvPr id="7" name="Imagen 6">
            <a:extLst>
              <a:ext uri="{FF2B5EF4-FFF2-40B4-BE49-F238E27FC236}">
                <a16:creationId xmlns:a16="http://schemas.microsoft.com/office/drawing/2014/main" id="{DBC99CEC-EB6E-4B0A-8E48-89F0029DB6E5}"/>
              </a:ext>
            </a:extLst>
          </p:cNvPr>
          <p:cNvPicPr>
            <a:picLocks noChangeAspect="1"/>
          </p:cNvPicPr>
          <p:nvPr/>
        </p:nvPicPr>
        <p:blipFill rotWithShape="1">
          <a:blip r:embed="rId2"/>
          <a:srcRect l="31715" t="29485" r="34590" b="13193"/>
          <a:stretch/>
        </p:blipFill>
        <p:spPr>
          <a:xfrm>
            <a:off x="292883" y="1492172"/>
            <a:ext cx="5650717" cy="5249723"/>
          </a:xfrm>
          <a:prstGeom prst="rect">
            <a:avLst/>
          </a:prstGeom>
          <a:ln>
            <a:solidFill>
              <a:srgbClr val="002060"/>
            </a:solidFill>
          </a:ln>
        </p:spPr>
      </p:pic>
      <p:sp>
        <p:nvSpPr>
          <p:cNvPr id="18" name="CuadroTexto 17">
            <a:extLst>
              <a:ext uri="{FF2B5EF4-FFF2-40B4-BE49-F238E27FC236}">
                <a16:creationId xmlns:a16="http://schemas.microsoft.com/office/drawing/2014/main" id="{91A72C0E-1990-49A6-94ED-91CC905667A5}"/>
              </a:ext>
            </a:extLst>
          </p:cNvPr>
          <p:cNvSpPr txBox="1"/>
          <p:nvPr/>
        </p:nvSpPr>
        <p:spPr>
          <a:xfrm>
            <a:off x="10598394" y="1153618"/>
            <a:ext cx="1410963" cy="338554"/>
          </a:xfrm>
          <a:prstGeom prst="rect">
            <a:avLst/>
          </a:prstGeom>
          <a:noFill/>
        </p:spPr>
        <p:txBody>
          <a:bodyPr wrap="none" rtlCol="0">
            <a:spAutoFit/>
          </a:bodyPr>
          <a:lstStyle/>
          <a:p>
            <a:pPr algn="ctr"/>
            <a:r>
              <a:rPr lang="es-PE" sz="1600" dirty="0">
                <a:solidFill>
                  <a:schemeClr val="accent5">
                    <a:lumMod val="75000"/>
                  </a:schemeClr>
                </a:solidFill>
                <a:latin typeface="Arial Rounded MT Bold" panose="020F0704030504030204" pitchFamily="34" charset="0"/>
              </a:rPr>
              <a:t>Actividades </a:t>
            </a:r>
          </a:p>
        </p:txBody>
      </p:sp>
      <p:pic>
        <p:nvPicPr>
          <p:cNvPr id="23" name="Imagen 22">
            <a:extLst>
              <a:ext uri="{FF2B5EF4-FFF2-40B4-BE49-F238E27FC236}">
                <a16:creationId xmlns:a16="http://schemas.microsoft.com/office/drawing/2014/main" id="{82A59400-33D0-4D4E-B6A0-3C7A94B2EB40}"/>
              </a:ext>
            </a:extLst>
          </p:cNvPr>
          <p:cNvPicPr>
            <a:picLocks noChangeAspect="1"/>
          </p:cNvPicPr>
          <p:nvPr/>
        </p:nvPicPr>
        <p:blipFill rotWithShape="1">
          <a:blip r:embed="rId3"/>
          <a:srcRect l="33421" t="27193" r="30131" b="20045"/>
          <a:stretch/>
        </p:blipFill>
        <p:spPr>
          <a:xfrm>
            <a:off x="6171563" y="1873172"/>
            <a:ext cx="5241640" cy="4231479"/>
          </a:xfrm>
          <a:prstGeom prst="rect">
            <a:avLst/>
          </a:prstGeom>
        </p:spPr>
      </p:pic>
    </p:spTree>
    <p:extLst>
      <p:ext uri="{BB962C8B-B14F-4D97-AF65-F5344CB8AC3E}">
        <p14:creationId xmlns:p14="http://schemas.microsoft.com/office/powerpoint/2010/main" val="179025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40C8B1"/>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4999612" y="3778762"/>
            <a:ext cx="5236837" cy="1938952"/>
          </a:xfrm>
          <a:prstGeom prst="rect">
            <a:avLst/>
          </a:prstGeom>
          <a:noFill/>
          <a:ln>
            <a:noFill/>
          </a:ln>
        </p:spPr>
        <p:txBody>
          <a:bodyPr spcFirstLastPara="1" wrap="square" lIns="91425" tIns="45700" rIns="91425" bIns="45700" anchor="t" anchorCtr="0">
            <a:spAutoFit/>
          </a:bodyPr>
          <a:lstStyle/>
          <a:p>
            <a:pPr lvl="0" algn="r">
              <a:buSzPts val="3600"/>
            </a:pPr>
            <a:r>
              <a:rPr lang="es-ES" sz="4000" b="1" dirty="0">
                <a:solidFill>
                  <a:schemeClr val="tx1">
                    <a:lumMod val="50000"/>
                    <a:lumOff val="50000"/>
                  </a:schemeClr>
                </a:solidFill>
                <a:latin typeface="Verdana"/>
                <a:ea typeface="Verdana"/>
                <a:cs typeface="Verdana"/>
                <a:sym typeface="Verdana"/>
              </a:rPr>
              <a:t>Flujos de trabajo y cronogramas </a:t>
            </a:r>
            <a:r>
              <a:rPr lang="es-ES" sz="4000" b="1" dirty="0" err="1">
                <a:solidFill>
                  <a:schemeClr val="tx1">
                    <a:lumMod val="50000"/>
                    <a:lumOff val="50000"/>
                  </a:schemeClr>
                </a:solidFill>
                <a:latin typeface="Verdana"/>
                <a:ea typeface="Verdana"/>
                <a:cs typeface="Verdana"/>
                <a:sym typeface="Verdana"/>
              </a:rPr>
              <a:t>AeC</a:t>
            </a:r>
            <a:endParaRPr lang="es-ES" sz="1600" dirty="0">
              <a:solidFill>
                <a:schemeClr val="tx1">
                  <a:lumMod val="50000"/>
                  <a:lumOff val="50000"/>
                </a:schemeClr>
              </a:solidFill>
            </a:endParaRPr>
          </a:p>
        </p:txBody>
      </p:sp>
      <p:pic>
        <p:nvPicPr>
          <p:cNvPr id="9" name="Imagen 7">
            <a:extLst>
              <a:ext uri="{FF2B5EF4-FFF2-40B4-BE49-F238E27FC236}">
                <a16:creationId xmlns:a16="http://schemas.microsoft.com/office/drawing/2014/main"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PE" sz="11500" b="1"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5</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sp>
        <p:nvSpPr>
          <p:cNvPr id="7" name="Rectángulo 6"/>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000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807987" y="3156865"/>
            <a:ext cx="1187195" cy="307777"/>
          </a:xfrm>
          <a:prstGeom prst="rect">
            <a:avLst/>
          </a:prstGeom>
          <a:solidFill>
            <a:schemeClr val="bg1"/>
          </a:solidFill>
        </p:spPr>
        <p:txBody>
          <a:bodyPr wrap="square" rtlCol="0">
            <a:spAutoFit/>
          </a:bodyPr>
          <a:lstStyle/>
          <a:p>
            <a:pPr algn="ctr"/>
            <a:r>
              <a:rPr lang="es-ES" sz="700" dirty="0"/>
              <a:t>EXPERIENCIA DE APRENDIZAJE GENERAL </a:t>
            </a:r>
            <a:endParaRPr lang="es-PE" sz="700" dirty="0"/>
          </a:p>
        </p:txBody>
      </p:sp>
      <p:sp>
        <p:nvSpPr>
          <p:cNvPr id="7" name="CuadroTexto 6"/>
          <p:cNvSpPr txBox="1"/>
          <p:nvPr/>
        </p:nvSpPr>
        <p:spPr>
          <a:xfrm>
            <a:off x="4312426" y="3114626"/>
            <a:ext cx="1187195" cy="523220"/>
          </a:xfrm>
          <a:prstGeom prst="rect">
            <a:avLst/>
          </a:prstGeom>
          <a:solidFill>
            <a:schemeClr val="bg1"/>
          </a:solidFill>
        </p:spPr>
        <p:txBody>
          <a:bodyPr wrap="square" rtlCol="0">
            <a:spAutoFit/>
          </a:bodyPr>
          <a:lstStyle/>
          <a:p>
            <a:pPr algn="ctr"/>
            <a:r>
              <a:rPr lang="es-ES" sz="700" dirty="0"/>
              <a:t>Elaboración de la experiencia </a:t>
            </a:r>
          </a:p>
          <a:p>
            <a:pPr algn="ctr"/>
            <a:r>
              <a:rPr lang="es-ES" sz="700" dirty="0"/>
              <a:t>En equipos integrados por nivel </a:t>
            </a:r>
            <a:endParaRPr lang="es-PE" sz="700" dirty="0"/>
          </a:p>
        </p:txBody>
      </p:sp>
      <p:sp>
        <p:nvSpPr>
          <p:cNvPr id="3" name="CuadroTexto 2"/>
          <p:cNvSpPr txBox="1"/>
          <p:nvPr/>
        </p:nvSpPr>
        <p:spPr>
          <a:xfrm>
            <a:off x="5958840" y="4592374"/>
            <a:ext cx="956310" cy="338554"/>
          </a:xfrm>
          <a:prstGeom prst="rect">
            <a:avLst/>
          </a:prstGeom>
          <a:solidFill>
            <a:schemeClr val="accent4">
              <a:lumMod val="20000"/>
              <a:lumOff val="80000"/>
            </a:schemeClr>
          </a:solidFill>
        </p:spPr>
        <p:txBody>
          <a:bodyPr wrap="square" rtlCol="0">
            <a:spAutoFit/>
          </a:bodyPr>
          <a:lstStyle/>
          <a:p>
            <a:r>
              <a:rPr lang="es-ES" sz="800" dirty="0"/>
              <a:t>Validación con docentes </a:t>
            </a:r>
            <a:endParaRPr lang="es-PE" sz="800" dirty="0"/>
          </a:p>
        </p:txBody>
      </p:sp>
      <p:pic>
        <p:nvPicPr>
          <p:cNvPr id="9" name="Marcador de conteni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467" y="364092"/>
            <a:ext cx="11776568" cy="6201100"/>
          </a:xfrm>
        </p:spPr>
      </p:pic>
    </p:spTree>
    <p:extLst>
      <p:ext uri="{BB962C8B-B14F-4D97-AF65-F5344CB8AC3E}">
        <p14:creationId xmlns:p14="http://schemas.microsoft.com/office/powerpoint/2010/main" val="42440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AAE1827B-CF72-4A23-A7A1-6B6C36D53219}"/>
              </a:ext>
            </a:extLst>
          </p:cNvPr>
          <p:cNvSpPr>
            <a:spLocks noGrp="1"/>
          </p:cNvSpPr>
          <p:nvPr>
            <p:ph idx="1"/>
          </p:nvPr>
        </p:nvSpPr>
        <p:spPr>
          <a:xfrm>
            <a:off x="902366" y="1845722"/>
            <a:ext cx="10515600" cy="4351338"/>
          </a:xfrm>
        </p:spPr>
        <p:txBody>
          <a:bodyPr/>
          <a:lstStyle/>
          <a:p>
            <a:endParaRPr lang="es-PE"/>
          </a:p>
        </p:txBody>
      </p:sp>
      <p:pic>
        <p:nvPicPr>
          <p:cNvPr id="9" name="Imagen 8">
            <a:extLst>
              <a:ext uri="{FF2B5EF4-FFF2-40B4-BE49-F238E27FC236}">
                <a16:creationId xmlns:a16="http://schemas.microsoft.com/office/drawing/2014/main" id="{3767EAF0-FDFC-4C06-A543-17BC02D6E8A1}"/>
              </a:ext>
            </a:extLst>
          </p:cNvPr>
          <p:cNvPicPr>
            <a:picLocks noChangeAspect="1"/>
          </p:cNvPicPr>
          <p:nvPr/>
        </p:nvPicPr>
        <p:blipFill rotWithShape="1">
          <a:blip r:embed="rId2"/>
          <a:srcRect t="19785" r="18357" b="9813"/>
          <a:stretch/>
        </p:blipFill>
        <p:spPr>
          <a:xfrm>
            <a:off x="0" y="1378885"/>
            <a:ext cx="11981511" cy="4828224"/>
          </a:xfrm>
          <a:prstGeom prst="rect">
            <a:avLst/>
          </a:prstGeom>
        </p:spPr>
      </p:pic>
      <p:sp>
        <p:nvSpPr>
          <p:cNvPr id="3" name="Rectángulo 2">
            <a:extLst>
              <a:ext uri="{FF2B5EF4-FFF2-40B4-BE49-F238E27FC236}">
                <a16:creationId xmlns:a16="http://schemas.microsoft.com/office/drawing/2014/main" id="{ACBB5E49-BB19-4902-97DB-141D08DF6D2C}"/>
              </a:ext>
            </a:extLst>
          </p:cNvPr>
          <p:cNvSpPr/>
          <p:nvPr/>
        </p:nvSpPr>
        <p:spPr>
          <a:xfrm>
            <a:off x="10349768" y="5542008"/>
            <a:ext cx="1448851" cy="36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lumMod val="65000"/>
                    <a:lumOff val="35000"/>
                  </a:schemeClr>
                </a:solidFill>
              </a:rPr>
              <a:t>PARA ESTUDIANTES</a:t>
            </a:r>
            <a:endParaRPr lang="es-PE" sz="1200" b="1" dirty="0">
              <a:solidFill>
                <a:schemeClr val="tx1">
                  <a:lumMod val="65000"/>
                  <a:lumOff val="35000"/>
                </a:schemeClr>
              </a:solidFill>
            </a:endParaRPr>
          </a:p>
        </p:txBody>
      </p:sp>
      <p:sp>
        <p:nvSpPr>
          <p:cNvPr id="8" name="Rectángulo 7">
            <a:extLst>
              <a:ext uri="{FF2B5EF4-FFF2-40B4-BE49-F238E27FC236}">
                <a16:creationId xmlns:a16="http://schemas.microsoft.com/office/drawing/2014/main" id="{653D9B0D-0236-41BE-8638-98A755A36853}"/>
              </a:ext>
            </a:extLst>
          </p:cNvPr>
          <p:cNvSpPr/>
          <p:nvPr/>
        </p:nvSpPr>
        <p:spPr>
          <a:xfrm>
            <a:off x="9384686" y="1578837"/>
            <a:ext cx="1614880" cy="99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lumMod val="65000"/>
                    <a:lumOff val="35000"/>
                  </a:schemeClr>
                </a:solidFill>
              </a:rPr>
              <a:t>PUBLICACIÓN EN LA WEB - PARA DOCENTES (EXPERIENCIAS Y ORIENTACIONES)</a:t>
            </a:r>
            <a:endParaRPr lang="es-PE" sz="1200" b="1" dirty="0">
              <a:solidFill>
                <a:schemeClr val="tx1">
                  <a:lumMod val="65000"/>
                  <a:lumOff val="35000"/>
                </a:schemeClr>
              </a:solidFill>
            </a:endParaRPr>
          </a:p>
        </p:txBody>
      </p:sp>
      <p:sp>
        <p:nvSpPr>
          <p:cNvPr id="10" name="Rectángulo 9">
            <a:extLst>
              <a:ext uri="{FF2B5EF4-FFF2-40B4-BE49-F238E27FC236}">
                <a16:creationId xmlns:a16="http://schemas.microsoft.com/office/drawing/2014/main" id="{8AFD0EB3-B74F-41D3-9419-997355661D88}"/>
              </a:ext>
            </a:extLst>
          </p:cNvPr>
          <p:cNvSpPr/>
          <p:nvPr/>
        </p:nvSpPr>
        <p:spPr>
          <a:xfrm>
            <a:off x="8229481" y="4822284"/>
            <a:ext cx="1751871" cy="99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lumMod val="65000"/>
                    <a:lumOff val="35000"/>
                  </a:schemeClr>
                </a:solidFill>
              </a:rPr>
              <a:t>ENTREGA DE RECURSOS DIGITALES A DITE</a:t>
            </a:r>
          </a:p>
          <a:p>
            <a:pPr algn="ctr"/>
            <a:r>
              <a:rPr lang="es-MX" sz="1200" b="1" dirty="0">
                <a:solidFill>
                  <a:schemeClr val="tx1">
                    <a:lumMod val="65000"/>
                    <a:lumOff val="35000"/>
                  </a:schemeClr>
                </a:solidFill>
              </a:rPr>
              <a:t>PARA PRUEBAS DE FUNCIONALIDAD, SEGURIDAD Y CALIDAD</a:t>
            </a:r>
            <a:endParaRPr lang="es-PE" sz="1200" b="1" dirty="0">
              <a:solidFill>
                <a:schemeClr val="tx1">
                  <a:lumMod val="65000"/>
                  <a:lumOff val="35000"/>
                </a:schemeClr>
              </a:solidFill>
            </a:endParaRPr>
          </a:p>
        </p:txBody>
      </p:sp>
      <p:grpSp>
        <p:nvGrpSpPr>
          <p:cNvPr id="5" name="Grupo 4"/>
          <p:cNvGrpSpPr/>
          <p:nvPr/>
        </p:nvGrpSpPr>
        <p:grpSpPr>
          <a:xfrm>
            <a:off x="562499" y="3274089"/>
            <a:ext cx="959282" cy="959282"/>
            <a:chOff x="498333" y="3253992"/>
            <a:chExt cx="959282" cy="959282"/>
          </a:xfrm>
        </p:grpSpPr>
        <p:sp>
          <p:nvSpPr>
            <p:cNvPr id="4" name="Elipse 3"/>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Elipse 19">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 DE FEB</a:t>
              </a:r>
              <a:endParaRPr lang="es-PE" sz="1050" b="1" dirty="0">
                <a:solidFill>
                  <a:schemeClr val="bg1"/>
                </a:solidFill>
              </a:endParaRPr>
            </a:p>
          </p:txBody>
        </p:sp>
      </p:grpSp>
      <p:grpSp>
        <p:nvGrpSpPr>
          <p:cNvPr id="21" name="Grupo 20"/>
          <p:cNvGrpSpPr/>
          <p:nvPr/>
        </p:nvGrpSpPr>
        <p:grpSpPr>
          <a:xfrm>
            <a:off x="1704451" y="3286150"/>
            <a:ext cx="959282" cy="959282"/>
            <a:chOff x="498333" y="3253992"/>
            <a:chExt cx="959282" cy="959282"/>
          </a:xfrm>
        </p:grpSpPr>
        <p:sp>
          <p:nvSpPr>
            <p:cNvPr id="22" name="Elipse 21"/>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12 DE FEB</a:t>
              </a:r>
              <a:endParaRPr lang="es-PE" sz="1050" b="1" dirty="0">
                <a:solidFill>
                  <a:schemeClr val="bg1"/>
                </a:solidFill>
              </a:endParaRPr>
            </a:p>
          </p:txBody>
        </p:sp>
      </p:grpSp>
      <p:grpSp>
        <p:nvGrpSpPr>
          <p:cNvPr id="24" name="Grupo 23"/>
          <p:cNvGrpSpPr/>
          <p:nvPr/>
        </p:nvGrpSpPr>
        <p:grpSpPr>
          <a:xfrm>
            <a:off x="2844115" y="3274089"/>
            <a:ext cx="959282" cy="959282"/>
            <a:chOff x="498333" y="3253992"/>
            <a:chExt cx="959282" cy="959282"/>
          </a:xfrm>
        </p:grpSpPr>
        <p:sp>
          <p:nvSpPr>
            <p:cNvPr id="25" name="Elipse 24"/>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Elipse 25">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15 DE FEB</a:t>
              </a:r>
              <a:endParaRPr lang="es-PE" sz="1050" b="1" dirty="0">
                <a:solidFill>
                  <a:schemeClr val="bg1"/>
                </a:solidFill>
              </a:endParaRPr>
            </a:p>
          </p:txBody>
        </p:sp>
      </p:grpSp>
      <p:grpSp>
        <p:nvGrpSpPr>
          <p:cNvPr id="27" name="Grupo 26"/>
          <p:cNvGrpSpPr/>
          <p:nvPr/>
        </p:nvGrpSpPr>
        <p:grpSpPr>
          <a:xfrm>
            <a:off x="3969097" y="3274089"/>
            <a:ext cx="959282" cy="959282"/>
            <a:chOff x="498333" y="3253992"/>
            <a:chExt cx="959282" cy="959282"/>
          </a:xfrm>
        </p:grpSpPr>
        <p:sp>
          <p:nvSpPr>
            <p:cNvPr id="28" name="Elipse 27"/>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Elipse 28">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834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17 DE FEB</a:t>
              </a:r>
              <a:endParaRPr lang="es-PE" sz="1050" b="1" dirty="0">
                <a:solidFill>
                  <a:schemeClr val="bg1"/>
                </a:solidFill>
              </a:endParaRPr>
            </a:p>
          </p:txBody>
        </p:sp>
      </p:grpSp>
      <p:grpSp>
        <p:nvGrpSpPr>
          <p:cNvPr id="30" name="Grupo 29"/>
          <p:cNvGrpSpPr/>
          <p:nvPr/>
        </p:nvGrpSpPr>
        <p:grpSpPr>
          <a:xfrm>
            <a:off x="5111308" y="3274088"/>
            <a:ext cx="959282" cy="959282"/>
            <a:chOff x="498333" y="3253992"/>
            <a:chExt cx="959282" cy="959282"/>
          </a:xfrm>
        </p:grpSpPr>
        <p:sp>
          <p:nvSpPr>
            <p:cNvPr id="31" name="Elipse 30"/>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Elipse 31">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DE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18 DE FEB</a:t>
              </a:r>
              <a:endParaRPr lang="es-PE" sz="1050" b="1" dirty="0">
                <a:solidFill>
                  <a:schemeClr val="bg1"/>
                </a:solidFill>
              </a:endParaRPr>
            </a:p>
          </p:txBody>
        </p:sp>
      </p:grpSp>
      <p:grpSp>
        <p:nvGrpSpPr>
          <p:cNvPr id="33" name="Grupo 32"/>
          <p:cNvGrpSpPr/>
          <p:nvPr/>
        </p:nvGrpSpPr>
        <p:grpSpPr>
          <a:xfrm>
            <a:off x="6238502" y="3282374"/>
            <a:ext cx="959282" cy="959282"/>
            <a:chOff x="498333" y="3253992"/>
            <a:chExt cx="959282" cy="959282"/>
          </a:xfrm>
        </p:grpSpPr>
        <p:sp>
          <p:nvSpPr>
            <p:cNvPr id="34" name="Elipse 33"/>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Elipse 34">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EA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22 DE FEB</a:t>
              </a:r>
              <a:endParaRPr lang="es-PE" sz="1050" b="1" dirty="0">
                <a:solidFill>
                  <a:schemeClr val="bg1"/>
                </a:solidFill>
              </a:endParaRPr>
            </a:p>
          </p:txBody>
        </p:sp>
      </p:grpSp>
      <p:grpSp>
        <p:nvGrpSpPr>
          <p:cNvPr id="36" name="Grupo 35"/>
          <p:cNvGrpSpPr/>
          <p:nvPr/>
        </p:nvGrpSpPr>
        <p:grpSpPr>
          <a:xfrm>
            <a:off x="7392924" y="3291734"/>
            <a:ext cx="959282" cy="959282"/>
            <a:chOff x="498333" y="3253992"/>
            <a:chExt cx="959282" cy="959282"/>
          </a:xfrm>
        </p:grpSpPr>
        <p:sp>
          <p:nvSpPr>
            <p:cNvPr id="37" name="Elipse 36"/>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Elipse 37">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24 DE FEB</a:t>
              </a:r>
              <a:endParaRPr lang="es-PE" sz="1050" b="1" dirty="0">
                <a:solidFill>
                  <a:schemeClr val="bg1"/>
                </a:solidFill>
              </a:endParaRPr>
            </a:p>
          </p:txBody>
        </p:sp>
      </p:grpSp>
      <p:grpSp>
        <p:nvGrpSpPr>
          <p:cNvPr id="39" name="Grupo 38"/>
          <p:cNvGrpSpPr/>
          <p:nvPr/>
        </p:nvGrpSpPr>
        <p:grpSpPr>
          <a:xfrm>
            <a:off x="8516018" y="3290469"/>
            <a:ext cx="959282" cy="959282"/>
            <a:chOff x="498333" y="3253992"/>
            <a:chExt cx="959282" cy="959282"/>
          </a:xfrm>
        </p:grpSpPr>
        <p:sp>
          <p:nvSpPr>
            <p:cNvPr id="40" name="Elipse 39"/>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Elipse 40">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 DE MAR</a:t>
              </a:r>
              <a:endParaRPr lang="es-PE" sz="1050" b="1" dirty="0">
                <a:solidFill>
                  <a:schemeClr val="bg1"/>
                </a:solidFill>
              </a:endParaRPr>
            </a:p>
          </p:txBody>
        </p:sp>
      </p:grpSp>
      <p:grpSp>
        <p:nvGrpSpPr>
          <p:cNvPr id="42" name="Grupo 41"/>
          <p:cNvGrpSpPr/>
          <p:nvPr/>
        </p:nvGrpSpPr>
        <p:grpSpPr>
          <a:xfrm>
            <a:off x="9728890" y="3282374"/>
            <a:ext cx="959282" cy="959282"/>
            <a:chOff x="498333" y="3253992"/>
            <a:chExt cx="959282" cy="959282"/>
          </a:xfrm>
        </p:grpSpPr>
        <p:sp>
          <p:nvSpPr>
            <p:cNvPr id="43" name="Elipse 42"/>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Elipse 43">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15 DE MAR</a:t>
              </a:r>
              <a:endParaRPr lang="es-PE" sz="1050" b="1" dirty="0">
                <a:solidFill>
                  <a:schemeClr val="bg1"/>
                </a:solidFill>
              </a:endParaRPr>
            </a:p>
          </p:txBody>
        </p:sp>
      </p:grpSp>
      <p:grpSp>
        <p:nvGrpSpPr>
          <p:cNvPr id="45" name="Grupo 44"/>
          <p:cNvGrpSpPr/>
          <p:nvPr/>
        </p:nvGrpSpPr>
        <p:grpSpPr>
          <a:xfrm>
            <a:off x="10856349" y="3274088"/>
            <a:ext cx="959282" cy="959282"/>
            <a:chOff x="498333" y="3253992"/>
            <a:chExt cx="959282" cy="959282"/>
          </a:xfrm>
        </p:grpSpPr>
        <p:sp>
          <p:nvSpPr>
            <p:cNvPr id="46" name="Elipse 45"/>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Elipse 46">
              <a:extLst>
                <a:ext uri="{FF2B5EF4-FFF2-40B4-BE49-F238E27FC236}">
                  <a16:creationId xmlns:a16="http://schemas.microsoft.com/office/drawing/2014/main" id="{8827DF5D-DCD9-4AC2-94EA-466AB43FA5AC}"/>
                </a:ext>
              </a:extLst>
            </p:cNvPr>
            <p:cNvSpPr/>
            <p:nvPr/>
          </p:nvSpPr>
          <p:spPr>
            <a:xfrm>
              <a:off x="620112" y="3392743"/>
              <a:ext cx="714778" cy="68603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5 DE ABR</a:t>
              </a:r>
              <a:endParaRPr lang="es-PE" sz="1050" b="1" dirty="0">
                <a:solidFill>
                  <a:schemeClr val="bg1"/>
                </a:solidFill>
              </a:endParaRPr>
            </a:p>
          </p:txBody>
        </p:sp>
      </p:grpSp>
      <p:sp>
        <p:nvSpPr>
          <p:cNvPr id="48" name="Título 1"/>
          <p:cNvSpPr>
            <a:spLocks noGrp="1"/>
          </p:cNvSpPr>
          <p:nvPr>
            <p:ph type="title"/>
          </p:nvPr>
        </p:nvSpPr>
        <p:spPr>
          <a:xfrm>
            <a:off x="838200" y="365125"/>
            <a:ext cx="10515600" cy="802235"/>
          </a:xfrm>
        </p:spPr>
        <p:txBody>
          <a:bodyPr>
            <a:normAutofit/>
          </a:body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de producción web</a:t>
            </a:r>
            <a:endParaRPr lang="es-PE" sz="2800" b="1" dirty="0">
              <a:solidFill>
                <a:srgbClr val="0070C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45588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082" t="37862" r="4003" b="20457"/>
          <a:stretch/>
        </p:blipFill>
        <p:spPr>
          <a:xfrm>
            <a:off x="0" y="2323916"/>
            <a:ext cx="12192000" cy="3815627"/>
          </a:xfrm>
          <a:prstGeom prst="rect">
            <a:avLst/>
          </a:prstGeom>
        </p:spPr>
      </p:pic>
      <p:sp>
        <p:nvSpPr>
          <p:cNvPr id="3" name="CuadroTexto 2">
            <a:extLst>
              <a:ext uri="{FF2B5EF4-FFF2-40B4-BE49-F238E27FC236}">
                <a16:creationId xmlns:a16="http://schemas.microsoft.com/office/drawing/2014/main" id="{94D239A8-9970-CE4B-B060-9A4F88CDE736}"/>
              </a:ext>
            </a:extLst>
          </p:cNvPr>
          <p:cNvSpPr txBox="1"/>
          <p:nvPr/>
        </p:nvSpPr>
        <p:spPr>
          <a:xfrm>
            <a:off x="3258416" y="1105354"/>
            <a:ext cx="5675167"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Emisión del 19 al 23 de abril</a:t>
            </a:r>
            <a:endParaRPr kumimoji="0" lang="es-PE" sz="20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6" name="Título 1"/>
          <p:cNvSpPr txBox="1">
            <a:spLocks/>
          </p:cNvSpPr>
          <p:nvPr/>
        </p:nvSpPr>
        <p:spPr>
          <a:xfrm>
            <a:off x="838200" y="495754"/>
            <a:ext cx="10515600" cy="49903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 programas tv semana 1</a:t>
            </a:r>
            <a:endParaRPr lang="es-PE" sz="2800" b="1" dirty="0">
              <a:solidFill>
                <a:srgbClr val="0070C0"/>
              </a:solidFill>
              <a:latin typeface="Verdana" panose="020B0604030504040204" pitchFamily="34" charset="0"/>
              <a:ea typeface="Verdana" panose="020B0604030504040204" pitchFamily="34" charset="0"/>
              <a:cs typeface="Calibri"/>
            </a:endParaRPr>
          </a:p>
        </p:txBody>
      </p:sp>
      <p:sp>
        <p:nvSpPr>
          <p:cNvPr id="7" name="CuadroTexto 6">
            <a:extLst>
              <a:ext uri="{FF2B5EF4-FFF2-40B4-BE49-F238E27FC236}">
                <a16:creationId xmlns:a16="http://schemas.microsoft.com/office/drawing/2014/main" id="{94D239A8-9970-CE4B-B060-9A4F88CDE736}"/>
              </a:ext>
            </a:extLst>
          </p:cNvPr>
          <p:cNvSpPr txBox="1"/>
          <p:nvPr/>
        </p:nvSpPr>
        <p:spPr>
          <a:xfrm>
            <a:off x="3258416" y="1730024"/>
            <a:ext cx="5675167"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s-PE" altLang="es-PE" sz="1800" b="0" i="0" u="none" strike="noStrike" kern="1200" cap="none" spc="0" normalizeH="0" baseline="0" noProof="0" dirty="0">
                <a:ln>
                  <a:noFill/>
                </a:ln>
                <a:solidFill>
                  <a:srgbClr val="FF0000"/>
                </a:solidFill>
                <a:effectLst/>
                <a:uLnTx/>
                <a:uFillTx/>
                <a:latin typeface="Calibri" panose="020F0502020204030204"/>
                <a:ea typeface="+mn-ea"/>
                <a:cs typeface="+mn-cs"/>
              </a:rPr>
              <a:t> Considerando el inicio del servicio de el 15 de marzo</a:t>
            </a:r>
            <a:endParaRPr kumimoji="0" lang="es-PE"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63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667" t="31216" r="4032" b="12819"/>
          <a:stretch/>
        </p:blipFill>
        <p:spPr>
          <a:xfrm>
            <a:off x="44343" y="1493821"/>
            <a:ext cx="12103311" cy="5128044"/>
          </a:xfrm>
          <a:prstGeom prst="rect">
            <a:avLst/>
          </a:prstGeom>
        </p:spPr>
      </p:pic>
      <p:sp>
        <p:nvSpPr>
          <p:cNvPr id="3" name="CuadroTexto 2">
            <a:extLst>
              <a:ext uri="{FF2B5EF4-FFF2-40B4-BE49-F238E27FC236}">
                <a16:creationId xmlns:a16="http://schemas.microsoft.com/office/drawing/2014/main" id="{94D239A8-9970-CE4B-B060-9A4F88CDE736}"/>
              </a:ext>
            </a:extLst>
          </p:cNvPr>
          <p:cNvSpPr txBox="1"/>
          <p:nvPr/>
        </p:nvSpPr>
        <p:spPr>
          <a:xfrm>
            <a:off x="3258416" y="994787"/>
            <a:ext cx="5675167"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EdA1</a:t>
            </a:r>
            <a:endParaRPr kumimoji="0" lang="es-PE" sz="20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4" name="Título 1"/>
          <p:cNvSpPr txBox="1">
            <a:spLocks/>
          </p:cNvSpPr>
          <p:nvPr/>
        </p:nvSpPr>
        <p:spPr>
          <a:xfrm>
            <a:off x="838200" y="495754"/>
            <a:ext cx="10515600" cy="49903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 producción tableta</a:t>
            </a:r>
            <a:endParaRPr lang="es-PE" sz="2800" b="1" dirty="0">
              <a:solidFill>
                <a:srgbClr val="0070C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12894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1CB505-FB61-4216-B94C-4571975056A6}"/>
              </a:ext>
            </a:extLst>
          </p:cNvPr>
          <p:cNvPicPr>
            <a:picLocks noChangeAspect="1"/>
          </p:cNvPicPr>
          <p:nvPr/>
        </p:nvPicPr>
        <p:blipFill rotWithShape="1">
          <a:blip r:embed="rId2"/>
          <a:srcRect t="17835" r="19222"/>
          <a:stretch/>
        </p:blipFill>
        <p:spPr>
          <a:xfrm>
            <a:off x="451338" y="1225899"/>
            <a:ext cx="10902462" cy="5632101"/>
          </a:xfrm>
          <a:prstGeom prst="rect">
            <a:avLst/>
          </a:prstGeom>
        </p:spPr>
      </p:pic>
      <p:sp>
        <p:nvSpPr>
          <p:cNvPr id="3" name="Título 1"/>
          <p:cNvSpPr txBox="1">
            <a:spLocks/>
          </p:cNvSpPr>
          <p:nvPr/>
        </p:nvSpPr>
        <p:spPr>
          <a:xfrm>
            <a:off x="838200" y="495754"/>
            <a:ext cx="10515600" cy="49903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 producción radio</a:t>
            </a:r>
            <a:endParaRPr lang="es-PE" sz="2800" b="1" dirty="0">
              <a:solidFill>
                <a:srgbClr val="0070C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153289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6" name="Google Shape;484;p28"/>
          <p:cNvSpPr/>
          <p:nvPr/>
        </p:nvSpPr>
        <p:spPr>
          <a:xfrm>
            <a:off x="0" y="0"/>
            <a:ext cx="12192000" cy="534976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 name="Imagen 16"/>
          <p:cNvPicPr>
            <a:picLocks noChangeAspect="1"/>
          </p:cNvPicPr>
          <p:nvPr/>
        </p:nvPicPr>
        <p:blipFill rotWithShape="1">
          <a:blip r:embed="rId3">
            <a:duotone>
              <a:schemeClr val="accent3">
                <a:shade val="45000"/>
                <a:satMod val="135000"/>
              </a:schemeClr>
              <a:prstClr val="white"/>
            </a:duotone>
          </a:blip>
          <a:srcRect t="6739" b="27494"/>
          <a:stretch/>
        </p:blipFill>
        <p:spPr>
          <a:xfrm>
            <a:off x="0" y="1"/>
            <a:ext cx="12192000" cy="5349766"/>
          </a:xfrm>
          <a:prstGeom prst="rect">
            <a:avLst/>
          </a:prstGeom>
        </p:spPr>
      </p:pic>
      <p:pic>
        <p:nvPicPr>
          <p:cNvPr id="18" name="Google Shape;120;p6"/>
          <p:cNvPicPr preferRelativeResize="0"/>
          <p:nvPr/>
        </p:nvPicPr>
        <p:blipFill rotWithShape="1">
          <a:blip r:embed="rId4">
            <a:alphaModFix/>
          </a:blip>
          <a:srcRect/>
          <a:stretch/>
        </p:blipFill>
        <p:spPr>
          <a:xfrm>
            <a:off x="4485842" y="5725481"/>
            <a:ext cx="2766296" cy="601413"/>
          </a:xfrm>
          <a:prstGeom prst="rect">
            <a:avLst/>
          </a:prstGeom>
          <a:noFill/>
          <a:ln>
            <a:noFill/>
          </a:ln>
        </p:spPr>
      </p:pic>
      <p:sp>
        <p:nvSpPr>
          <p:cNvPr id="19" name="Google Shape;282;p35"/>
          <p:cNvSpPr/>
          <p:nvPr/>
        </p:nvSpPr>
        <p:spPr>
          <a:xfrm>
            <a:off x="0" y="-1"/>
            <a:ext cx="12192000" cy="5349766"/>
          </a:xfrm>
          <a:prstGeom prst="rect">
            <a:avLst/>
          </a:prstGeom>
          <a:solidFill>
            <a:srgbClr val="0070C0">
              <a:alpha val="68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82;p35"/>
          <p:cNvSpPr/>
          <p:nvPr/>
        </p:nvSpPr>
        <p:spPr>
          <a:xfrm>
            <a:off x="0" y="1904332"/>
            <a:ext cx="12192000" cy="3445433"/>
          </a:xfrm>
          <a:prstGeom prst="rect">
            <a:avLst/>
          </a:prstGeom>
          <a:gradFill>
            <a:gsLst>
              <a:gs pos="0">
                <a:srgbClr val="0070C0">
                  <a:alpha val="0"/>
                </a:srgbClr>
              </a:gs>
              <a:gs pos="85000">
                <a:srgbClr val="00B0F0"/>
              </a:gs>
            </a:gsLst>
            <a:lin ang="5400000" scaled="1"/>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594;g956fd871a1_3_39"/>
          <p:cNvSpPr txBox="1"/>
          <p:nvPr/>
        </p:nvSpPr>
        <p:spPr>
          <a:xfrm>
            <a:off x="2230184" y="2052249"/>
            <a:ext cx="7164000" cy="124526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s-PE" sz="7200" b="1" i="0" u="none" strike="noStrike" cap="none" dirty="0">
                <a:solidFill>
                  <a:schemeClr val="bg1"/>
                </a:solidFill>
                <a:latin typeface="Verdana"/>
                <a:ea typeface="Verdana"/>
                <a:cs typeface="Verdana"/>
                <a:sym typeface="Verdana"/>
              </a:rPr>
              <a:t>Gracias</a:t>
            </a:r>
            <a:endParaRPr sz="2400" b="0" i="0" u="none" strike="noStrike" cap="none" dirty="0">
              <a:solidFill>
                <a:schemeClr val="bg1"/>
              </a:solidFill>
              <a:sym typeface="Arial"/>
            </a:endParaRPr>
          </a:p>
        </p:txBody>
      </p:sp>
    </p:spTree>
    <p:extLst>
      <p:ext uri="{BB962C8B-B14F-4D97-AF65-F5344CB8AC3E}">
        <p14:creationId xmlns:p14="http://schemas.microsoft.com/office/powerpoint/2010/main" val="27689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Google Shape;198;p4">
            <a:extLst>
              <a:ext uri="{FF2B5EF4-FFF2-40B4-BE49-F238E27FC236}">
                <a16:creationId xmlns:a16="http://schemas.microsoft.com/office/drawing/2014/main" id="{2AFB1B1F-4849-4B6D-A348-CB609000130B}"/>
              </a:ext>
            </a:extLst>
          </p:cNvPr>
          <p:cNvSpPr/>
          <p:nvPr/>
        </p:nvSpPr>
        <p:spPr>
          <a:xfrm>
            <a:off x="-32984" y="0"/>
            <a:ext cx="5512501"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44" name="Google Shape;344;g91c1786ef7_0_85"/>
          <p:cNvSpPr/>
          <p:nvPr/>
        </p:nvSpPr>
        <p:spPr>
          <a:xfrm>
            <a:off x="4981217" y="2738013"/>
            <a:ext cx="996600" cy="9966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5" name="Google Shape;345;g91c1786ef7_0_85"/>
          <p:cNvSpPr/>
          <p:nvPr/>
        </p:nvSpPr>
        <p:spPr>
          <a:xfrm>
            <a:off x="5232953" y="3068178"/>
            <a:ext cx="492966" cy="336150"/>
          </a:xfrm>
          <a:custGeom>
            <a:avLst/>
            <a:gdLst/>
            <a:ahLst/>
            <a:cxnLst/>
            <a:rect l="l" t="t"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lt1"/>
          </a:solidFill>
          <a:ln w="12700" cap="flat" cmpd="sng">
            <a:solidFill>
              <a:schemeClr val="lt1"/>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744F10E8-772A-4180-8699-0034815EA22C}"/>
              </a:ext>
            </a:extLst>
          </p:cNvPr>
          <p:cNvSpPr txBox="1"/>
          <p:nvPr/>
        </p:nvSpPr>
        <p:spPr>
          <a:xfrm>
            <a:off x="829460" y="1195456"/>
            <a:ext cx="3442610" cy="4585871"/>
          </a:xfrm>
          <a:prstGeom prst="rect">
            <a:avLst/>
          </a:prstGeom>
          <a:noFill/>
        </p:spPr>
        <p:txBody>
          <a:bodyPr wrap="square">
            <a:spAutoFit/>
          </a:bodyPr>
          <a:lstStyle/>
          <a:p>
            <a:pPr eaLnBrk="1" fontAlgn="auto" hangingPunct="1">
              <a:spcBef>
                <a:spcPts val="0"/>
              </a:spcBef>
              <a:spcAft>
                <a:spcPts val="0"/>
              </a:spcAft>
              <a:defRPr/>
            </a:pPr>
            <a:r>
              <a:rPr lang="es-ES" sz="2800" b="1" dirty="0">
                <a:solidFill>
                  <a:schemeClr val="tx1">
                    <a:lumMod val="75000"/>
                    <a:lumOff val="25000"/>
                  </a:schemeClr>
                </a:solidFill>
                <a:latin typeface="Verdana" panose="020B0604030504040204" pitchFamily="34" charset="0"/>
                <a:ea typeface="Verdana" panose="020B0604030504040204" pitchFamily="34" charset="0"/>
              </a:rPr>
              <a:t>Escenario 1</a:t>
            </a:r>
          </a:p>
          <a:p>
            <a:pPr lvl="0">
              <a:buClr>
                <a:srgbClr val="000000"/>
              </a:buClr>
              <a:buSzPts val="3600"/>
            </a:pPr>
            <a:r>
              <a:rPr lang="es-ES" sz="3600" b="1" dirty="0">
                <a:solidFill>
                  <a:schemeClr val="accent4"/>
                </a:solidFill>
                <a:latin typeface="Verdana"/>
                <a:ea typeface="Verdana"/>
                <a:cs typeface="Verdana"/>
                <a:sym typeface="Verdana"/>
              </a:rPr>
              <a:t>Aprendo en casa</a:t>
            </a:r>
          </a:p>
          <a:p>
            <a:pPr>
              <a:defRPr/>
            </a:pP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a:defRPr/>
            </a:pP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a:defRPr/>
            </a:pP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a:defRPr/>
            </a:pPr>
            <a:r>
              <a:rPr lang="es-ES" sz="2800" b="1" dirty="0">
                <a:solidFill>
                  <a:schemeClr val="accent4"/>
                </a:solidFill>
                <a:latin typeface="Verdana"/>
                <a:ea typeface="Verdana"/>
                <a:cs typeface="Verdana"/>
              </a:rPr>
              <a:t>Servicio educativo a distancia</a:t>
            </a:r>
            <a:endParaRPr lang="es-ES" sz="3600" b="1" dirty="0">
              <a:solidFill>
                <a:srgbClr val="0070C0"/>
              </a:solidFill>
              <a:latin typeface="Verdana" panose="020B0604030504040204" pitchFamily="34" charset="0"/>
              <a:ea typeface="Verdana" panose="020B0604030504040204" pitchFamily="34" charset="0"/>
            </a:endParaRPr>
          </a:p>
        </p:txBody>
      </p:sp>
      <p:sp>
        <p:nvSpPr>
          <p:cNvPr id="20" name="Forma libre: forma 19">
            <a:extLst>
              <a:ext uri="{FF2B5EF4-FFF2-40B4-BE49-F238E27FC236}">
                <a16:creationId xmlns:a16="http://schemas.microsoft.com/office/drawing/2014/main" id="{D024AF2C-99AD-41DB-8E0B-B43DEEED9872}"/>
              </a:ext>
            </a:extLst>
          </p:cNvPr>
          <p:cNvSpPr/>
          <p:nvPr/>
        </p:nvSpPr>
        <p:spPr>
          <a:xfrm>
            <a:off x="6686964" y="3438740"/>
            <a:ext cx="5064300" cy="997919"/>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just" defTabSz="622300">
              <a:lnSpc>
                <a:spcPct val="100000"/>
              </a:lnSpc>
              <a:spcBef>
                <a:spcPct val="0"/>
              </a:spcBef>
              <a:spcAft>
                <a:spcPct val="35000"/>
              </a:spcAft>
              <a:buNone/>
            </a:pPr>
            <a:r>
              <a:rPr lang="es-PE" sz="1400" kern="1200" dirty="0">
                <a:solidFill>
                  <a:schemeClr val="tx1">
                    <a:lumMod val="65000"/>
                    <a:lumOff val="35000"/>
                  </a:schemeClr>
                </a:solidFill>
              </a:rPr>
              <a:t>La </a:t>
            </a:r>
            <a:r>
              <a:rPr lang="es-PE" sz="1400" b="1" kern="1200" dirty="0">
                <a:solidFill>
                  <a:schemeClr val="tx1">
                    <a:lumMod val="65000"/>
                    <a:lumOff val="35000"/>
                  </a:schemeClr>
                </a:solidFill>
              </a:rPr>
              <a:t>estrategia Aprendo en casa</a:t>
            </a:r>
            <a:r>
              <a:rPr lang="es-PE" sz="1400" dirty="0">
                <a:solidFill>
                  <a:schemeClr val="tx1">
                    <a:lumMod val="65000"/>
                    <a:lumOff val="35000"/>
                  </a:schemeClr>
                </a:solidFill>
              </a:rPr>
              <a:t> presenta recursos para estudiantes, docentes y familias al docente y al estudiante.</a:t>
            </a:r>
            <a:endParaRPr lang="en-US" sz="1400" kern="1200" dirty="0">
              <a:solidFill>
                <a:schemeClr val="tx1">
                  <a:lumMod val="65000"/>
                  <a:lumOff val="35000"/>
                </a:schemeClr>
              </a:solidFill>
            </a:endParaRPr>
          </a:p>
        </p:txBody>
      </p:sp>
      <p:sp>
        <p:nvSpPr>
          <p:cNvPr id="23" name="Forma libre: forma 22">
            <a:extLst>
              <a:ext uri="{FF2B5EF4-FFF2-40B4-BE49-F238E27FC236}">
                <a16:creationId xmlns:a16="http://schemas.microsoft.com/office/drawing/2014/main" id="{51C4D850-5BD1-4401-BCAB-CEE18DBA6951}"/>
              </a:ext>
            </a:extLst>
          </p:cNvPr>
          <p:cNvSpPr/>
          <p:nvPr/>
        </p:nvSpPr>
        <p:spPr>
          <a:xfrm>
            <a:off x="6686964" y="1802148"/>
            <a:ext cx="5064300" cy="605912"/>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just" defTabSz="622300">
              <a:lnSpc>
                <a:spcPct val="100000"/>
              </a:lnSpc>
              <a:spcBef>
                <a:spcPct val="0"/>
              </a:spcBef>
              <a:spcAft>
                <a:spcPct val="35000"/>
              </a:spcAft>
              <a:buNone/>
            </a:pPr>
            <a:endParaRPr lang="es-PE" sz="1400" dirty="0">
              <a:solidFill>
                <a:schemeClr val="tx1">
                  <a:lumMod val="65000"/>
                  <a:lumOff val="35000"/>
                </a:schemeClr>
              </a:solidFill>
            </a:endParaRPr>
          </a:p>
          <a:p>
            <a:pPr marL="0" lvl="0" indent="0" algn="just" defTabSz="622300">
              <a:lnSpc>
                <a:spcPct val="100000"/>
              </a:lnSpc>
              <a:spcBef>
                <a:spcPct val="0"/>
              </a:spcBef>
              <a:spcAft>
                <a:spcPct val="35000"/>
              </a:spcAft>
              <a:buNone/>
            </a:pPr>
            <a:r>
              <a:rPr lang="es-PE" sz="1400" kern="1200" dirty="0">
                <a:solidFill>
                  <a:schemeClr val="tx1">
                    <a:lumMod val="65000"/>
                    <a:lumOff val="35000"/>
                  </a:schemeClr>
                </a:solidFill>
              </a:rPr>
              <a:t>Las </a:t>
            </a:r>
            <a:r>
              <a:rPr lang="es-PE" sz="1400" b="1" kern="1200" dirty="0">
                <a:solidFill>
                  <a:schemeClr val="tx1">
                    <a:lumMod val="65000"/>
                    <a:lumOff val="35000"/>
                  </a:schemeClr>
                </a:solidFill>
              </a:rPr>
              <a:t>interacciones</a:t>
            </a:r>
            <a:r>
              <a:rPr lang="es-PE" sz="1400" kern="1200" dirty="0">
                <a:solidFill>
                  <a:schemeClr val="tx1">
                    <a:lumMod val="65000"/>
                    <a:lumOff val="35000"/>
                  </a:schemeClr>
                </a:solidFill>
              </a:rPr>
              <a:t> se realizarán entre </a:t>
            </a:r>
            <a:r>
              <a:rPr lang="es-PE" sz="1400" u="sng" kern="1200" dirty="0">
                <a:solidFill>
                  <a:schemeClr val="tx1">
                    <a:lumMod val="65000"/>
                    <a:lumOff val="35000"/>
                  </a:schemeClr>
                </a:solidFill>
              </a:rPr>
              <a:t>docente, familia y estudiante </a:t>
            </a:r>
            <a:r>
              <a:rPr lang="es-PE" sz="1400" kern="1200" dirty="0">
                <a:solidFill>
                  <a:schemeClr val="tx1">
                    <a:lumMod val="65000"/>
                    <a:lumOff val="35000"/>
                  </a:schemeClr>
                </a:solidFill>
              </a:rPr>
              <a:t>a través del </a:t>
            </a:r>
            <a:r>
              <a:rPr lang="es-PE" sz="1400" b="1" kern="1200" dirty="0">
                <a:solidFill>
                  <a:schemeClr val="tx1">
                    <a:lumMod val="65000"/>
                    <a:lumOff val="35000"/>
                  </a:schemeClr>
                </a:solidFill>
              </a:rPr>
              <a:t>aula virtual,  video llamadas, correos, mensajes, entre otros</a:t>
            </a:r>
            <a:r>
              <a:rPr lang="es-PE" sz="1400" kern="1200" dirty="0">
                <a:solidFill>
                  <a:schemeClr val="tx1">
                    <a:lumMod val="65000"/>
                    <a:lumOff val="35000"/>
                  </a:schemeClr>
                </a:solidFill>
              </a:rPr>
              <a:t>. </a:t>
            </a:r>
            <a:endParaRPr lang="en-US" sz="1400" kern="1200" dirty="0">
              <a:solidFill>
                <a:schemeClr val="tx1">
                  <a:lumMod val="65000"/>
                  <a:lumOff val="35000"/>
                </a:schemeClr>
              </a:solidFill>
            </a:endParaRPr>
          </a:p>
        </p:txBody>
      </p:sp>
      <p:sp>
        <p:nvSpPr>
          <p:cNvPr id="21" name="Forma libre: forma 321">
            <a:extLst>
              <a:ext uri="{FF2B5EF4-FFF2-40B4-BE49-F238E27FC236}">
                <a16:creationId xmlns:a16="http://schemas.microsoft.com/office/drawing/2014/main" id="{0ECEC3C3-49A8-416A-A9EE-FCC35A467076}"/>
              </a:ext>
            </a:extLst>
          </p:cNvPr>
          <p:cNvSpPr/>
          <p:nvPr/>
        </p:nvSpPr>
        <p:spPr>
          <a:xfrm>
            <a:off x="6637442" y="4250330"/>
            <a:ext cx="4956542"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400" kern="1200" noProof="0" dirty="0">
                <a:solidFill>
                  <a:schemeClr val="tx1">
                    <a:lumMod val="65000"/>
                    <a:lumOff val="35000"/>
                  </a:schemeClr>
                </a:solidFill>
              </a:rPr>
              <a:t>Se utilizarán las </a:t>
            </a:r>
            <a:r>
              <a:rPr lang="es-PE" sz="1400" b="1" kern="1200" noProof="0" dirty="0">
                <a:solidFill>
                  <a:schemeClr val="tx1">
                    <a:lumMod val="65000"/>
                    <a:lumOff val="35000"/>
                  </a:schemeClr>
                </a:solidFill>
              </a:rPr>
              <a:t>tabletas y se </a:t>
            </a:r>
            <a:r>
              <a:rPr lang="es-PE" sz="1400" dirty="0">
                <a:solidFill>
                  <a:schemeClr val="tx1">
                    <a:lumMod val="65000"/>
                    <a:lumOff val="35000"/>
                  </a:schemeClr>
                </a:solidFill>
              </a:rPr>
              <a:t>habilitarán </a:t>
            </a:r>
            <a:r>
              <a:rPr lang="es-PE" sz="1400" b="1" dirty="0">
                <a:solidFill>
                  <a:schemeClr val="tx1">
                    <a:lumMod val="65000"/>
                    <a:lumOff val="35000"/>
                  </a:schemeClr>
                </a:solidFill>
              </a:rPr>
              <a:t>servidores</a:t>
            </a:r>
            <a:r>
              <a:rPr lang="es-PE" sz="1400" dirty="0">
                <a:solidFill>
                  <a:schemeClr val="tx1">
                    <a:lumMod val="65000"/>
                    <a:lumOff val="35000"/>
                  </a:schemeClr>
                </a:solidFill>
              </a:rPr>
              <a:t> que permitan actualizar las tabletas recibidas durante el año.</a:t>
            </a:r>
            <a:endParaRPr lang="en-US" sz="14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PE" sz="1400" kern="1200" noProof="0" dirty="0">
              <a:solidFill>
                <a:schemeClr val="tx1">
                  <a:lumMod val="65000"/>
                  <a:lumOff val="35000"/>
                </a:schemeClr>
              </a:solidFill>
            </a:endParaRPr>
          </a:p>
        </p:txBody>
      </p:sp>
      <p:sp>
        <p:nvSpPr>
          <p:cNvPr id="28" name="Forma libre: forma 321">
            <a:extLst>
              <a:ext uri="{FF2B5EF4-FFF2-40B4-BE49-F238E27FC236}">
                <a16:creationId xmlns:a16="http://schemas.microsoft.com/office/drawing/2014/main" id="{0ECEC3C3-49A8-416A-A9EE-FCC35A467076}"/>
              </a:ext>
            </a:extLst>
          </p:cNvPr>
          <p:cNvSpPr/>
          <p:nvPr/>
        </p:nvSpPr>
        <p:spPr>
          <a:xfrm>
            <a:off x="6587166" y="5040288"/>
            <a:ext cx="4956542"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lvl="0" algn="just" defTabSz="711200">
              <a:spcBef>
                <a:spcPct val="0"/>
              </a:spcBef>
              <a:spcAft>
                <a:spcPct val="35000"/>
              </a:spcAft>
            </a:pPr>
            <a:r>
              <a:rPr lang="es-PE" sz="1400" kern="1200" noProof="0" dirty="0">
                <a:solidFill>
                  <a:schemeClr val="tx1">
                    <a:lumMod val="65000"/>
                    <a:lumOff val="35000"/>
                  </a:schemeClr>
                </a:solidFill>
              </a:rPr>
              <a:t>Se utilizarán </a:t>
            </a:r>
            <a:r>
              <a:rPr lang="es-ES" sz="1400" b="1" noProof="0" dirty="0">
                <a:solidFill>
                  <a:schemeClr val="tx1">
                    <a:lumMod val="65000"/>
                    <a:lumOff val="35000"/>
                  </a:schemeClr>
                </a:solidFill>
              </a:rPr>
              <a:t>f</a:t>
            </a:r>
            <a:r>
              <a:rPr lang="es-ES" sz="1400" b="1" dirty="0" err="1">
                <a:solidFill>
                  <a:schemeClr val="tx1">
                    <a:lumMod val="65000"/>
                    <a:lumOff val="35000"/>
                  </a:schemeClr>
                </a:solidFill>
              </a:rPr>
              <a:t>ichas</a:t>
            </a:r>
            <a:r>
              <a:rPr lang="es-ES" sz="1400" b="1" dirty="0">
                <a:solidFill>
                  <a:schemeClr val="tx1">
                    <a:lumMod val="65000"/>
                    <a:lumOff val="35000"/>
                  </a:schemeClr>
                </a:solidFill>
              </a:rPr>
              <a:t> de autoaprendizaje </a:t>
            </a:r>
            <a:r>
              <a:rPr lang="es-ES" sz="1400" dirty="0">
                <a:solidFill>
                  <a:schemeClr val="tx1">
                    <a:lumMod val="65000"/>
                    <a:lumOff val="35000"/>
                  </a:schemeClr>
                </a:solidFill>
              </a:rPr>
              <a:t>en castellano y en lenguas originarias para contexto urbano y rural sin acceso a medios (aliados) y </a:t>
            </a:r>
            <a:r>
              <a:rPr lang="es-PE" sz="1400" kern="1200" noProof="0" dirty="0">
                <a:solidFill>
                  <a:schemeClr val="tx1">
                    <a:lumMod val="65000"/>
                    <a:lumOff val="35000"/>
                  </a:schemeClr>
                </a:solidFill>
              </a:rPr>
              <a:t>los </a:t>
            </a:r>
            <a:r>
              <a:rPr lang="es-PE" sz="1400" b="1" kern="1200" noProof="0" dirty="0">
                <a:solidFill>
                  <a:schemeClr val="tx1">
                    <a:lumMod val="65000"/>
                    <a:lumOff val="35000"/>
                  </a:schemeClr>
                </a:solidFill>
              </a:rPr>
              <a:t>cuadernos de trabajo </a:t>
            </a:r>
            <a:r>
              <a:rPr lang="es-PE" sz="1400" kern="1200" noProof="0" dirty="0">
                <a:solidFill>
                  <a:schemeClr val="tx1">
                    <a:lumMod val="65000"/>
                    <a:lumOff val="35000"/>
                  </a:schemeClr>
                </a:solidFill>
              </a:rPr>
              <a:t>para complementar el trabajo del docente durante todo el año.</a:t>
            </a:r>
          </a:p>
        </p:txBody>
      </p:sp>
      <p:sp>
        <p:nvSpPr>
          <p:cNvPr id="4" name="Elipse 3"/>
          <p:cNvSpPr/>
          <p:nvPr/>
        </p:nvSpPr>
        <p:spPr>
          <a:xfrm>
            <a:off x="6453604" y="1048527"/>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Elipse 17"/>
          <p:cNvSpPr/>
          <p:nvPr/>
        </p:nvSpPr>
        <p:spPr>
          <a:xfrm>
            <a:off x="6447968" y="3761040"/>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p:cNvSpPr/>
          <p:nvPr/>
        </p:nvSpPr>
        <p:spPr>
          <a:xfrm>
            <a:off x="6453604" y="4480530"/>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Elipse 25"/>
          <p:cNvSpPr/>
          <p:nvPr/>
        </p:nvSpPr>
        <p:spPr>
          <a:xfrm>
            <a:off x="6447968" y="5200020"/>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Elipse 26"/>
          <p:cNvSpPr/>
          <p:nvPr/>
        </p:nvSpPr>
        <p:spPr>
          <a:xfrm>
            <a:off x="6447968" y="2696627"/>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p:cNvSpPr/>
          <p:nvPr/>
        </p:nvSpPr>
        <p:spPr>
          <a:xfrm>
            <a:off x="6686964" y="933846"/>
            <a:ext cx="5117164" cy="954107"/>
          </a:xfrm>
          <a:prstGeom prst="rect">
            <a:avLst/>
          </a:prstGeom>
        </p:spPr>
        <p:txBody>
          <a:bodyPr wrap="square">
            <a:spAutoFit/>
          </a:bodyPr>
          <a:lstStyle/>
          <a:p>
            <a:pPr lvl="0" algn="just" defTabSz="622300">
              <a:spcBef>
                <a:spcPct val="0"/>
              </a:spcBef>
              <a:spcAft>
                <a:spcPct val="35000"/>
              </a:spcAft>
            </a:pPr>
            <a:r>
              <a:rPr lang="es-PE" sz="1400" dirty="0">
                <a:solidFill>
                  <a:schemeClr val="tx1">
                    <a:lumMod val="65000"/>
                    <a:lumOff val="35000"/>
                  </a:schemeClr>
                </a:solidFill>
              </a:rPr>
              <a:t>Los estudiantes acceden al servicio educativo desde una </a:t>
            </a:r>
            <a:r>
              <a:rPr lang="es-PE" sz="1400" b="1" dirty="0">
                <a:solidFill>
                  <a:schemeClr val="tx1">
                    <a:lumMod val="65000"/>
                    <a:lumOff val="35000"/>
                  </a:schemeClr>
                </a:solidFill>
              </a:rPr>
              <a:t>modalidad a distancia,  </a:t>
            </a:r>
            <a:r>
              <a:rPr lang="es-PE" sz="1400" dirty="0">
                <a:solidFill>
                  <a:schemeClr val="tx1">
                    <a:lumMod val="65000"/>
                    <a:lumOff val="35000"/>
                  </a:schemeClr>
                </a:solidFill>
              </a:rPr>
              <a:t>ya que </a:t>
            </a:r>
            <a:r>
              <a:rPr lang="es-PE" sz="1400" b="1" dirty="0">
                <a:solidFill>
                  <a:schemeClr val="tx1">
                    <a:lumMod val="65000"/>
                    <a:lumOff val="35000"/>
                  </a:schemeClr>
                </a:solidFill>
              </a:rPr>
              <a:t>no se cuenta con las condiciones </a:t>
            </a:r>
            <a:r>
              <a:rPr lang="es-PE" sz="1400" dirty="0">
                <a:solidFill>
                  <a:schemeClr val="tx1">
                    <a:lumMod val="65000"/>
                    <a:lumOff val="35000"/>
                  </a:schemeClr>
                </a:solidFill>
              </a:rPr>
              <a:t>para la semipresencialidad o  </a:t>
            </a:r>
            <a:r>
              <a:rPr lang="es-PE" sz="1400" dirty="0" err="1">
                <a:solidFill>
                  <a:schemeClr val="tx1">
                    <a:lumMod val="65000"/>
                    <a:lumOff val="35000"/>
                  </a:schemeClr>
                </a:solidFill>
              </a:rPr>
              <a:t>presencialidad</a:t>
            </a:r>
            <a:r>
              <a:rPr lang="es-PE" sz="1400" dirty="0">
                <a:solidFill>
                  <a:schemeClr val="tx1">
                    <a:lumMod val="65000"/>
                    <a:lumOff val="35000"/>
                  </a:schemeClr>
                </a:solidFill>
              </a:rPr>
              <a:t>,  pero si con acceso a medios (web, radio, tv, tableta con internet).</a:t>
            </a:r>
          </a:p>
        </p:txBody>
      </p:sp>
      <p:sp>
        <p:nvSpPr>
          <p:cNvPr id="22" name="Forma libre: forma 22">
            <a:extLst>
              <a:ext uri="{FF2B5EF4-FFF2-40B4-BE49-F238E27FC236}">
                <a16:creationId xmlns:a16="http://schemas.microsoft.com/office/drawing/2014/main" id="{51C4D850-5BD1-4401-BCAB-CEE18DBA6951}"/>
              </a:ext>
            </a:extLst>
          </p:cNvPr>
          <p:cNvSpPr/>
          <p:nvPr/>
        </p:nvSpPr>
        <p:spPr>
          <a:xfrm>
            <a:off x="6686964" y="2751003"/>
            <a:ext cx="5064300" cy="605912"/>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just" defTabSz="622300">
              <a:lnSpc>
                <a:spcPct val="100000"/>
              </a:lnSpc>
              <a:spcBef>
                <a:spcPct val="0"/>
              </a:spcBef>
              <a:spcAft>
                <a:spcPct val="35000"/>
              </a:spcAft>
              <a:buNone/>
            </a:pPr>
            <a:r>
              <a:rPr lang="es-PE" sz="1400" kern="1200" dirty="0">
                <a:solidFill>
                  <a:schemeClr val="tx1">
                    <a:lumMod val="65000"/>
                    <a:lumOff val="35000"/>
                  </a:schemeClr>
                </a:solidFill>
              </a:rPr>
              <a:t>En esas interacciones el docente acompaña al estudiante en su proceso de aprendizaje </a:t>
            </a:r>
            <a:r>
              <a:rPr lang="es-PE" sz="1400" b="1" kern="1200" dirty="0">
                <a:solidFill>
                  <a:schemeClr val="tx1">
                    <a:lumMod val="65000"/>
                    <a:lumOff val="35000"/>
                  </a:schemeClr>
                </a:solidFill>
              </a:rPr>
              <a:t>desde la mediación </a:t>
            </a:r>
            <a:r>
              <a:rPr lang="es-PE" sz="1400" kern="1200" dirty="0">
                <a:solidFill>
                  <a:schemeClr val="tx1">
                    <a:lumMod val="65000"/>
                    <a:lumOff val="35000"/>
                  </a:schemeClr>
                </a:solidFill>
              </a:rPr>
              <a:t>que promueve la autonomía. </a:t>
            </a:r>
            <a:r>
              <a:rPr lang="es-PE" sz="1400" b="1" dirty="0">
                <a:solidFill>
                  <a:schemeClr val="tx1">
                    <a:lumMod val="65000"/>
                    <a:lumOff val="35000"/>
                  </a:schemeClr>
                </a:solidFill>
              </a:rPr>
              <a:t>Re</a:t>
            </a:r>
            <a:r>
              <a:rPr lang="es-PE" sz="1400" b="1" kern="1200" dirty="0">
                <a:solidFill>
                  <a:schemeClr val="tx1">
                    <a:lumMod val="65000"/>
                    <a:lumOff val="35000"/>
                  </a:schemeClr>
                </a:solidFill>
              </a:rPr>
              <a:t>conoce sus fortalezas y debilidades </a:t>
            </a:r>
            <a:r>
              <a:rPr lang="es-PE" sz="1400" kern="1200" dirty="0">
                <a:solidFill>
                  <a:schemeClr val="tx1">
                    <a:lumMod val="65000"/>
                    <a:lumOff val="35000"/>
                  </a:schemeClr>
                </a:solidFill>
              </a:rPr>
              <a:t>y lo ayuda a seguir desarrollando  sus competencias. </a:t>
            </a:r>
            <a:endParaRPr lang="en-US" sz="1400" kern="1200" dirty="0">
              <a:solidFill>
                <a:schemeClr val="tx1">
                  <a:lumMod val="65000"/>
                  <a:lumOff val="35000"/>
                </a:schemeClr>
              </a:solidFill>
            </a:endParaRPr>
          </a:p>
        </p:txBody>
      </p:sp>
      <p:sp>
        <p:nvSpPr>
          <p:cNvPr id="24" name="Elipse 23"/>
          <p:cNvSpPr/>
          <p:nvPr/>
        </p:nvSpPr>
        <p:spPr>
          <a:xfrm>
            <a:off x="6447968" y="1802148"/>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4476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Google Shape;198;p4">
            <a:extLst>
              <a:ext uri="{FF2B5EF4-FFF2-40B4-BE49-F238E27FC236}">
                <a16:creationId xmlns:a16="http://schemas.microsoft.com/office/drawing/2014/main" id="{2AFB1B1F-4849-4B6D-A348-CB609000130B}"/>
              </a:ext>
            </a:extLst>
          </p:cNvPr>
          <p:cNvSpPr/>
          <p:nvPr/>
        </p:nvSpPr>
        <p:spPr>
          <a:xfrm>
            <a:off x="-32984" y="0"/>
            <a:ext cx="5512501"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44" name="Google Shape;344;g91c1786ef7_0_85"/>
          <p:cNvSpPr/>
          <p:nvPr/>
        </p:nvSpPr>
        <p:spPr>
          <a:xfrm>
            <a:off x="4981217" y="2738013"/>
            <a:ext cx="996600" cy="9966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5" name="Google Shape;345;g91c1786ef7_0_85"/>
          <p:cNvSpPr/>
          <p:nvPr/>
        </p:nvSpPr>
        <p:spPr>
          <a:xfrm>
            <a:off x="5232953" y="3068178"/>
            <a:ext cx="492966" cy="336150"/>
          </a:xfrm>
          <a:custGeom>
            <a:avLst/>
            <a:gdLst/>
            <a:ahLst/>
            <a:cxnLst/>
            <a:rect l="l" t="t"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lt1"/>
          </a:solidFill>
          <a:ln w="12700" cap="flat" cmpd="sng">
            <a:solidFill>
              <a:schemeClr val="lt1"/>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744F10E8-772A-4180-8699-0034815EA22C}"/>
              </a:ext>
            </a:extLst>
          </p:cNvPr>
          <p:cNvSpPr txBox="1"/>
          <p:nvPr/>
        </p:nvSpPr>
        <p:spPr>
          <a:xfrm>
            <a:off x="624286" y="865171"/>
            <a:ext cx="4075036" cy="5139869"/>
          </a:xfrm>
          <a:prstGeom prst="rect">
            <a:avLst/>
          </a:prstGeom>
          <a:noFill/>
        </p:spPr>
        <p:txBody>
          <a:bodyPr wrap="square">
            <a:spAutoFit/>
          </a:bodyPr>
          <a:lstStyle/>
          <a:p>
            <a:pPr eaLnBrk="1" fontAlgn="auto" hangingPunct="1">
              <a:spcBef>
                <a:spcPts val="0"/>
              </a:spcBef>
              <a:spcAft>
                <a:spcPts val="0"/>
              </a:spcAft>
              <a:defRPr/>
            </a:pPr>
            <a:br>
              <a:rPr lang="es-ES" sz="3600" b="1" dirty="0">
                <a:solidFill>
                  <a:schemeClr val="tx1">
                    <a:lumMod val="75000"/>
                    <a:lumOff val="25000"/>
                  </a:schemeClr>
                </a:solidFill>
                <a:latin typeface="Verdana" panose="020B0604030504040204" pitchFamily="34" charset="0"/>
                <a:ea typeface="Verdana" panose="020B0604030504040204" pitchFamily="34" charset="0"/>
              </a:rPr>
            </a:br>
            <a:r>
              <a:rPr lang="es-ES" sz="2800" b="1" dirty="0">
                <a:solidFill>
                  <a:schemeClr val="tx1">
                    <a:lumMod val="75000"/>
                    <a:lumOff val="25000"/>
                  </a:schemeClr>
                </a:solidFill>
                <a:latin typeface="Verdana" panose="020B0604030504040204" pitchFamily="34" charset="0"/>
                <a:ea typeface="Verdana" panose="020B0604030504040204" pitchFamily="34" charset="0"/>
              </a:rPr>
              <a:t>Escenario 2</a:t>
            </a:r>
          </a:p>
          <a:p>
            <a:pPr>
              <a:defRPr/>
            </a:pPr>
            <a:r>
              <a:rPr lang="es-ES" sz="3600" b="1" dirty="0">
                <a:solidFill>
                  <a:srgbClr val="0070C0"/>
                </a:solidFill>
                <a:latin typeface="Verdana" panose="020B0604030504040204" pitchFamily="34" charset="0"/>
                <a:ea typeface="Verdana" panose="020B0604030504040204" pitchFamily="34" charset="0"/>
              </a:rPr>
              <a:t>Aprendo en escuela</a:t>
            </a:r>
          </a:p>
          <a:p>
            <a:pPr>
              <a:defRPr/>
            </a:pPr>
            <a:endParaRPr lang="es-ES" sz="3600" b="1" dirty="0">
              <a:solidFill>
                <a:srgbClr val="FF9B15"/>
              </a:solidFill>
              <a:latin typeface="Verdana" panose="020B0604030504040204" pitchFamily="34" charset="0"/>
              <a:ea typeface="Verdana" panose="020B0604030504040204" pitchFamily="34" charset="0"/>
            </a:endParaRPr>
          </a:p>
          <a:p>
            <a:pPr>
              <a:defRPr/>
            </a:pPr>
            <a:endParaRPr lang="es-ES" sz="3600" b="1" dirty="0">
              <a:solidFill>
                <a:srgbClr val="FF9B15"/>
              </a:solidFill>
              <a:latin typeface="Verdana" panose="020B0604030504040204" pitchFamily="34" charset="0"/>
              <a:ea typeface="Verdana" panose="020B0604030504040204" pitchFamily="34" charset="0"/>
            </a:endParaRPr>
          </a:p>
          <a:p>
            <a:pPr>
              <a:defRPr/>
            </a:pPr>
            <a:br>
              <a:rPr lang="es-ES" sz="3600" b="1" dirty="0">
                <a:solidFill>
                  <a:srgbClr val="FF9B15"/>
                </a:solidFill>
                <a:latin typeface="Verdana" panose="020B0604030504040204" pitchFamily="34" charset="0"/>
                <a:ea typeface="Verdana" panose="020B0604030504040204" pitchFamily="34" charset="0"/>
              </a:rPr>
            </a:br>
            <a:r>
              <a:rPr lang="es-ES" sz="2800" b="1" dirty="0">
                <a:solidFill>
                  <a:srgbClr val="0070C0"/>
                </a:solidFill>
                <a:latin typeface="Verdana" panose="020B0604030504040204" pitchFamily="34" charset="0"/>
                <a:ea typeface="Verdana" panose="020B0604030504040204" pitchFamily="34" charset="0"/>
              </a:rPr>
              <a:t>Servicio educativo semipresencial o presencial</a:t>
            </a:r>
            <a:endParaRPr lang="es-ES" sz="3600" b="1" dirty="0">
              <a:solidFill>
                <a:srgbClr val="0070C0"/>
              </a:solidFill>
              <a:latin typeface="Verdana" panose="020B0604030504040204" pitchFamily="34" charset="0"/>
              <a:ea typeface="Verdana" panose="020B0604030504040204" pitchFamily="34" charset="0"/>
            </a:endParaRPr>
          </a:p>
        </p:txBody>
      </p:sp>
      <p:sp>
        <p:nvSpPr>
          <p:cNvPr id="31" name="Forma libre: forma 30">
            <a:extLst>
              <a:ext uri="{FF2B5EF4-FFF2-40B4-BE49-F238E27FC236}">
                <a16:creationId xmlns:a16="http://schemas.microsoft.com/office/drawing/2014/main" id="{D4D5C175-0BEF-47B8-B87D-E5F27EE9A8DB}"/>
              </a:ext>
            </a:extLst>
          </p:cNvPr>
          <p:cNvSpPr/>
          <p:nvPr/>
        </p:nvSpPr>
        <p:spPr>
          <a:xfrm>
            <a:off x="6952003" y="3336558"/>
            <a:ext cx="4764715" cy="981254"/>
          </a:xfrm>
          <a:custGeom>
            <a:avLst/>
            <a:gdLst>
              <a:gd name="connsiteX0" fmla="*/ 0 w 5455341"/>
              <a:gd name="connsiteY0" fmla="*/ 0 h 981254"/>
              <a:gd name="connsiteX1" fmla="*/ 5455341 w 5455341"/>
              <a:gd name="connsiteY1" fmla="*/ 0 h 981254"/>
              <a:gd name="connsiteX2" fmla="*/ 5455341 w 5455341"/>
              <a:gd name="connsiteY2" fmla="*/ 981254 h 981254"/>
              <a:gd name="connsiteX3" fmla="*/ 0 w 5455341"/>
              <a:gd name="connsiteY3" fmla="*/ 981254 h 981254"/>
              <a:gd name="connsiteX4" fmla="*/ 0 w 5455341"/>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341" h="981254">
                <a:moveTo>
                  <a:pt x="0" y="0"/>
                </a:moveTo>
                <a:lnTo>
                  <a:pt x="5455341" y="0"/>
                </a:lnTo>
                <a:lnTo>
                  <a:pt x="5455341"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marL="0" lvl="0" indent="0" algn="just" defTabSz="711200">
              <a:lnSpc>
                <a:spcPct val="100000"/>
              </a:lnSpc>
              <a:spcBef>
                <a:spcPct val="0"/>
              </a:spcBef>
              <a:spcAft>
                <a:spcPct val="35000"/>
              </a:spcAft>
              <a:buNone/>
            </a:pPr>
            <a:r>
              <a:rPr lang="es-PE" sz="1600" kern="1200" dirty="0">
                <a:solidFill>
                  <a:schemeClr val="tx1">
                    <a:lumMod val="65000"/>
                    <a:lumOff val="35000"/>
                  </a:schemeClr>
                </a:solidFill>
              </a:rPr>
              <a:t>Se continuará brindando el servicio educativo a través de la estrategia </a:t>
            </a:r>
            <a:r>
              <a:rPr lang="es-PE" sz="1600" b="1" kern="1200" dirty="0">
                <a:solidFill>
                  <a:schemeClr val="tx1">
                    <a:lumMod val="65000"/>
                    <a:lumOff val="35000"/>
                  </a:schemeClr>
                </a:solidFill>
              </a:rPr>
              <a:t>Aprendo en casa y los docente la utilizarán recursos para sus experiencias de aprendizaje.</a:t>
            </a:r>
            <a:endParaRPr lang="en-US" sz="1600" kern="1200" dirty="0">
              <a:solidFill>
                <a:schemeClr val="tx1">
                  <a:lumMod val="65000"/>
                  <a:lumOff val="35000"/>
                </a:schemeClr>
              </a:solidFill>
            </a:endParaRPr>
          </a:p>
        </p:txBody>
      </p:sp>
      <p:sp>
        <p:nvSpPr>
          <p:cNvPr id="17" name="Forma libre: forma 321">
            <a:extLst>
              <a:ext uri="{FF2B5EF4-FFF2-40B4-BE49-F238E27FC236}">
                <a16:creationId xmlns:a16="http://schemas.microsoft.com/office/drawing/2014/main" id="{0ECEC3C3-49A8-416A-A9EE-FCC35A467076}"/>
              </a:ext>
            </a:extLst>
          </p:cNvPr>
          <p:cNvSpPr/>
          <p:nvPr/>
        </p:nvSpPr>
        <p:spPr>
          <a:xfrm>
            <a:off x="6933081" y="5260808"/>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endParaRPr lang="es-PE" sz="1600" kern="1200" noProof="0" dirty="0">
              <a:solidFill>
                <a:schemeClr val="tx1">
                  <a:lumMod val="65000"/>
                  <a:lumOff val="35000"/>
                </a:schemeClr>
              </a:solidFill>
            </a:endParaRPr>
          </a:p>
          <a:p>
            <a:pPr algn="just" defTabSz="711200">
              <a:spcBef>
                <a:spcPct val="0"/>
              </a:spcBef>
              <a:spcAft>
                <a:spcPct val="35000"/>
              </a:spcAft>
            </a:pPr>
            <a:endParaRPr lang="es-PE" sz="1600" dirty="0">
              <a:solidFill>
                <a:schemeClr val="tx1">
                  <a:lumMod val="65000"/>
                  <a:lumOff val="35000"/>
                </a:schemeClr>
              </a:solidFill>
            </a:endParaRPr>
          </a:p>
          <a:p>
            <a:pPr algn="just" defTabSz="711200">
              <a:spcBef>
                <a:spcPct val="0"/>
              </a:spcBef>
              <a:spcAft>
                <a:spcPct val="35000"/>
              </a:spcAft>
            </a:pPr>
            <a:r>
              <a:rPr lang="es-PE" sz="1600" kern="1200" noProof="0" dirty="0">
                <a:solidFill>
                  <a:schemeClr val="tx1">
                    <a:lumMod val="65000"/>
                    <a:lumOff val="35000"/>
                  </a:schemeClr>
                </a:solidFill>
              </a:rPr>
              <a:t>Se utilizarán las </a:t>
            </a:r>
            <a:r>
              <a:rPr lang="es-PE" sz="1600" b="1" kern="1200" noProof="0" dirty="0">
                <a:solidFill>
                  <a:schemeClr val="tx1">
                    <a:lumMod val="65000"/>
                    <a:lumOff val="35000"/>
                  </a:schemeClr>
                </a:solidFill>
              </a:rPr>
              <a:t>tabletas con tres recargas en el año para subir todos los recursos de </a:t>
            </a:r>
            <a:r>
              <a:rPr lang="es-PE" sz="1600" b="1" kern="1200" noProof="0" dirty="0" err="1">
                <a:solidFill>
                  <a:schemeClr val="tx1">
                    <a:lumMod val="65000"/>
                    <a:lumOff val="35000"/>
                  </a:schemeClr>
                </a:solidFill>
              </a:rPr>
              <a:t>AeC</a:t>
            </a:r>
            <a:r>
              <a:rPr lang="es-PE" sz="1600" b="1" kern="1200" noProof="0" dirty="0">
                <a:solidFill>
                  <a:schemeClr val="tx1">
                    <a:lumMod val="65000"/>
                    <a:lumOff val="35000"/>
                  </a:schemeClr>
                </a:solidFill>
              </a:rPr>
              <a:t>. </a:t>
            </a:r>
            <a:r>
              <a:rPr lang="es-PE" sz="1600" dirty="0">
                <a:solidFill>
                  <a:schemeClr val="tx1">
                    <a:lumMod val="65000"/>
                    <a:lumOff val="35000"/>
                  </a:schemeClr>
                </a:solidFill>
              </a:rPr>
              <a:t>Se habilitarán </a:t>
            </a:r>
            <a:r>
              <a:rPr lang="es-PE" sz="1600" b="1" dirty="0">
                <a:solidFill>
                  <a:schemeClr val="tx1">
                    <a:lumMod val="65000"/>
                    <a:lumOff val="35000"/>
                  </a:schemeClr>
                </a:solidFill>
              </a:rPr>
              <a:t>servidores</a:t>
            </a:r>
            <a:r>
              <a:rPr lang="es-PE" sz="1600" dirty="0">
                <a:solidFill>
                  <a:schemeClr val="tx1">
                    <a:lumMod val="65000"/>
                    <a:lumOff val="35000"/>
                  </a:schemeClr>
                </a:solidFill>
              </a:rPr>
              <a:t> que permitan actualizar las tabletas recibidas. </a:t>
            </a:r>
            <a:endParaRPr lang="en-US" sz="16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ES" sz="1600" kern="1200" noProof="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ES" sz="16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19" name="Forma libre: forma 321">
            <a:extLst>
              <a:ext uri="{FF2B5EF4-FFF2-40B4-BE49-F238E27FC236}">
                <a16:creationId xmlns:a16="http://schemas.microsoft.com/office/drawing/2014/main" id="{0ECEC3C3-49A8-416A-A9EE-FCC35A467076}"/>
              </a:ext>
            </a:extLst>
          </p:cNvPr>
          <p:cNvSpPr/>
          <p:nvPr/>
        </p:nvSpPr>
        <p:spPr>
          <a:xfrm>
            <a:off x="6933081" y="4206098"/>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marL="0" lvl="0" indent="0" algn="just" defTabSz="711200">
              <a:lnSpc>
                <a:spcPct val="100000"/>
              </a:lnSpc>
              <a:spcBef>
                <a:spcPct val="0"/>
              </a:spcBef>
              <a:spcAft>
                <a:spcPct val="35000"/>
              </a:spcAft>
              <a:buNone/>
            </a:pPr>
            <a:r>
              <a:rPr lang="es-PE" sz="1600" kern="1200" noProof="0" dirty="0">
                <a:solidFill>
                  <a:schemeClr val="tx1">
                    <a:lumMod val="65000"/>
                    <a:lumOff val="35000"/>
                  </a:schemeClr>
                </a:solidFill>
              </a:rPr>
              <a:t>Se utilizarán los </a:t>
            </a:r>
            <a:r>
              <a:rPr lang="es-PE" sz="1600" b="1" kern="1200" noProof="0" dirty="0">
                <a:solidFill>
                  <a:schemeClr val="tx1">
                    <a:lumMod val="65000"/>
                    <a:lumOff val="35000"/>
                  </a:schemeClr>
                </a:solidFill>
              </a:rPr>
              <a:t>cuadernos de trabajo </a:t>
            </a:r>
            <a:r>
              <a:rPr lang="es-PE" sz="1600" kern="1200" noProof="0" dirty="0">
                <a:solidFill>
                  <a:schemeClr val="tx1">
                    <a:lumMod val="65000"/>
                    <a:lumOff val="35000"/>
                  </a:schemeClr>
                </a:solidFill>
              </a:rPr>
              <a:t>para complementar el trabajo durante todo el año.</a:t>
            </a:r>
          </a:p>
        </p:txBody>
      </p:sp>
      <p:sp>
        <p:nvSpPr>
          <p:cNvPr id="20" name="Forma libre: forma 22">
            <a:extLst>
              <a:ext uri="{FF2B5EF4-FFF2-40B4-BE49-F238E27FC236}">
                <a16:creationId xmlns:a16="http://schemas.microsoft.com/office/drawing/2014/main" id="{51C4D850-5BD1-4401-BCAB-CEE18DBA6951}"/>
              </a:ext>
            </a:extLst>
          </p:cNvPr>
          <p:cNvSpPr/>
          <p:nvPr/>
        </p:nvSpPr>
        <p:spPr>
          <a:xfrm>
            <a:off x="7012207" y="4612577"/>
            <a:ext cx="5064300" cy="856173"/>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l" defTabSz="622300">
              <a:lnSpc>
                <a:spcPct val="100000"/>
              </a:lnSpc>
              <a:spcBef>
                <a:spcPct val="0"/>
              </a:spcBef>
              <a:spcAft>
                <a:spcPct val="35000"/>
              </a:spcAft>
              <a:buNone/>
            </a:pPr>
            <a:endParaRPr lang="en-US" sz="1600" kern="1200" dirty="0">
              <a:solidFill>
                <a:schemeClr val="tx1">
                  <a:lumMod val="65000"/>
                  <a:lumOff val="35000"/>
                </a:schemeClr>
              </a:solidFill>
            </a:endParaRPr>
          </a:p>
        </p:txBody>
      </p:sp>
      <p:sp>
        <p:nvSpPr>
          <p:cNvPr id="21" name="Forma libre: forma 321">
            <a:extLst>
              <a:ext uri="{FF2B5EF4-FFF2-40B4-BE49-F238E27FC236}">
                <a16:creationId xmlns:a16="http://schemas.microsoft.com/office/drawing/2014/main" id="{0ECEC3C3-49A8-416A-A9EE-FCC35A467076}"/>
              </a:ext>
            </a:extLst>
          </p:cNvPr>
          <p:cNvSpPr/>
          <p:nvPr/>
        </p:nvSpPr>
        <p:spPr>
          <a:xfrm>
            <a:off x="6933081" y="1958339"/>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endParaRPr lang="es-PE" sz="1600" kern="1200" noProof="0" dirty="0">
              <a:solidFill>
                <a:schemeClr val="tx1">
                  <a:lumMod val="65000"/>
                  <a:lumOff val="35000"/>
                </a:schemeClr>
              </a:solidFill>
            </a:endParaRPr>
          </a:p>
          <a:p>
            <a:pPr algn="just" defTabSz="711200">
              <a:spcBef>
                <a:spcPct val="0"/>
              </a:spcBef>
              <a:spcAft>
                <a:spcPct val="35000"/>
              </a:spcAft>
            </a:pPr>
            <a:endParaRPr lang="es-PE" sz="1600" dirty="0">
              <a:solidFill>
                <a:schemeClr val="tx1">
                  <a:lumMod val="65000"/>
                  <a:lumOff val="35000"/>
                </a:schemeClr>
              </a:solidFill>
            </a:endParaRPr>
          </a:p>
          <a:p>
            <a:pPr algn="just" defTabSz="711200">
              <a:spcBef>
                <a:spcPct val="0"/>
              </a:spcBef>
              <a:spcAft>
                <a:spcPct val="35000"/>
              </a:spcAft>
            </a:pPr>
            <a:r>
              <a:rPr lang="es-ES" sz="1600" dirty="0">
                <a:solidFill>
                  <a:schemeClr val="tx1">
                    <a:lumMod val="65000"/>
                    <a:lumOff val="35000"/>
                  </a:schemeClr>
                </a:solidFill>
              </a:rPr>
              <a:t>Las </a:t>
            </a:r>
            <a:r>
              <a:rPr lang="es-ES" sz="1600" b="1" dirty="0">
                <a:solidFill>
                  <a:schemeClr val="tx1">
                    <a:lumMod val="65000"/>
                    <a:lumOff val="35000"/>
                  </a:schemeClr>
                </a:solidFill>
              </a:rPr>
              <a:t>interacciones son directas </a:t>
            </a:r>
            <a:r>
              <a:rPr lang="es-ES" sz="1600" dirty="0">
                <a:solidFill>
                  <a:schemeClr val="tx1">
                    <a:lumMod val="65000"/>
                    <a:lumOff val="35000"/>
                  </a:schemeClr>
                </a:solidFill>
              </a:rPr>
              <a:t>entre los docentes y estudiantes, durante los momentos de presencialidad se promueven procesos de </a:t>
            </a:r>
            <a:r>
              <a:rPr lang="es-ES" sz="1600" b="1" dirty="0">
                <a:solidFill>
                  <a:schemeClr val="tx1">
                    <a:lumMod val="65000"/>
                    <a:lumOff val="35000"/>
                  </a:schemeClr>
                </a:solidFill>
              </a:rPr>
              <a:t>retroalimentación, de intercambio y reflexión </a:t>
            </a:r>
            <a:r>
              <a:rPr lang="es-ES" sz="1600" dirty="0">
                <a:solidFill>
                  <a:schemeClr val="tx1">
                    <a:lumMod val="65000"/>
                    <a:lumOff val="35000"/>
                  </a:schemeClr>
                </a:solidFill>
              </a:rPr>
              <a:t>de los estudiantes con los docentes y sus pares. </a:t>
            </a: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18" name="Elipse 17"/>
          <p:cNvSpPr/>
          <p:nvPr/>
        </p:nvSpPr>
        <p:spPr>
          <a:xfrm>
            <a:off x="6804459" y="1268974"/>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lipse 21"/>
          <p:cNvSpPr/>
          <p:nvPr/>
        </p:nvSpPr>
        <p:spPr>
          <a:xfrm>
            <a:off x="6804459" y="2085599"/>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p:cNvSpPr/>
          <p:nvPr/>
        </p:nvSpPr>
        <p:spPr>
          <a:xfrm>
            <a:off x="6797279" y="3429000"/>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p:cNvSpPr/>
          <p:nvPr/>
        </p:nvSpPr>
        <p:spPr>
          <a:xfrm>
            <a:off x="6797279" y="4560923"/>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p:cNvSpPr/>
          <p:nvPr/>
        </p:nvSpPr>
        <p:spPr>
          <a:xfrm>
            <a:off x="6804459" y="5150309"/>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Forma libre: forma 321">
            <a:extLst>
              <a:ext uri="{FF2B5EF4-FFF2-40B4-BE49-F238E27FC236}">
                <a16:creationId xmlns:a16="http://schemas.microsoft.com/office/drawing/2014/main" id="{0ECEC3C3-49A8-416A-A9EE-FCC35A467076}"/>
              </a:ext>
            </a:extLst>
          </p:cNvPr>
          <p:cNvSpPr/>
          <p:nvPr/>
        </p:nvSpPr>
        <p:spPr>
          <a:xfrm>
            <a:off x="6963561" y="854372"/>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endParaRPr lang="es-PE" sz="1600" kern="1200" noProof="0" dirty="0">
              <a:solidFill>
                <a:schemeClr val="tx1">
                  <a:lumMod val="65000"/>
                  <a:lumOff val="35000"/>
                </a:schemeClr>
              </a:solidFill>
            </a:endParaRPr>
          </a:p>
          <a:p>
            <a:pPr algn="just" defTabSz="711200">
              <a:spcBef>
                <a:spcPct val="0"/>
              </a:spcBef>
              <a:spcAft>
                <a:spcPct val="35000"/>
              </a:spcAft>
            </a:pPr>
            <a:endParaRPr lang="es-PE" sz="1600" dirty="0">
              <a:solidFill>
                <a:schemeClr val="tx1">
                  <a:lumMod val="65000"/>
                  <a:lumOff val="35000"/>
                </a:schemeClr>
              </a:solidFill>
            </a:endParaRPr>
          </a:p>
          <a:p>
            <a:pPr algn="just" defTabSz="711200">
              <a:spcBef>
                <a:spcPct val="0"/>
              </a:spcBef>
              <a:spcAft>
                <a:spcPct val="35000"/>
              </a:spcAft>
            </a:pPr>
            <a:r>
              <a:rPr lang="es-ES" sz="1600" dirty="0">
                <a:solidFill>
                  <a:schemeClr val="tx1">
                    <a:lumMod val="65000"/>
                    <a:lumOff val="35000"/>
                  </a:schemeClr>
                </a:solidFill>
              </a:rPr>
              <a:t>Los estudiantes acceden al servicio educativo en la escuela desde una forma </a:t>
            </a:r>
            <a:r>
              <a:rPr lang="es-ES" sz="1600" b="1" dirty="0">
                <a:solidFill>
                  <a:schemeClr val="tx1">
                    <a:lumMod val="65000"/>
                    <a:lumOff val="35000"/>
                  </a:schemeClr>
                </a:solidFill>
              </a:rPr>
              <a:t>semipresencial o presencial </a:t>
            </a:r>
            <a:r>
              <a:rPr lang="es-ES" sz="1600" dirty="0">
                <a:solidFill>
                  <a:schemeClr val="tx1">
                    <a:lumMod val="65000"/>
                    <a:lumOff val="35000"/>
                  </a:schemeClr>
                </a:solidFill>
              </a:rPr>
              <a:t>según las condiciones  requeridas.</a:t>
            </a: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Tree>
    <p:extLst>
      <p:ext uri="{BB962C8B-B14F-4D97-AF65-F5344CB8AC3E}">
        <p14:creationId xmlns:p14="http://schemas.microsoft.com/office/powerpoint/2010/main" val="260067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Google Shape;198;p4">
            <a:extLst>
              <a:ext uri="{FF2B5EF4-FFF2-40B4-BE49-F238E27FC236}">
                <a16:creationId xmlns:a16="http://schemas.microsoft.com/office/drawing/2014/main" id="{2AFB1B1F-4849-4B6D-A348-CB609000130B}"/>
              </a:ext>
            </a:extLst>
          </p:cNvPr>
          <p:cNvSpPr/>
          <p:nvPr/>
        </p:nvSpPr>
        <p:spPr>
          <a:xfrm>
            <a:off x="-32984" y="0"/>
            <a:ext cx="5512501"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44" name="Google Shape;344;g91c1786ef7_0_85"/>
          <p:cNvSpPr/>
          <p:nvPr/>
        </p:nvSpPr>
        <p:spPr>
          <a:xfrm>
            <a:off x="4981217" y="2738013"/>
            <a:ext cx="996600" cy="996600"/>
          </a:xfrm>
          <a:prstGeom prst="ellipse">
            <a:avLst/>
          </a:prstGeom>
          <a:solidFill>
            <a:srgbClr val="34BF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5" name="Google Shape;345;g91c1786ef7_0_85"/>
          <p:cNvSpPr/>
          <p:nvPr/>
        </p:nvSpPr>
        <p:spPr>
          <a:xfrm>
            <a:off x="5232953" y="3068178"/>
            <a:ext cx="492966" cy="336150"/>
          </a:xfrm>
          <a:custGeom>
            <a:avLst/>
            <a:gdLst/>
            <a:ahLst/>
            <a:cxnLst/>
            <a:rect l="l" t="t"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lt1"/>
          </a:solidFill>
          <a:ln w="12700" cap="flat" cmpd="sng">
            <a:solidFill>
              <a:schemeClr val="lt1"/>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744F10E8-772A-4180-8699-0034815EA22C}"/>
              </a:ext>
            </a:extLst>
          </p:cNvPr>
          <p:cNvSpPr txBox="1"/>
          <p:nvPr/>
        </p:nvSpPr>
        <p:spPr>
          <a:xfrm>
            <a:off x="624286" y="865171"/>
            <a:ext cx="4075036" cy="5139869"/>
          </a:xfrm>
          <a:prstGeom prst="rect">
            <a:avLst/>
          </a:prstGeom>
          <a:noFill/>
        </p:spPr>
        <p:txBody>
          <a:bodyPr wrap="square">
            <a:spAutoFit/>
          </a:bodyPr>
          <a:lstStyle/>
          <a:p>
            <a:pPr eaLnBrk="1" fontAlgn="auto" hangingPunct="1">
              <a:spcBef>
                <a:spcPts val="0"/>
              </a:spcBef>
              <a:spcAft>
                <a:spcPts val="0"/>
              </a:spcAft>
              <a:defRPr/>
            </a:pPr>
            <a:br>
              <a:rPr lang="es-ES" sz="3600" b="1" dirty="0">
                <a:solidFill>
                  <a:schemeClr val="tx1">
                    <a:lumMod val="75000"/>
                    <a:lumOff val="25000"/>
                  </a:schemeClr>
                </a:solidFill>
                <a:latin typeface="Verdana" panose="020B0604030504040204" pitchFamily="34" charset="0"/>
                <a:ea typeface="Verdana" panose="020B0604030504040204" pitchFamily="34" charset="0"/>
              </a:rPr>
            </a:br>
            <a:r>
              <a:rPr lang="es-ES" sz="2800" b="1" dirty="0">
                <a:solidFill>
                  <a:schemeClr val="tx1">
                    <a:lumMod val="75000"/>
                    <a:lumOff val="25000"/>
                  </a:schemeClr>
                </a:solidFill>
                <a:latin typeface="Verdana" panose="020B0604030504040204" pitchFamily="34" charset="0"/>
                <a:ea typeface="Verdana" panose="020B0604030504040204" pitchFamily="34" charset="0"/>
              </a:rPr>
              <a:t>Escenario 3</a:t>
            </a:r>
            <a:endParaRPr lang="es-ES" sz="2400" b="1" dirty="0">
              <a:solidFill>
                <a:schemeClr val="tx1">
                  <a:lumMod val="75000"/>
                  <a:lumOff val="25000"/>
                </a:schemeClr>
              </a:solidFill>
              <a:latin typeface="Verdana" panose="020B0604030504040204" pitchFamily="34" charset="0"/>
              <a:ea typeface="Verdana" panose="020B0604030504040204" pitchFamily="34" charset="0"/>
            </a:endParaRPr>
          </a:p>
          <a:p>
            <a:pPr eaLnBrk="1" fontAlgn="auto" hangingPunct="1">
              <a:spcBef>
                <a:spcPts val="0"/>
              </a:spcBef>
              <a:spcAft>
                <a:spcPts val="0"/>
              </a:spcAft>
              <a:defRPr/>
            </a:pPr>
            <a:r>
              <a:rPr lang="es-ES" sz="3600" b="1" dirty="0">
                <a:solidFill>
                  <a:schemeClr val="tx1">
                    <a:lumMod val="75000"/>
                    <a:lumOff val="25000"/>
                  </a:schemeClr>
                </a:solidFill>
                <a:latin typeface="Verdana" panose="020B0604030504040204" pitchFamily="34" charset="0"/>
                <a:ea typeface="Verdana" panose="020B0604030504040204" pitchFamily="34" charset="0"/>
              </a:rPr>
              <a:t>Aprendo en comunidad </a:t>
            </a:r>
            <a:br>
              <a:rPr lang="es-ES" sz="3600" b="1" dirty="0">
                <a:solidFill>
                  <a:schemeClr val="tx1">
                    <a:lumMod val="75000"/>
                    <a:lumOff val="25000"/>
                  </a:schemeClr>
                </a:solidFill>
                <a:latin typeface="Verdana" panose="020B0604030504040204" pitchFamily="34" charset="0"/>
                <a:ea typeface="Verdana" panose="020B0604030504040204" pitchFamily="34" charset="0"/>
              </a:rPr>
            </a:b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eaLnBrk="1" fontAlgn="auto" hangingPunct="1">
              <a:spcBef>
                <a:spcPts val="0"/>
              </a:spcBef>
              <a:spcAft>
                <a:spcPts val="0"/>
              </a:spcAft>
              <a:defRPr/>
            </a:pPr>
            <a:br>
              <a:rPr lang="es-ES" sz="3600" b="1" dirty="0">
                <a:solidFill>
                  <a:srgbClr val="FF9B15"/>
                </a:solidFill>
                <a:latin typeface="Verdana" panose="020B0604030504040204" pitchFamily="34" charset="0"/>
                <a:ea typeface="Verdana" panose="020B0604030504040204" pitchFamily="34" charset="0"/>
              </a:rPr>
            </a:br>
            <a:r>
              <a:rPr lang="es-ES" sz="2800" b="1" dirty="0">
                <a:solidFill>
                  <a:srgbClr val="34BFC6"/>
                </a:solidFill>
                <a:latin typeface="Verdana" panose="020B0604030504040204" pitchFamily="34" charset="0"/>
                <a:ea typeface="Verdana" panose="020B0604030504040204" pitchFamily="34" charset="0"/>
              </a:rPr>
              <a:t>Servicio educativo semipresencial o presencial </a:t>
            </a:r>
            <a:br>
              <a:rPr lang="es-ES" sz="2800" b="1" dirty="0">
                <a:solidFill>
                  <a:srgbClr val="34BFC6"/>
                </a:solidFill>
                <a:latin typeface="Verdana" panose="020B0604030504040204" pitchFamily="34" charset="0"/>
                <a:ea typeface="Verdana" panose="020B0604030504040204" pitchFamily="34" charset="0"/>
              </a:rPr>
            </a:br>
            <a:endParaRPr lang="es-ES" sz="3600" b="1" dirty="0">
              <a:solidFill>
                <a:srgbClr val="34BFC6"/>
              </a:solidFill>
              <a:latin typeface="Verdana" panose="020B0604030504040204" pitchFamily="34" charset="0"/>
              <a:ea typeface="Verdana" panose="020B0604030504040204" pitchFamily="34" charset="0"/>
            </a:endParaRPr>
          </a:p>
        </p:txBody>
      </p:sp>
      <p:sp>
        <p:nvSpPr>
          <p:cNvPr id="11" name="Forma libre: forma 10">
            <a:extLst>
              <a:ext uri="{FF2B5EF4-FFF2-40B4-BE49-F238E27FC236}">
                <a16:creationId xmlns:a16="http://schemas.microsoft.com/office/drawing/2014/main" id="{BF1EC349-01B1-4249-BD2F-35F0B78B25C3}"/>
              </a:ext>
            </a:extLst>
          </p:cNvPr>
          <p:cNvSpPr/>
          <p:nvPr/>
        </p:nvSpPr>
        <p:spPr>
          <a:xfrm>
            <a:off x="6929214" y="820538"/>
            <a:ext cx="4743561" cy="1172075"/>
          </a:xfrm>
          <a:custGeom>
            <a:avLst/>
            <a:gdLst>
              <a:gd name="connsiteX0" fmla="*/ 0 w 5455341"/>
              <a:gd name="connsiteY0" fmla="*/ 0 h 981254"/>
              <a:gd name="connsiteX1" fmla="*/ 5455341 w 5455341"/>
              <a:gd name="connsiteY1" fmla="*/ 0 h 981254"/>
              <a:gd name="connsiteX2" fmla="*/ 5455341 w 5455341"/>
              <a:gd name="connsiteY2" fmla="*/ 981254 h 981254"/>
              <a:gd name="connsiteX3" fmla="*/ 0 w 5455341"/>
              <a:gd name="connsiteY3" fmla="*/ 981254 h 981254"/>
              <a:gd name="connsiteX4" fmla="*/ 0 w 5455341"/>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341" h="981254">
                <a:moveTo>
                  <a:pt x="0" y="0"/>
                </a:moveTo>
                <a:lnTo>
                  <a:pt x="5455341" y="0"/>
                </a:lnTo>
                <a:lnTo>
                  <a:pt x="5455341"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600" kern="1200" dirty="0">
                <a:solidFill>
                  <a:schemeClr val="tx1">
                    <a:lumMod val="65000"/>
                    <a:lumOff val="35000"/>
                  </a:schemeClr>
                </a:solidFill>
              </a:rPr>
              <a:t>Los estudiantes </a:t>
            </a:r>
            <a:r>
              <a:rPr lang="es-ES" sz="1600" b="1" dirty="0">
                <a:solidFill>
                  <a:schemeClr val="tx1">
                    <a:lumMod val="65000"/>
                    <a:lumOff val="35000"/>
                  </a:schemeClr>
                </a:solidFill>
              </a:rPr>
              <a:t>no acceden al servicio educativo a través de los medios </a:t>
            </a:r>
            <a:r>
              <a:rPr lang="es-ES" sz="1600" dirty="0">
                <a:solidFill>
                  <a:schemeClr val="tx1">
                    <a:lumMod val="65000"/>
                    <a:lumOff val="35000"/>
                  </a:schemeClr>
                </a:solidFill>
              </a:rPr>
              <a:t>(tv, radio, tv o tableta con internet) y </a:t>
            </a:r>
            <a:r>
              <a:rPr lang="es-ES" sz="1600" b="1" dirty="0">
                <a:solidFill>
                  <a:schemeClr val="tx1">
                    <a:lumMod val="65000"/>
                    <a:lumOff val="35000"/>
                  </a:schemeClr>
                </a:solidFill>
              </a:rPr>
              <a:t>su IE no cuenta con las condiciones  </a:t>
            </a:r>
            <a:r>
              <a:rPr lang="es-ES" sz="1600" dirty="0">
                <a:solidFill>
                  <a:schemeClr val="tx1">
                    <a:lumMod val="65000"/>
                    <a:lumOff val="35000"/>
                  </a:schemeClr>
                </a:solidFill>
              </a:rPr>
              <a:t>requeridas para la semipresencialidad y presencialidad.</a:t>
            </a:r>
          </a:p>
          <a:p>
            <a:pPr marL="0" lvl="0" indent="0" algn="just" defTabSz="711200">
              <a:lnSpc>
                <a:spcPct val="100000"/>
              </a:lnSpc>
              <a:spcBef>
                <a:spcPct val="0"/>
              </a:spcBef>
              <a:spcAft>
                <a:spcPct val="35000"/>
              </a:spcAft>
              <a:buNone/>
            </a:pPr>
            <a:endParaRPr lang="en-US" sz="1600" kern="1200" dirty="0">
              <a:solidFill>
                <a:schemeClr val="tx1">
                  <a:lumMod val="65000"/>
                  <a:lumOff val="35000"/>
                </a:schemeClr>
              </a:solidFill>
            </a:endParaRPr>
          </a:p>
        </p:txBody>
      </p:sp>
      <p:sp>
        <p:nvSpPr>
          <p:cNvPr id="17" name="Forma libre: forma 321">
            <a:extLst>
              <a:ext uri="{FF2B5EF4-FFF2-40B4-BE49-F238E27FC236}">
                <a16:creationId xmlns:a16="http://schemas.microsoft.com/office/drawing/2014/main" id="{0ECEC3C3-49A8-416A-A9EE-FCC35A467076}"/>
              </a:ext>
            </a:extLst>
          </p:cNvPr>
          <p:cNvSpPr/>
          <p:nvPr/>
        </p:nvSpPr>
        <p:spPr>
          <a:xfrm>
            <a:off x="6919844" y="4653782"/>
            <a:ext cx="4785595"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600" kern="1200" noProof="0" dirty="0">
                <a:solidFill>
                  <a:schemeClr val="tx1">
                    <a:lumMod val="65000"/>
                    <a:lumOff val="35000"/>
                  </a:schemeClr>
                </a:solidFill>
              </a:rPr>
              <a:t>Para los estudiantes que tienen tableta, se utilizarán las </a:t>
            </a:r>
            <a:r>
              <a:rPr lang="es-PE" sz="1600" b="1" kern="1200" noProof="0" dirty="0">
                <a:solidFill>
                  <a:schemeClr val="tx1">
                    <a:lumMod val="65000"/>
                    <a:lumOff val="35000"/>
                  </a:schemeClr>
                </a:solidFill>
              </a:rPr>
              <a:t>tabletas con tres recargas en el año para subir todos los recursos de </a:t>
            </a:r>
            <a:r>
              <a:rPr lang="es-PE" sz="1600" b="1" kern="1200" noProof="0" dirty="0" err="1">
                <a:solidFill>
                  <a:schemeClr val="tx1">
                    <a:lumMod val="65000"/>
                    <a:lumOff val="35000"/>
                  </a:schemeClr>
                </a:solidFill>
              </a:rPr>
              <a:t>AeC</a:t>
            </a:r>
            <a:r>
              <a:rPr lang="es-PE" sz="1600" b="1" kern="1200" noProof="0" dirty="0">
                <a:solidFill>
                  <a:schemeClr val="tx1">
                    <a:lumMod val="65000"/>
                    <a:lumOff val="35000"/>
                  </a:schemeClr>
                </a:solidFill>
              </a:rPr>
              <a:t>. </a:t>
            </a:r>
            <a:r>
              <a:rPr lang="es-PE" sz="1600" dirty="0">
                <a:solidFill>
                  <a:schemeClr val="tx1">
                    <a:lumMod val="65000"/>
                    <a:lumOff val="35000"/>
                  </a:schemeClr>
                </a:solidFill>
              </a:rPr>
              <a:t>Se habilitarán </a:t>
            </a:r>
            <a:r>
              <a:rPr lang="es-PE" sz="1600" b="1" dirty="0">
                <a:solidFill>
                  <a:schemeClr val="tx1">
                    <a:lumMod val="65000"/>
                    <a:lumOff val="35000"/>
                  </a:schemeClr>
                </a:solidFill>
              </a:rPr>
              <a:t>servidores</a:t>
            </a:r>
            <a:r>
              <a:rPr lang="es-PE" sz="1600" dirty="0">
                <a:solidFill>
                  <a:schemeClr val="tx1">
                    <a:lumMod val="65000"/>
                    <a:lumOff val="35000"/>
                  </a:schemeClr>
                </a:solidFill>
              </a:rPr>
              <a:t> que permitan actualizar las tabletas recibidas. </a:t>
            </a:r>
            <a:endParaRPr lang="en-US" sz="16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19" name="Forma libre: forma 321">
            <a:extLst>
              <a:ext uri="{FF2B5EF4-FFF2-40B4-BE49-F238E27FC236}">
                <a16:creationId xmlns:a16="http://schemas.microsoft.com/office/drawing/2014/main" id="{0ECEC3C3-49A8-416A-A9EE-FCC35A467076}"/>
              </a:ext>
            </a:extLst>
          </p:cNvPr>
          <p:cNvSpPr/>
          <p:nvPr/>
        </p:nvSpPr>
        <p:spPr>
          <a:xfrm>
            <a:off x="6929214" y="3627386"/>
            <a:ext cx="4812754"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600" kern="1200" noProof="0" dirty="0">
                <a:solidFill>
                  <a:schemeClr val="tx1">
                    <a:lumMod val="65000"/>
                    <a:lumOff val="35000"/>
                  </a:schemeClr>
                </a:solidFill>
              </a:rPr>
              <a:t>Se utilizarán los </a:t>
            </a:r>
            <a:r>
              <a:rPr lang="es-PE" sz="1600" b="1" kern="1200" noProof="0" dirty="0">
                <a:solidFill>
                  <a:schemeClr val="tx1">
                    <a:lumMod val="65000"/>
                    <a:lumOff val="35000"/>
                  </a:schemeClr>
                </a:solidFill>
              </a:rPr>
              <a:t>cuadernos de trabajo </a:t>
            </a:r>
            <a:r>
              <a:rPr lang="es-PE" sz="1600" kern="1200" noProof="0" dirty="0">
                <a:solidFill>
                  <a:schemeClr val="tx1">
                    <a:lumMod val="65000"/>
                    <a:lumOff val="35000"/>
                  </a:schemeClr>
                </a:solidFill>
              </a:rPr>
              <a:t>durante todo el año y f</a:t>
            </a:r>
            <a:r>
              <a:rPr lang="es-PE" sz="1600" dirty="0" err="1">
                <a:solidFill>
                  <a:schemeClr val="tx1">
                    <a:lumMod val="65000"/>
                    <a:lumOff val="35000"/>
                  </a:schemeClr>
                </a:solidFill>
              </a:rPr>
              <a:t>ichas</a:t>
            </a:r>
            <a:r>
              <a:rPr lang="es-PE" sz="1600" dirty="0">
                <a:solidFill>
                  <a:schemeClr val="tx1">
                    <a:lumMod val="65000"/>
                    <a:lumOff val="35000"/>
                  </a:schemeClr>
                </a:solidFill>
              </a:rPr>
              <a:t> de autoaprendizaje en castellano y en lenguas originarias urbano- rural (aliados)</a:t>
            </a: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20" name="Forma libre: forma 22">
            <a:extLst>
              <a:ext uri="{FF2B5EF4-FFF2-40B4-BE49-F238E27FC236}">
                <a16:creationId xmlns:a16="http://schemas.microsoft.com/office/drawing/2014/main" id="{51C4D850-5BD1-4401-BCAB-CEE18DBA6951}"/>
              </a:ext>
            </a:extLst>
          </p:cNvPr>
          <p:cNvSpPr/>
          <p:nvPr/>
        </p:nvSpPr>
        <p:spPr>
          <a:xfrm>
            <a:off x="6937111" y="2312665"/>
            <a:ext cx="4764715" cy="856173"/>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algn="just" defTabSz="622300">
              <a:spcBef>
                <a:spcPct val="0"/>
              </a:spcBef>
              <a:spcAft>
                <a:spcPct val="35000"/>
              </a:spcAft>
            </a:pPr>
            <a:r>
              <a:rPr lang="es-ES" sz="1600" dirty="0">
                <a:solidFill>
                  <a:schemeClr val="tx1">
                    <a:lumMod val="65000"/>
                    <a:lumOff val="35000"/>
                  </a:schemeClr>
                </a:solidFill>
              </a:rPr>
              <a:t>La interacción entre docente y estudiante se da con a</a:t>
            </a:r>
            <a:r>
              <a:rPr lang="es-ES" sz="1600" b="1" dirty="0">
                <a:solidFill>
                  <a:schemeClr val="tx1">
                    <a:lumMod val="65000"/>
                    <a:lumOff val="35000"/>
                  </a:schemeClr>
                </a:solidFill>
              </a:rPr>
              <a:t>poyo de un gestor o aliado de la comunidad </a:t>
            </a:r>
            <a:r>
              <a:rPr lang="es-ES" sz="1600" dirty="0">
                <a:solidFill>
                  <a:schemeClr val="tx1">
                    <a:lumMod val="65000"/>
                    <a:lumOff val="35000"/>
                  </a:schemeClr>
                </a:solidFill>
              </a:rPr>
              <a:t>que facilita el contacto entre el docente y el estudiante, y acompaña al estudiante en su proceso de aprendizaje. Por ejemplo: TAMBOS, Ollas comunes, jinetes comunitarios.</a:t>
            </a:r>
            <a:endParaRPr lang="en-US" sz="1600" dirty="0">
              <a:solidFill>
                <a:schemeClr val="tx1">
                  <a:lumMod val="65000"/>
                  <a:lumOff val="35000"/>
                </a:schemeClr>
              </a:solidFill>
            </a:endParaRPr>
          </a:p>
        </p:txBody>
      </p:sp>
      <p:sp>
        <p:nvSpPr>
          <p:cNvPr id="18" name="Elipse 17"/>
          <p:cNvSpPr/>
          <p:nvPr/>
        </p:nvSpPr>
        <p:spPr>
          <a:xfrm>
            <a:off x="6793412" y="724528"/>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Elipse 20"/>
          <p:cNvSpPr/>
          <p:nvPr/>
        </p:nvSpPr>
        <p:spPr>
          <a:xfrm>
            <a:off x="6793412" y="2075570"/>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lipse 21"/>
          <p:cNvSpPr/>
          <p:nvPr/>
        </p:nvSpPr>
        <p:spPr>
          <a:xfrm>
            <a:off x="6793412" y="5650263"/>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p:cNvSpPr/>
          <p:nvPr/>
        </p:nvSpPr>
        <p:spPr>
          <a:xfrm>
            <a:off x="6801309" y="3644514"/>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p:cNvSpPr/>
          <p:nvPr/>
        </p:nvSpPr>
        <p:spPr>
          <a:xfrm>
            <a:off x="6784042" y="4585881"/>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Forma libre: forma 30">
            <a:extLst>
              <a:ext uri="{FF2B5EF4-FFF2-40B4-BE49-F238E27FC236}">
                <a16:creationId xmlns:a16="http://schemas.microsoft.com/office/drawing/2014/main" id="{D4D5C175-0BEF-47B8-B87D-E5F27EE9A8DB}"/>
              </a:ext>
            </a:extLst>
          </p:cNvPr>
          <p:cNvSpPr/>
          <p:nvPr/>
        </p:nvSpPr>
        <p:spPr>
          <a:xfrm>
            <a:off x="6929214" y="5336427"/>
            <a:ext cx="4743561" cy="1172075"/>
          </a:xfrm>
          <a:custGeom>
            <a:avLst/>
            <a:gdLst>
              <a:gd name="connsiteX0" fmla="*/ 0 w 5455341"/>
              <a:gd name="connsiteY0" fmla="*/ 0 h 981254"/>
              <a:gd name="connsiteX1" fmla="*/ 5455341 w 5455341"/>
              <a:gd name="connsiteY1" fmla="*/ 0 h 981254"/>
              <a:gd name="connsiteX2" fmla="*/ 5455341 w 5455341"/>
              <a:gd name="connsiteY2" fmla="*/ 981254 h 981254"/>
              <a:gd name="connsiteX3" fmla="*/ 0 w 5455341"/>
              <a:gd name="connsiteY3" fmla="*/ 981254 h 981254"/>
              <a:gd name="connsiteX4" fmla="*/ 0 w 5455341"/>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341" h="981254">
                <a:moveTo>
                  <a:pt x="0" y="0"/>
                </a:moveTo>
                <a:lnTo>
                  <a:pt x="5455341" y="0"/>
                </a:lnTo>
                <a:lnTo>
                  <a:pt x="5455341"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marL="0" lvl="0" indent="0" algn="just" defTabSz="711200">
              <a:lnSpc>
                <a:spcPct val="100000"/>
              </a:lnSpc>
              <a:spcBef>
                <a:spcPct val="0"/>
              </a:spcBef>
              <a:spcAft>
                <a:spcPct val="35000"/>
              </a:spcAft>
              <a:buNone/>
            </a:pPr>
            <a:r>
              <a:rPr lang="es-PE" sz="1600" kern="1200" dirty="0">
                <a:solidFill>
                  <a:schemeClr val="tx1">
                    <a:lumMod val="65000"/>
                    <a:lumOff val="35000"/>
                  </a:schemeClr>
                </a:solidFill>
              </a:rPr>
              <a:t>La estrategia </a:t>
            </a:r>
            <a:r>
              <a:rPr lang="es-PE" sz="1600" b="1" kern="1200" dirty="0">
                <a:solidFill>
                  <a:schemeClr val="tx1">
                    <a:lumMod val="65000"/>
                    <a:lumOff val="35000"/>
                  </a:schemeClr>
                </a:solidFill>
              </a:rPr>
              <a:t>Aprendo en casa se utiliza como</a:t>
            </a:r>
            <a:r>
              <a:rPr lang="es-PE" sz="1600" kern="1200" dirty="0">
                <a:solidFill>
                  <a:schemeClr val="tx1">
                    <a:lumMod val="65000"/>
                    <a:lumOff val="35000"/>
                  </a:schemeClr>
                </a:solidFill>
              </a:rPr>
              <a:t> recurso por el docente para el trabajo con sus estudiantes pero con limitaciones por el acceso.</a:t>
            </a:r>
            <a:endParaRPr lang="en-US" sz="1600" kern="1200" dirty="0">
              <a:solidFill>
                <a:schemeClr val="tx1">
                  <a:lumMod val="65000"/>
                  <a:lumOff val="35000"/>
                </a:schemeClr>
              </a:solidFill>
            </a:endParaRPr>
          </a:p>
        </p:txBody>
      </p:sp>
    </p:spTree>
    <p:extLst>
      <p:ext uri="{BB962C8B-B14F-4D97-AF65-F5344CB8AC3E}">
        <p14:creationId xmlns:p14="http://schemas.microsoft.com/office/powerpoint/2010/main" val="182118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5073725" y="2494864"/>
            <a:ext cx="4648471" cy="230828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600"/>
              <a:buFont typeface="Arial"/>
              <a:buNone/>
            </a:pPr>
            <a:r>
              <a:rPr lang="es-PE" sz="4800" b="1" i="0" u="none" strike="noStrike" cap="none" dirty="0">
                <a:solidFill>
                  <a:schemeClr val="tx1">
                    <a:lumMod val="50000"/>
                    <a:lumOff val="50000"/>
                  </a:schemeClr>
                </a:solidFill>
                <a:latin typeface="Verdana"/>
                <a:ea typeface="Verdana"/>
                <a:cs typeface="Verdana"/>
                <a:sym typeface="Verdana"/>
              </a:rPr>
              <a:t>Mirada</a:t>
            </a:r>
            <a:br>
              <a:rPr lang="es-PE" sz="4800" b="1" i="0" u="none" strike="noStrike" cap="none" dirty="0">
                <a:solidFill>
                  <a:schemeClr val="tx1">
                    <a:lumMod val="50000"/>
                    <a:lumOff val="50000"/>
                  </a:schemeClr>
                </a:solidFill>
                <a:latin typeface="Verdana"/>
                <a:ea typeface="Verdana"/>
                <a:cs typeface="Verdana"/>
                <a:sym typeface="Verdana"/>
              </a:rPr>
            </a:br>
            <a:r>
              <a:rPr lang="es-PE" sz="4800" b="1" i="0" u="none" strike="noStrike" cap="none" dirty="0">
                <a:solidFill>
                  <a:schemeClr val="tx1">
                    <a:lumMod val="50000"/>
                    <a:lumOff val="50000"/>
                  </a:schemeClr>
                </a:solidFill>
                <a:latin typeface="Verdana"/>
                <a:ea typeface="Verdana"/>
                <a:cs typeface="Verdana"/>
                <a:sym typeface="Verdana"/>
              </a:rPr>
              <a:t>panorámica</a:t>
            </a:r>
          </a:p>
          <a:p>
            <a:pPr marL="0" marR="0" lvl="0" indent="0" rtl="0">
              <a:lnSpc>
                <a:spcPct val="100000"/>
              </a:lnSpc>
              <a:spcBef>
                <a:spcPts val="0"/>
              </a:spcBef>
              <a:spcAft>
                <a:spcPts val="0"/>
              </a:spcAft>
              <a:buClr>
                <a:srgbClr val="000000"/>
              </a:buClr>
              <a:buSzPts val="3600"/>
              <a:buFont typeface="Arial"/>
              <a:buNone/>
            </a:pPr>
            <a:r>
              <a:rPr lang="es-PE" sz="4800" b="1" dirty="0">
                <a:solidFill>
                  <a:schemeClr val="tx1">
                    <a:lumMod val="50000"/>
                    <a:lumOff val="50000"/>
                  </a:schemeClr>
                </a:solidFill>
                <a:latin typeface="Verdana"/>
                <a:ea typeface="Verdana"/>
                <a:sym typeface="Verdana"/>
              </a:rPr>
              <a:t>2021</a:t>
            </a:r>
            <a:endParaRPr sz="2000" b="0" i="0" u="none" strike="noStrike" cap="none" dirty="0">
              <a:solidFill>
                <a:schemeClr val="tx1">
                  <a:lumMod val="50000"/>
                  <a:lumOff val="50000"/>
                </a:schemeClr>
              </a:solidFill>
              <a:sym typeface="Arial"/>
            </a:endParaRPr>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11500" b="1"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2</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pic>
        <p:nvPicPr>
          <p:cNvPr id="9" name="Imagen 7">
            <a:extLst>
              <a:ext uri="{FF2B5EF4-FFF2-40B4-BE49-F238E27FC236}">
                <a16:creationId xmlns:a16="http://schemas.microsoft.com/office/drawing/2014/main"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162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0" y="1783830"/>
            <a:ext cx="12192000" cy="4257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1830829" y="256483"/>
            <a:ext cx="8477816" cy="1325563"/>
          </a:xfrm>
        </p:spPr>
        <p:txBody>
          <a:bodyPr>
            <a:normAutofit/>
          </a:bodyPr>
          <a:lstStyle/>
          <a:p>
            <a:pPr algn="ctr"/>
            <a:r>
              <a:rPr lang="es-PE" sz="3200" b="1" dirty="0">
                <a:solidFill>
                  <a:srgbClr val="0070C0"/>
                </a:solidFill>
                <a:latin typeface="Verdana" panose="020B0604030504040204" pitchFamily="34" charset="0"/>
                <a:ea typeface="Verdana" panose="020B0604030504040204" pitchFamily="34" charset="0"/>
                <a:sym typeface="Calibri"/>
              </a:rPr>
              <a:t>Año pedagógico 2021</a:t>
            </a:r>
            <a:endParaRPr lang="es-PE" sz="3200" dirty="0">
              <a:solidFill>
                <a:srgbClr val="0070C0"/>
              </a:solidFill>
            </a:endParaRPr>
          </a:p>
        </p:txBody>
      </p:sp>
      <p:sp>
        <p:nvSpPr>
          <p:cNvPr id="6" name="Forma libre 5"/>
          <p:cNvSpPr/>
          <p:nvPr/>
        </p:nvSpPr>
        <p:spPr>
          <a:xfrm>
            <a:off x="3018666" y="2251951"/>
            <a:ext cx="711276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baseline="0" dirty="0">
                <a:solidFill>
                  <a:schemeClr val="tx1">
                    <a:lumMod val="65000"/>
                    <a:lumOff val="35000"/>
                  </a:schemeClr>
                </a:solidFill>
              </a:rPr>
              <a:t>¿Cuándo será la matrícula y las vacaciones? </a:t>
            </a:r>
            <a:endParaRPr lang="es-PE" sz="2400" kern="1200" dirty="0">
              <a:solidFill>
                <a:schemeClr val="tx1">
                  <a:lumMod val="65000"/>
                  <a:lumOff val="35000"/>
                </a:schemeClr>
              </a:solidFill>
            </a:endParaRPr>
          </a:p>
        </p:txBody>
      </p:sp>
      <p:sp>
        <p:nvSpPr>
          <p:cNvPr id="8" name="Forma libre 7"/>
          <p:cNvSpPr/>
          <p:nvPr/>
        </p:nvSpPr>
        <p:spPr>
          <a:xfrm>
            <a:off x="3018666" y="2853298"/>
            <a:ext cx="6820884"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¿Qué hará el docente?</a:t>
            </a:r>
            <a:endParaRPr lang="es-PE" sz="2400" kern="1200" baseline="0" dirty="0">
              <a:solidFill>
                <a:schemeClr val="tx1">
                  <a:lumMod val="65000"/>
                  <a:lumOff val="35000"/>
                </a:schemeClr>
              </a:solidFill>
              <a:latin typeface="+mn-lt"/>
              <a:ea typeface="+mn-ea"/>
              <a:cs typeface="+mn-cs"/>
            </a:endParaRPr>
          </a:p>
        </p:txBody>
      </p:sp>
      <p:sp>
        <p:nvSpPr>
          <p:cNvPr id="10" name="Forma libre 9"/>
          <p:cNvSpPr/>
          <p:nvPr/>
        </p:nvSpPr>
        <p:spPr>
          <a:xfrm>
            <a:off x="3018666" y="3454646"/>
            <a:ext cx="6687414"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¿Con qué paquete básico de recursos se contará?</a:t>
            </a:r>
          </a:p>
        </p:txBody>
      </p:sp>
      <p:sp>
        <p:nvSpPr>
          <p:cNvPr id="12" name="Forma libre 11"/>
          <p:cNvSpPr/>
          <p:nvPr/>
        </p:nvSpPr>
        <p:spPr>
          <a:xfrm>
            <a:off x="3018666" y="4055613"/>
            <a:ext cx="6687414"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¿Qué brindará Aprendo en casa y desde cuándo?</a:t>
            </a:r>
          </a:p>
        </p:txBody>
      </p:sp>
      <p:sp>
        <p:nvSpPr>
          <p:cNvPr id="14" name="Forma libre 13"/>
          <p:cNvSpPr/>
          <p:nvPr/>
        </p:nvSpPr>
        <p:spPr>
          <a:xfrm>
            <a:off x="3018666" y="4656960"/>
            <a:ext cx="6820884"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¿Qué acciones de fortalecimiento se realizarán?</a:t>
            </a:r>
          </a:p>
        </p:txBody>
      </p:sp>
      <p:sp>
        <p:nvSpPr>
          <p:cNvPr id="16" name="Forma libre 15"/>
          <p:cNvSpPr/>
          <p:nvPr/>
        </p:nvSpPr>
        <p:spPr>
          <a:xfrm>
            <a:off x="3018666" y="5258308"/>
            <a:ext cx="711276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kern="1200" baseline="0" dirty="0">
                <a:solidFill>
                  <a:schemeClr val="tx1">
                    <a:lumMod val="65000"/>
                    <a:lumOff val="35000"/>
                  </a:schemeClr>
                </a:solidFill>
              </a:rPr>
              <a:t>¿Qué haremos comunicacionalmente?</a:t>
            </a:r>
            <a:endParaRPr lang="es-PE" sz="2400" kern="1200" dirty="0">
              <a:solidFill>
                <a:schemeClr val="tx1">
                  <a:lumMod val="65000"/>
                  <a:lumOff val="35000"/>
                </a:schemeClr>
              </a:solidFill>
            </a:endParaRPr>
          </a:p>
        </p:txBody>
      </p:sp>
      <p:sp>
        <p:nvSpPr>
          <p:cNvPr id="20" name="Elipse 19"/>
          <p:cNvSpPr/>
          <p:nvPr/>
        </p:nvSpPr>
        <p:spPr>
          <a:xfrm>
            <a:off x="2695842" y="2812255"/>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Elipse 20"/>
          <p:cNvSpPr/>
          <p:nvPr/>
        </p:nvSpPr>
        <p:spPr>
          <a:xfrm>
            <a:off x="2695842" y="3385784"/>
            <a:ext cx="457949" cy="457949"/>
          </a:xfrm>
          <a:prstGeom prst="ellipse">
            <a:avLst/>
          </a:prstGeom>
          <a:solidFill>
            <a:srgbClr val="1C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lipse 21"/>
          <p:cNvSpPr/>
          <p:nvPr/>
        </p:nvSpPr>
        <p:spPr>
          <a:xfrm>
            <a:off x="2695842" y="3977596"/>
            <a:ext cx="457949" cy="4579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p:cNvSpPr/>
          <p:nvPr/>
        </p:nvSpPr>
        <p:spPr>
          <a:xfrm>
            <a:off x="2695842" y="2203421"/>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p:cNvSpPr/>
          <p:nvPr/>
        </p:nvSpPr>
        <p:spPr>
          <a:xfrm>
            <a:off x="2695842" y="4604570"/>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p:cNvSpPr/>
          <p:nvPr/>
        </p:nvSpPr>
        <p:spPr>
          <a:xfrm>
            <a:off x="2695841" y="5190828"/>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Título 1"/>
          <p:cNvSpPr txBox="1">
            <a:spLocks/>
          </p:cNvSpPr>
          <p:nvPr/>
        </p:nvSpPr>
        <p:spPr>
          <a:xfrm>
            <a:off x="2695840" y="2263007"/>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1</a:t>
            </a:r>
            <a:endParaRPr lang="es-PE" sz="1800" dirty="0">
              <a:solidFill>
                <a:schemeClr val="bg1"/>
              </a:solidFill>
              <a:latin typeface="+mn-lt"/>
            </a:endParaRPr>
          </a:p>
        </p:txBody>
      </p:sp>
      <p:sp>
        <p:nvSpPr>
          <p:cNvPr id="28" name="Título 1"/>
          <p:cNvSpPr txBox="1">
            <a:spLocks/>
          </p:cNvSpPr>
          <p:nvPr/>
        </p:nvSpPr>
        <p:spPr>
          <a:xfrm>
            <a:off x="2692670" y="2850821"/>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2</a:t>
            </a:r>
            <a:endParaRPr lang="es-PE" sz="1800" dirty="0">
              <a:solidFill>
                <a:schemeClr val="bg1"/>
              </a:solidFill>
              <a:latin typeface="+mn-lt"/>
            </a:endParaRPr>
          </a:p>
        </p:txBody>
      </p:sp>
      <p:sp>
        <p:nvSpPr>
          <p:cNvPr id="29" name="Título 1"/>
          <p:cNvSpPr txBox="1">
            <a:spLocks/>
          </p:cNvSpPr>
          <p:nvPr/>
        </p:nvSpPr>
        <p:spPr>
          <a:xfrm>
            <a:off x="2692669" y="3440214"/>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3</a:t>
            </a:r>
            <a:endParaRPr lang="es-PE" sz="1800" dirty="0">
              <a:solidFill>
                <a:schemeClr val="bg1"/>
              </a:solidFill>
              <a:latin typeface="+mn-lt"/>
            </a:endParaRPr>
          </a:p>
        </p:txBody>
      </p:sp>
      <p:sp>
        <p:nvSpPr>
          <p:cNvPr id="30" name="Título 1"/>
          <p:cNvSpPr txBox="1">
            <a:spLocks/>
          </p:cNvSpPr>
          <p:nvPr/>
        </p:nvSpPr>
        <p:spPr>
          <a:xfrm>
            <a:off x="2692668" y="4024383"/>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4</a:t>
            </a:r>
            <a:endParaRPr lang="es-PE" sz="1800" dirty="0">
              <a:solidFill>
                <a:schemeClr val="bg1"/>
              </a:solidFill>
              <a:latin typeface="+mn-lt"/>
            </a:endParaRPr>
          </a:p>
        </p:txBody>
      </p:sp>
      <p:sp>
        <p:nvSpPr>
          <p:cNvPr id="31" name="Título 1"/>
          <p:cNvSpPr txBox="1">
            <a:spLocks/>
          </p:cNvSpPr>
          <p:nvPr/>
        </p:nvSpPr>
        <p:spPr>
          <a:xfrm>
            <a:off x="2692667" y="4661675"/>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5</a:t>
            </a:r>
            <a:endParaRPr lang="es-PE" sz="1800" dirty="0">
              <a:solidFill>
                <a:schemeClr val="bg1"/>
              </a:solidFill>
              <a:latin typeface="+mn-lt"/>
            </a:endParaRPr>
          </a:p>
        </p:txBody>
      </p:sp>
      <p:sp>
        <p:nvSpPr>
          <p:cNvPr id="32" name="Título 1"/>
          <p:cNvSpPr txBox="1">
            <a:spLocks/>
          </p:cNvSpPr>
          <p:nvPr/>
        </p:nvSpPr>
        <p:spPr>
          <a:xfrm>
            <a:off x="2692666" y="5251764"/>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6</a:t>
            </a:r>
            <a:endParaRPr lang="es-PE" sz="1800" dirty="0">
              <a:solidFill>
                <a:schemeClr val="bg1"/>
              </a:solidFill>
              <a:latin typeface="+mn-lt"/>
            </a:endParaRPr>
          </a:p>
        </p:txBody>
      </p:sp>
    </p:spTree>
    <p:extLst>
      <p:ext uri="{BB962C8B-B14F-4D97-AF65-F5344CB8AC3E}">
        <p14:creationId xmlns:p14="http://schemas.microsoft.com/office/powerpoint/2010/main" val="38717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ángulo 65"/>
          <p:cNvSpPr/>
          <p:nvPr/>
        </p:nvSpPr>
        <p:spPr>
          <a:xfrm>
            <a:off x="0" y="1536677"/>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p:cNvSpPr/>
          <p:nvPr/>
        </p:nvSpPr>
        <p:spPr>
          <a:xfrm>
            <a:off x="2228976" y="1541265"/>
            <a:ext cx="7839600" cy="6603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Rectángulo 38"/>
          <p:cNvSpPr/>
          <p:nvPr/>
        </p:nvSpPr>
        <p:spPr>
          <a:xfrm>
            <a:off x="1918859" y="1541265"/>
            <a:ext cx="897614" cy="66691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Rectángulo 36"/>
          <p:cNvSpPr/>
          <p:nvPr/>
        </p:nvSpPr>
        <p:spPr>
          <a:xfrm>
            <a:off x="8815734" y="1550317"/>
            <a:ext cx="1252841" cy="6453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p:cNvSpPr txBox="1"/>
          <p:nvPr/>
        </p:nvSpPr>
        <p:spPr>
          <a:xfrm>
            <a:off x="2816472" y="1661283"/>
            <a:ext cx="915122" cy="369332"/>
          </a:xfrm>
          <a:prstGeom prst="rect">
            <a:avLst/>
          </a:prstGeom>
          <a:noFill/>
        </p:spPr>
        <p:txBody>
          <a:bodyPr wrap="none" rtlCol="0">
            <a:spAutoFit/>
          </a:bodyPr>
          <a:lstStyle/>
          <a:p>
            <a:r>
              <a:rPr lang="es-PE" b="1" dirty="0">
                <a:solidFill>
                  <a:schemeClr val="bg1"/>
                </a:solidFill>
              </a:rPr>
              <a:t>Febrero</a:t>
            </a:r>
          </a:p>
        </p:txBody>
      </p:sp>
      <p:sp>
        <p:nvSpPr>
          <p:cNvPr id="15" name="CuadroTexto 14"/>
          <p:cNvSpPr txBox="1"/>
          <p:nvPr/>
        </p:nvSpPr>
        <p:spPr>
          <a:xfrm>
            <a:off x="3947023" y="1661283"/>
            <a:ext cx="793038" cy="369332"/>
          </a:xfrm>
          <a:prstGeom prst="rect">
            <a:avLst/>
          </a:prstGeom>
          <a:noFill/>
        </p:spPr>
        <p:txBody>
          <a:bodyPr wrap="none" rtlCol="0">
            <a:spAutoFit/>
          </a:bodyPr>
          <a:lstStyle/>
          <a:p>
            <a:r>
              <a:rPr lang="es-PE" b="1" dirty="0">
                <a:solidFill>
                  <a:schemeClr val="bg1"/>
                </a:solidFill>
              </a:rPr>
              <a:t>Marzo</a:t>
            </a:r>
          </a:p>
        </p:txBody>
      </p:sp>
      <p:sp>
        <p:nvSpPr>
          <p:cNvPr id="17" name="CuadroTexto 16"/>
          <p:cNvSpPr txBox="1"/>
          <p:nvPr/>
        </p:nvSpPr>
        <p:spPr>
          <a:xfrm>
            <a:off x="5006763" y="1689368"/>
            <a:ext cx="726224" cy="369332"/>
          </a:xfrm>
          <a:prstGeom prst="rect">
            <a:avLst/>
          </a:prstGeom>
          <a:noFill/>
        </p:spPr>
        <p:txBody>
          <a:bodyPr wrap="none" rtlCol="0">
            <a:spAutoFit/>
          </a:bodyPr>
          <a:lstStyle/>
          <a:p>
            <a:r>
              <a:rPr lang="es-PE" b="1" dirty="0">
                <a:solidFill>
                  <a:schemeClr val="bg1"/>
                </a:solidFill>
              </a:rPr>
              <a:t>Mayo</a:t>
            </a:r>
          </a:p>
        </p:txBody>
      </p:sp>
      <p:sp>
        <p:nvSpPr>
          <p:cNvPr id="19" name="CuadroTexto 18"/>
          <p:cNvSpPr txBox="1"/>
          <p:nvPr/>
        </p:nvSpPr>
        <p:spPr>
          <a:xfrm>
            <a:off x="6016911" y="1677415"/>
            <a:ext cx="620683" cy="369332"/>
          </a:xfrm>
          <a:prstGeom prst="rect">
            <a:avLst/>
          </a:prstGeom>
          <a:noFill/>
        </p:spPr>
        <p:txBody>
          <a:bodyPr wrap="none" rtlCol="0">
            <a:spAutoFit/>
          </a:bodyPr>
          <a:lstStyle/>
          <a:p>
            <a:r>
              <a:rPr lang="es-PE" b="1" dirty="0">
                <a:solidFill>
                  <a:schemeClr val="bg1"/>
                </a:solidFill>
              </a:rPr>
              <a:t>Julio</a:t>
            </a:r>
          </a:p>
        </p:txBody>
      </p:sp>
      <p:sp>
        <p:nvSpPr>
          <p:cNvPr id="20" name="CuadroTexto 19"/>
          <p:cNvSpPr txBox="1"/>
          <p:nvPr/>
        </p:nvSpPr>
        <p:spPr>
          <a:xfrm>
            <a:off x="6792599" y="1677415"/>
            <a:ext cx="844462" cy="369332"/>
          </a:xfrm>
          <a:prstGeom prst="rect">
            <a:avLst/>
          </a:prstGeom>
          <a:noFill/>
        </p:spPr>
        <p:txBody>
          <a:bodyPr wrap="none" rtlCol="0">
            <a:spAutoFit/>
          </a:bodyPr>
          <a:lstStyle/>
          <a:p>
            <a:r>
              <a:rPr lang="es-PE" b="1" dirty="0">
                <a:solidFill>
                  <a:schemeClr val="bg1"/>
                </a:solidFill>
              </a:rPr>
              <a:t>Agosto</a:t>
            </a:r>
          </a:p>
        </p:txBody>
      </p:sp>
      <p:sp>
        <p:nvSpPr>
          <p:cNvPr id="22" name="CuadroTexto 21"/>
          <p:cNvSpPr txBox="1"/>
          <p:nvPr/>
        </p:nvSpPr>
        <p:spPr>
          <a:xfrm>
            <a:off x="7800166" y="1689368"/>
            <a:ext cx="957955" cy="369332"/>
          </a:xfrm>
          <a:prstGeom prst="rect">
            <a:avLst/>
          </a:prstGeom>
          <a:noFill/>
        </p:spPr>
        <p:txBody>
          <a:bodyPr wrap="none" rtlCol="0">
            <a:spAutoFit/>
          </a:bodyPr>
          <a:lstStyle/>
          <a:p>
            <a:r>
              <a:rPr lang="es-PE" b="1" dirty="0">
                <a:solidFill>
                  <a:schemeClr val="bg1"/>
                </a:solidFill>
              </a:rPr>
              <a:t>Octubre</a:t>
            </a:r>
          </a:p>
        </p:txBody>
      </p:sp>
      <p:sp>
        <p:nvSpPr>
          <p:cNvPr id="24" name="CuadroTexto 23"/>
          <p:cNvSpPr txBox="1"/>
          <p:nvPr/>
        </p:nvSpPr>
        <p:spPr>
          <a:xfrm>
            <a:off x="8861774" y="1690467"/>
            <a:ext cx="1159933" cy="369332"/>
          </a:xfrm>
          <a:prstGeom prst="rect">
            <a:avLst/>
          </a:prstGeom>
          <a:noFill/>
        </p:spPr>
        <p:txBody>
          <a:bodyPr wrap="none" rtlCol="0">
            <a:spAutoFit/>
          </a:bodyPr>
          <a:lstStyle/>
          <a:p>
            <a:r>
              <a:rPr lang="es-PE" b="1" dirty="0">
                <a:solidFill>
                  <a:schemeClr val="bg1"/>
                </a:solidFill>
              </a:rPr>
              <a:t>Diciembre</a:t>
            </a:r>
          </a:p>
        </p:txBody>
      </p:sp>
      <p:sp>
        <p:nvSpPr>
          <p:cNvPr id="25" name="CuadroTexto 24"/>
          <p:cNvSpPr txBox="1"/>
          <p:nvPr/>
        </p:nvSpPr>
        <p:spPr>
          <a:xfrm>
            <a:off x="2008463" y="1660906"/>
            <a:ext cx="732380" cy="369332"/>
          </a:xfrm>
          <a:prstGeom prst="rect">
            <a:avLst/>
          </a:prstGeom>
          <a:noFill/>
        </p:spPr>
        <p:txBody>
          <a:bodyPr wrap="none" rtlCol="0">
            <a:spAutoFit/>
          </a:bodyPr>
          <a:lstStyle/>
          <a:p>
            <a:r>
              <a:rPr lang="es-PE" b="1" dirty="0">
                <a:solidFill>
                  <a:schemeClr val="bg1"/>
                </a:solidFill>
              </a:rPr>
              <a:t>Enero</a:t>
            </a:r>
          </a:p>
        </p:txBody>
      </p:sp>
      <p:sp>
        <p:nvSpPr>
          <p:cNvPr id="26" name="Rectángulo 25"/>
          <p:cNvSpPr/>
          <p:nvPr/>
        </p:nvSpPr>
        <p:spPr>
          <a:xfrm>
            <a:off x="2316380" y="3157444"/>
            <a:ext cx="1892276" cy="830997"/>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PE" sz="1600" dirty="0">
                <a:solidFill>
                  <a:schemeClr val="tx1">
                    <a:lumMod val="65000"/>
                    <a:lumOff val="35000"/>
                  </a:schemeClr>
                </a:solidFill>
              </a:rPr>
              <a:t>Matrícula regular: </a:t>
            </a:r>
            <a:r>
              <a:rPr lang="es-PE" sz="1600" b="1" dirty="0">
                <a:solidFill>
                  <a:schemeClr val="tx1">
                    <a:lumMod val="65000"/>
                    <a:lumOff val="35000"/>
                  </a:schemeClr>
                </a:solidFill>
              </a:rPr>
              <a:t>25 de enero al 05 </a:t>
            </a:r>
            <a:r>
              <a:rPr lang="es-PE" sz="1600" dirty="0">
                <a:solidFill>
                  <a:schemeClr val="tx1">
                    <a:lumMod val="65000"/>
                    <a:lumOff val="35000"/>
                  </a:schemeClr>
                </a:solidFill>
              </a:rPr>
              <a:t>de marzo</a:t>
            </a:r>
          </a:p>
        </p:txBody>
      </p:sp>
      <p:sp>
        <p:nvSpPr>
          <p:cNvPr id="27" name="Rectángulo 26"/>
          <p:cNvSpPr/>
          <p:nvPr/>
        </p:nvSpPr>
        <p:spPr>
          <a:xfrm>
            <a:off x="3257269" y="4545069"/>
            <a:ext cx="2155512" cy="830997"/>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PE" sz="1600" dirty="0">
                <a:solidFill>
                  <a:schemeClr val="tx1">
                    <a:lumMod val="65000"/>
                    <a:lumOff val="35000"/>
                  </a:schemeClr>
                </a:solidFill>
              </a:rPr>
              <a:t>Matrícula excepcional: </a:t>
            </a:r>
            <a:r>
              <a:rPr lang="es-PE" sz="1600" b="1" dirty="0">
                <a:solidFill>
                  <a:schemeClr val="tx1">
                    <a:lumMod val="65000"/>
                    <a:lumOff val="35000"/>
                  </a:schemeClr>
                </a:solidFill>
              </a:rPr>
              <a:t>15 de marzo</a:t>
            </a:r>
            <a:r>
              <a:rPr lang="es-PE" sz="1600" dirty="0">
                <a:solidFill>
                  <a:schemeClr val="tx1">
                    <a:lumMod val="65000"/>
                    <a:lumOff val="35000"/>
                  </a:schemeClr>
                </a:solidFill>
              </a:rPr>
              <a:t> sigue durante todo el año</a:t>
            </a:r>
          </a:p>
        </p:txBody>
      </p:sp>
      <p:sp>
        <p:nvSpPr>
          <p:cNvPr id="28" name="Rectángulo 27"/>
          <p:cNvSpPr/>
          <p:nvPr/>
        </p:nvSpPr>
        <p:spPr>
          <a:xfrm>
            <a:off x="4357138" y="3321276"/>
            <a:ext cx="2020842" cy="830997"/>
          </a:xfrm>
          <a:prstGeom prst="rect">
            <a:avLst/>
          </a:prstGeom>
        </p:spPr>
        <p:txBody>
          <a:bodyPr wrap="square">
            <a:spAutoFit/>
          </a:bodyPr>
          <a:lstStyle/>
          <a:p>
            <a:pPr algn="ctr"/>
            <a:r>
              <a:rPr lang="es-PE" sz="1600" b="1" dirty="0">
                <a:solidFill>
                  <a:schemeClr val="tx1">
                    <a:lumMod val="65000"/>
                    <a:lumOff val="35000"/>
                  </a:schemeClr>
                </a:solidFill>
              </a:rPr>
              <a:t>14 al 21 mayo </a:t>
            </a:r>
            <a:r>
              <a:rPr lang="es-PE" sz="1600" dirty="0">
                <a:solidFill>
                  <a:schemeClr val="tx1">
                    <a:lumMod val="65000"/>
                    <a:lumOff val="35000"/>
                  </a:schemeClr>
                </a:solidFill>
              </a:rPr>
              <a:t>vacaciones estudiantes </a:t>
            </a:r>
          </a:p>
        </p:txBody>
      </p:sp>
      <p:cxnSp>
        <p:nvCxnSpPr>
          <p:cNvPr id="32" name="Conector recto 31"/>
          <p:cNvCxnSpPr/>
          <p:nvPr/>
        </p:nvCxnSpPr>
        <p:spPr>
          <a:xfrm>
            <a:off x="3287942" y="2546763"/>
            <a:ext cx="0" cy="478795"/>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4335025" y="2546763"/>
            <a:ext cx="0" cy="1811228"/>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5353704" y="2558340"/>
            <a:ext cx="0" cy="599104"/>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ectángulo 43"/>
          <p:cNvSpPr/>
          <p:nvPr/>
        </p:nvSpPr>
        <p:spPr>
          <a:xfrm>
            <a:off x="5962470" y="4111558"/>
            <a:ext cx="1697182" cy="830997"/>
          </a:xfrm>
          <a:prstGeom prst="rect">
            <a:avLst/>
          </a:prstGeom>
        </p:spPr>
        <p:txBody>
          <a:bodyPr wrap="square">
            <a:spAutoFit/>
          </a:bodyPr>
          <a:lstStyle/>
          <a:p>
            <a:pPr algn="ctr"/>
            <a:r>
              <a:rPr lang="es-PE" sz="1600" b="1" dirty="0">
                <a:solidFill>
                  <a:schemeClr val="tx1">
                    <a:lumMod val="65000"/>
                    <a:lumOff val="35000"/>
                  </a:schemeClr>
                </a:solidFill>
              </a:rPr>
              <a:t>23 al 06 agosto </a:t>
            </a:r>
            <a:r>
              <a:rPr lang="es-PE" sz="1600" dirty="0">
                <a:solidFill>
                  <a:schemeClr val="tx1">
                    <a:lumMod val="65000"/>
                    <a:lumOff val="35000"/>
                  </a:schemeClr>
                </a:solidFill>
              </a:rPr>
              <a:t>vacaciones  estudiantes</a:t>
            </a:r>
          </a:p>
        </p:txBody>
      </p:sp>
      <p:cxnSp>
        <p:nvCxnSpPr>
          <p:cNvPr id="45" name="Conector recto 44"/>
          <p:cNvCxnSpPr/>
          <p:nvPr/>
        </p:nvCxnSpPr>
        <p:spPr>
          <a:xfrm>
            <a:off x="6783546" y="2555816"/>
            <a:ext cx="0" cy="1450991"/>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6327252" y="2558340"/>
            <a:ext cx="903754" cy="0"/>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Rectángulo 56"/>
          <p:cNvSpPr/>
          <p:nvPr/>
        </p:nvSpPr>
        <p:spPr>
          <a:xfrm>
            <a:off x="7475369" y="3412979"/>
            <a:ext cx="1589931" cy="846487"/>
          </a:xfrm>
          <a:prstGeom prst="rect">
            <a:avLst/>
          </a:prstGeom>
        </p:spPr>
        <p:txBody>
          <a:bodyPr wrap="square">
            <a:spAutoFit/>
          </a:bodyPr>
          <a:lstStyle/>
          <a:p>
            <a:pPr algn="ctr"/>
            <a:r>
              <a:rPr lang="es-PE" sz="1600" b="1" dirty="0">
                <a:solidFill>
                  <a:schemeClr val="tx1">
                    <a:lumMod val="65000"/>
                    <a:lumOff val="35000"/>
                  </a:schemeClr>
                </a:solidFill>
              </a:rPr>
              <a:t>11 al 15 de octubre </a:t>
            </a:r>
            <a:r>
              <a:rPr lang="es-PE" sz="1600" dirty="0">
                <a:solidFill>
                  <a:schemeClr val="tx1">
                    <a:lumMod val="65000"/>
                    <a:lumOff val="35000"/>
                  </a:schemeClr>
                </a:solidFill>
              </a:rPr>
              <a:t>vacaciones </a:t>
            </a:r>
          </a:p>
        </p:txBody>
      </p:sp>
      <p:cxnSp>
        <p:nvCxnSpPr>
          <p:cNvPr id="58" name="Conector recto 57"/>
          <p:cNvCxnSpPr/>
          <p:nvPr/>
        </p:nvCxnSpPr>
        <p:spPr>
          <a:xfrm>
            <a:off x="8278451" y="2529798"/>
            <a:ext cx="0" cy="738521"/>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9462158" y="2546763"/>
            <a:ext cx="0" cy="1026179"/>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tángulo 73"/>
          <p:cNvSpPr/>
          <p:nvPr/>
        </p:nvSpPr>
        <p:spPr>
          <a:xfrm>
            <a:off x="8798030" y="3705366"/>
            <a:ext cx="1328256" cy="1077218"/>
          </a:xfrm>
          <a:prstGeom prst="rect">
            <a:avLst/>
          </a:prstGeom>
        </p:spPr>
        <p:txBody>
          <a:bodyPr wrap="square">
            <a:spAutoFit/>
          </a:bodyPr>
          <a:lstStyle/>
          <a:p>
            <a:pPr algn="ctr"/>
            <a:r>
              <a:rPr lang="es-PE" sz="1600" dirty="0">
                <a:solidFill>
                  <a:schemeClr val="tx1">
                    <a:lumMod val="65000"/>
                    <a:lumOff val="35000"/>
                  </a:schemeClr>
                </a:solidFill>
              </a:rPr>
              <a:t>Inicio de vacaciones </a:t>
            </a:r>
            <a:r>
              <a:rPr lang="es-PE" sz="1600" b="1" dirty="0">
                <a:solidFill>
                  <a:schemeClr val="tx1">
                    <a:lumMod val="65000"/>
                    <a:lumOff val="35000"/>
                  </a:schemeClr>
                </a:solidFill>
              </a:rPr>
              <a:t>20 de diciembre </a:t>
            </a:r>
          </a:p>
        </p:txBody>
      </p:sp>
      <p:sp>
        <p:nvSpPr>
          <p:cNvPr id="33" name="Forma libre 32"/>
          <p:cNvSpPr/>
          <p:nvPr/>
        </p:nvSpPr>
        <p:spPr>
          <a:xfrm>
            <a:off x="2228976" y="610206"/>
            <a:ext cx="967997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¿Cuándo será la matrícula y las vacaciones? </a:t>
            </a:r>
            <a:endParaRPr lang="es-PE" sz="24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34" name="Elipse 33"/>
          <p:cNvSpPr/>
          <p:nvPr/>
        </p:nvSpPr>
        <p:spPr>
          <a:xfrm>
            <a:off x="1906152" y="561676"/>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Título 1"/>
          <p:cNvSpPr txBox="1">
            <a:spLocks/>
          </p:cNvSpPr>
          <p:nvPr/>
        </p:nvSpPr>
        <p:spPr>
          <a:xfrm>
            <a:off x="1906150" y="621262"/>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1</a:t>
            </a:r>
            <a:endParaRPr lang="es-PE" sz="1800" dirty="0">
              <a:solidFill>
                <a:schemeClr val="bg1"/>
              </a:solidFill>
              <a:latin typeface="Verdana" panose="020B0604030504040204" pitchFamily="34" charset="0"/>
              <a:ea typeface="Verdana" panose="020B0604030504040204" pitchFamily="34" charset="0"/>
            </a:endParaRPr>
          </a:p>
        </p:txBody>
      </p:sp>
      <p:sp>
        <p:nvSpPr>
          <p:cNvPr id="42" name="Triángulo isósceles 41"/>
          <p:cNvSpPr/>
          <p:nvPr/>
        </p:nvSpPr>
        <p:spPr>
          <a:xfrm rot="10800000">
            <a:off x="8119039" y="220432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7" name="Triángulo isósceles 46"/>
          <p:cNvSpPr/>
          <p:nvPr/>
        </p:nvSpPr>
        <p:spPr>
          <a:xfrm rot="10800000">
            <a:off x="7070902" y="220432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8" name="Triángulo isósceles 47"/>
          <p:cNvSpPr/>
          <p:nvPr/>
        </p:nvSpPr>
        <p:spPr>
          <a:xfrm rot="10800000">
            <a:off x="6182834" y="2201624"/>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0" name="Triángulo isósceles 49"/>
          <p:cNvSpPr/>
          <p:nvPr/>
        </p:nvSpPr>
        <p:spPr>
          <a:xfrm rot="10800000">
            <a:off x="5226648" y="218660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2" name="Triángulo isósceles 51"/>
          <p:cNvSpPr/>
          <p:nvPr/>
        </p:nvSpPr>
        <p:spPr>
          <a:xfrm rot="10800000">
            <a:off x="4197766" y="2195016"/>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3" name="Triángulo isósceles 52"/>
          <p:cNvSpPr/>
          <p:nvPr/>
        </p:nvSpPr>
        <p:spPr>
          <a:xfrm rot="10800000">
            <a:off x="3113929" y="2191367"/>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4" name="Triángulo isósceles 53"/>
          <p:cNvSpPr/>
          <p:nvPr/>
        </p:nvSpPr>
        <p:spPr>
          <a:xfrm rot="10800000">
            <a:off x="2228975" y="2197200"/>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5" name="Triángulo isósceles 54"/>
          <p:cNvSpPr/>
          <p:nvPr/>
        </p:nvSpPr>
        <p:spPr>
          <a:xfrm rot="10800000">
            <a:off x="9302054" y="2202800"/>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cxnSp>
        <p:nvCxnSpPr>
          <p:cNvPr id="70" name="Conector recto 69"/>
          <p:cNvCxnSpPr/>
          <p:nvPr/>
        </p:nvCxnSpPr>
        <p:spPr>
          <a:xfrm>
            <a:off x="2353515" y="2546763"/>
            <a:ext cx="1990027" cy="0"/>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24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5328</TotalTime>
  <Words>4641</Words>
  <Application>Microsoft Office PowerPoint</Application>
  <PresentationFormat>Panorámica</PresentationFormat>
  <Paragraphs>493</Paragraphs>
  <Slides>37</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Arial</vt:lpstr>
      <vt:lpstr>Arial Rounded MT Bold</vt:lpstr>
      <vt:lpstr>Calibri</vt:lpstr>
      <vt:lpstr>Calibri Light</vt:lpstr>
      <vt:lpstr>Courier New</vt:lpstr>
      <vt:lpstr>Gill Sans</vt:lpstr>
      <vt:lpstr>Verdana</vt:lpstr>
      <vt:lpstr>Wingdings</vt:lpstr>
      <vt:lpstr>Tema de Office</vt:lpstr>
      <vt:lpstr>Acciones para el año pedagógico  2021</vt:lpstr>
      <vt:lpstr>Centralidad de la gestión 2021</vt:lpstr>
      <vt:lpstr>Presentación de PowerPoint</vt:lpstr>
      <vt:lpstr>Presentación de PowerPoint</vt:lpstr>
      <vt:lpstr>Presentación de PowerPoint</vt:lpstr>
      <vt:lpstr>Presentación de PowerPoint</vt:lpstr>
      <vt:lpstr>Presentación de PowerPoint</vt:lpstr>
      <vt:lpstr>Año pedagógico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Caracterización de Aprendo en casa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 de producción web</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 CECILIA BUTRON CASAS</dc:creator>
  <cp:lastModifiedBy>Efraín Gil Pando Vega</cp:lastModifiedBy>
  <cp:revision>249</cp:revision>
  <dcterms:created xsi:type="dcterms:W3CDTF">2021-02-02T18:21:25Z</dcterms:created>
  <dcterms:modified xsi:type="dcterms:W3CDTF">2021-02-13T20:38:23Z</dcterms:modified>
</cp:coreProperties>
</file>