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bin" ContentType="application/vnd.openxmlformats-officedocument.oleObjec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drawings/vmlDrawing1.vml" ContentType="application/vnd.openxmlformats-officedocument.vmlDrawing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rawings/vmlDrawing2.vml" ContentType="application/vnd.openxmlformats-officedocument.vmlDrawing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</p:sldMasterIdLst>
  <p:notesMasterIdLst>
    <p:notesMasterId r:id="rId4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type="screen16x9" cy="6858000" cx="12192000"/>
  <p:notesSz cx="6797675" cy="9926638"/>
  <p:defaultTextStyle>
    <a:defPPr>
      <a:defRPr lang="es-PE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JOHANA POMAJAMBO PEREZ" initials="JPP" lastIdx="2" clrIdx="0"/>
  <p:cmAuthor id="2" name="COORDINACION MYEDIGEBR" initials="CM" lastIdx="4" clrIdx="1"/>
  <p:cmAuthor id="3" name="ASESOR DIGEBR3" initials="AD" lastIdx="1" clrIdx="2"/>
  <p:cmAuthor id="4" name="YENY ELISA ARAUCO ZUNIGA" initials="YEAZ" lastIdx="3" clrIdx="3"/>
  <p:cmAuthor id="5" name="Maydie" initials="M" lastIdx="1" clrIdx="4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1E783E"/>
    <a:srgbClr val="9ED561"/>
    <a:srgbClr val="69D991"/>
    <a:srgbClr val="2ACCC8"/>
    <a:srgbClr val="178B85"/>
    <a:srgbClr val="42ACB4"/>
    <a:srgbClr val="2DB55E"/>
    <a:srgbClr val="368B92"/>
    <a:srgbClr val="8FE2FF"/>
    <a:srgbClr val="49BB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6722" autoAdjust="0"/>
    <p:restoredTop sz="93929" autoAdjust="0"/>
  </p:normalViewPr>
  <p:slideViewPr>
    <p:cSldViewPr snapToGrid="0">
      <p:cViewPr varScale="1">
        <p:scale>
          <a:sx n="62" d="100"/>
          <a:sy n="62" d="100"/>
        </p:scale>
        <p:origin x="-96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 snapToGrid="0">
      <p:cViewPr varScale="1">
        <p:scale>
          <a:sx n="79" d="100"/>
          <a:sy n="79" d="100"/>
        </p:scale>
        <p:origin x="3954" y="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tableStyles" Target="tableStyle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commentAuthors" Target="commentAuthors.xml"/><Relationship Id="rId37" Type="http://schemas.openxmlformats.org/officeDocument/2006/relationships/theme" Target="theme/theme1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1048844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FE6BA28-0748-48A1-AEFD-EAB9E3D644ED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845" name="Marcador de imagen de diapositiva 3"/>
          <p:cNvSpPr>
            <a:spLocks noChangeAspect="1" noRot="1" noGrp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s-PE"/>
          </a:p>
        </p:txBody>
      </p:sp>
      <p:sp>
        <p:nvSpPr>
          <p:cNvPr id="1048846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47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1048848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F3667D0-BF66-44BB-8CA9-FEC92EC46ED8}" type="slidenum">
              <a:rPr lang="es-PE" smtClean="0"/>
              <a:t>‹Nº›</a:t>
            </a:fld>
            <a:endParaRPr lang="es-P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5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PE"/>
          </a:p>
        </p:txBody>
      </p:sp>
      <p:sp>
        <p:nvSpPr>
          <p:cNvPr id="1048606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F3667D0-BF66-44BB-8CA9-FEC92EC46ED8}" type="slidenum">
              <a:rPr lang="es-PE" smtClean="0"/>
              <a:t>4</a:t>
            </a:fld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0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1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F83D1AE-3047-814E-BCEE-0841A4C8A73D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algn="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baseline="0" b="0" cap="none" dirty="0" sz="1200" i="0" kern="1200" kumimoji="0" lang="es-PE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algn="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F83D1AE-3047-814E-BCEE-0841A4C8A73D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pPr algn="r" defTabSz="914400" eaLnBrk="1" fontAlgn="base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baseline="0" b="0" cap="none" dirty="0" sz="1200" i="0" kern="1200" kumimoji="0" lang="es-PE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</p:spTree>
  </p:cSld>
  <p:clrMapOvr>
    <a:overrideClrMapping accent1="dk1" accent2="dk1" accent3="dk1" accent4="dk1" accent5="dk1" accent6="dk1" bg1="dk1" bg2="dk1" tx1="dk1" tx2="dk1" hlink="dk1" folHlink="dk1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baseline="0" dirty="0" lang="es-PE"/>
          </a:p>
        </p:txBody>
      </p:sp>
      <p:sp>
        <p:nvSpPr>
          <p:cNvPr id="104867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F3667D0-BF66-44BB-8CA9-FEC92EC46ED8}" type="slidenum">
              <a:rPr lang="es-PE" smtClean="0"/>
              <a:t>15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baseline="0" dirty="0" lang="es-PE"/>
          </a:p>
        </p:txBody>
      </p:sp>
      <p:sp>
        <p:nvSpPr>
          <p:cNvPr id="1048688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F3667D0-BF66-44BB-8CA9-FEC92EC46ED8}" type="slidenum">
              <a:rPr lang="es-PE" smtClean="0"/>
              <a:t>18</a:t>
            </a:fld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Marcador de imagen de diapositiva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4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s-PE"/>
          </a:p>
        </p:txBody>
      </p:sp>
      <p:sp>
        <p:nvSpPr>
          <p:cNvPr id="1048715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F3667D0-BF66-44BB-8CA9-FEC92EC46ED8}" type="slidenum">
              <a:rPr lang="es-PE" smtClean="0"/>
              <a:t>23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8.png"/><Relationship Id="rId3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3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587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104858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58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59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7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7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7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7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4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5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5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5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Imagen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-3858"/>
            <a:ext cx="12191999" cy="6861858"/>
          </a:xfrm>
          <a:prstGeom prst="rect"/>
        </p:spPr>
      </p:pic>
      <p:pic>
        <p:nvPicPr>
          <p:cNvPr id="2097194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9965061" y="151958"/>
            <a:ext cx="1949621" cy="424692"/>
          </a:xfrm>
          <a:prstGeom prst="rect"/>
        </p:spPr>
      </p:pic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Imagen 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1" y="-3858"/>
            <a:ext cx="12191999" cy="6861858"/>
          </a:xfrm>
          <a:prstGeom prst="rect"/>
        </p:spPr>
      </p:pic>
      <p:pic>
        <p:nvPicPr>
          <p:cNvPr id="2097192" name="Imagen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email"/>
          <a:stretch>
            <a:fillRect/>
          </a:stretch>
        </p:blipFill>
        <p:spPr>
          <a:xfrm>
            <a:off x="9820762" y="114300"/>
            <a:ext cx="2122496" cy="462350"/>
          </a:xfrm>
          <a:prstGeom prst="rect"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0" y="-3858"/>
            <a:ext cx="12192000" cy="6861858"/>
          </a:xfrm>
          <a:prstGeom prst="rect"/>
        </p:spPr>
      </p:pic>
      <p:sp>
        <p:nvSpPr>
          <p:cNvPr id="1048742" name="Rectángulo 2"/>
          <p:cNvSpPr/>
          <p:nvPr userDrawn="1"/>
        </p:nvSpPr>
        <p:spPr>
          <a:xfrm>
            <a:off x="642994" y="2819872"/>
            <a:ext cx="7005581" cy="1006429"/>
          </a:xfrm>
          <a:prstGeom prst="rect"/>
        </p:spPr>
        <p:txBody>
          <a:bodyPr wrap="square">
            <a:spAutoFit/>
          </a:bodyPr>
          <a:p>
            <a:pPr algn="l" defTabSz="914400" eaLnBrk="0" fontAlgn="base" hangingPunct="0" indent="0" latinLnBrk="0" lvl="0" marL="0" marR="0" rtl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3800" i="0" kern="0" kumimoji="0" lang="es-PE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sym typeface="Calibri"/>
              </a:rPr>
              <a:t>DIRECCIÓN DE FORMACIÓN DOCENTE EN SERVICIO - DIFODS</a:t>
            </a:r>
          </a:p>
        </p:txBody>
      </p:sp>
      <p:pic>
        <p:nvPicPr>
          <p:cNvPr id="2097187" name="Imagen 3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 cstate="email"/>
          <a:srcRect t="15455" r="4365" b="13911"/>
          <a:stretch>
            <a:fillRect/>
          </a:stretch>
        </p:blipFill>
        <p:spPr>
          <a:xfrm>
            <a:off x="752417" y="4967475"/>
            <a:ext cx="2497980" cy="500069"/>
          </a:xfrm>
          <a:prstGeom prst="rect"/>
        </p:spPr>
      </p:pic>
      <p:sp>
        <p:nvSpPr>
          <p:cNvPr id="1048743" name="Rectángulo 4"/>
          <p:cNvSpPr/>
          <p:nvPr userDrawn="1"/>
        </p:nvSpPr>
        <p:spPr>
          <a:xfrm>
            <a:off x="642994" y="3826301"/>
            <a:ext cx="4645442" cy="547458"/>
          </a:xfrm>
          <a:prstGeom prst="rect"/>
        </p:spPr>
        <p:txBody>
          <a:bodyPr wrap="square">
            <a:spAutoFit/>
          </a:bodyPr>
          <a:p>
            <a:pPr algn="l" defTabSz="914400" eaLnBrk="0" fontAlgn="base" hangingPunct="0" indent="0" latinLnBrk="0" lvl="0" marL="0" marR="0" rtl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dirty="0" sz="3500" i="0" kern="0" kumimoji="0" lang="es-PE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sym typeface="Calibri"/>
              </a:rPr>
              <a:t>Ministerio de Educación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n 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1" y="-3858"/>
            <a:ext cx="12191999" cy="6861858"/>
          </a:xfrm>
          <a:prstGeom prst="rect"/>
        </p:spPr>
      </p:pic>
      <p:pic>
        <p:nvPicPr>
          <p:cNvPr id="2097157" name="Imagen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email"/>
          <a:stretch>
            <a:fillRect/>
          </a:stretch>
        </p:blipFill>
        <p:spPr>
          <a:xfrm>
            <a:off x="9820762" y="114300"/>
            <a:ext cx="2122496" cy="462350"/>
          </a:xfrm>
          <a:prstGeom prst="rect"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1_En blanco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0" y="-3858"/>
            <a:ext cx="12192000" cy="6861858"/>
          </a:xfrm>
          <a:prstGeom prst="rect"/>
        </p:spPr>
      </p:pic>
      <p:pic>
        <p:nvPicPr>
          <p:cNvPr id="2097190" name="Imagen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email"/>
          <a:stretch>
            <a:fillRect/>
          </a:stretch>
        </p:blipFill>
        <p:spPr>
          <a:xfrm>
            <a:off x="9077812" y="466725"/>
            <a:ext cx="2122496" cy="462350"/>
          </a:xfrm>
          <a:prstGeom prst="rect"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2_En blanco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0" y="-3858"/>
            <a:ext cx="12192000" cy="6861858"/>
          </a:xfrm>
          <a:prstGeom prst="rect"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riángulo isósceles 7"/>
          <p:cNvSpPr/>
          <p:nvPr userDrawn="1"/>
        </p:nvSpPr>
        <p:spPr>
          <a:xfrm rot="5400000">
            <a:off x="-121395" y="2919862"/>
            <a:ext cx="693737" cy="450947"/>
          </a:xfrm>
          <a:prstGeom prst="triangle"/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800" i="0" kern="1200" kumimoji="0" lang="es-PE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41" name="Rectángulo 3"/>
          <p:cNvSpPr/>
          <p:nvPr userDrawn="1"/>
        </p:nvSpPr>
        <p:spPr>
          <a:xfrm>
            <a:off x="-1" y="0"/>
            <a:ext cx="12192001" cy="6858000"/>
          </a:xfrm>
          <a:prstGeom prst="rect"/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800" i="0" kern="1200" kumimoji="0" lang="es-PE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Diapositiva de título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11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104881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1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1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625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62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62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62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ítulo y objetos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02" name="Marcador de contenido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0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0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0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94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9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9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9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99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00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01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02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03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25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26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27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28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29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30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31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el título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90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91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92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22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2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05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06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07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08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09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3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PE"/>
          </a:p>
        </p:txBody>
      </p:sp>
      <p:sp>
        <p:nvSpPr>
          <p:cNvPr id="104883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83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3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3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ítulo y texto vertical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16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1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1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1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ítulo vertical y texto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839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840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41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842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Encabezado de sección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60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6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6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6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Imagen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92000" cy="6861175"/>
          </a:xfrm>
          <a:prstGeom prst="rect"/>
          <a:noFill/>
          <a:ln>
            <a:noFill/>
          </a:ln>
        </p:spPr>
      </p:pic>
      <p:pic>
        <p:nvPicPr>
          <p:cNvPr id="2097198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521825" y="82550"/>
            <a:ext cx="2414588" cy="527050"/>
          </a:xfrm>
          <a:prstGeom prst="rect"/>
          <a:noFill/>
          <a:ln>
            <a:noFill/>
          </a:ln>
        </p:spPr>
      </p:pic>
      <p:sp>
        <p:nvSpPr>
          <p:cNvPr id="1048820" name="Título 1"/>
          <p:cNvSpPr>
            <a:spLocks noGrp="1"/>
          </p:cNvSpPr>
          <p:nvPr>
            <p:ph type="title"/>
          </p:nvPr>
        </p:nvSpPr>
        <p:spPr>
          <a:xfrm>
            <a:off x="243840" y="151959"/>
            <a:ext cx="10515600" cy="424692"/>
          </a:xfrm>
          <a:prstGeom prst="rect"/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</a:defRPr>
            </a:lvl1pPr>
          </a:lstStyle>
          <a:p>
            <a:r>
              <a:rPr dirty="0" lang="es-ES"/>
              <a:t>Haga clic para modificar el estilo de título del patrón</a:t>
            </a:r>
            <a:endParaRPr dirty="0" lang="es-PE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Imagen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-3858"/>
            <a:ext cx="12191999" cy="6861858"/>
          </a:xfrm>
          <a:prstGeom prst="rect"/>
        </p:spPr>
      </p:pic>
      <p:pic>
        <p:nvPicPr>
          <p:cNvPr id="2097200" name="Imagen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9965061" y="151958"/>
            <a:ext cx="1949621" cy="424692"/>
          </a:xfrm>
          <a:prstGeom prst="rect"/>
        </p:spPr>
      </p:pic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Imagen 1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1" y="-3858"/>
            <a:ext cx="12191999" cy="6861858"/>
          </a:xfrm>
          <a:prstGeom prst="rect"/>
        </p:spPr>
      </p:pic>
      <p:pic>
        <p:nvPicPr>
          <p:cNvPr id="2097196" name="Imagen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 cstate="email"/>
          <a:stretch>
            <a:fillRect/>
          </a:stretch>
        </p:blipFill>
        <p:spPr>
          <a:xfrm>
            <a:off x="9820762" y="114300"/>
            <a:ext cx="2122496" cy="462350"/>
          </a:xfrm>
          <a:prstGeom prst="rect"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os objetos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78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79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80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81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82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ció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65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66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67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68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69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70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71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Solo el título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45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46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47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En blanco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582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58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ido con título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84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785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8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8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8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n con título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754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s-PE"/>
          </a:p>
        </p:txBody>
      </p:sp>
      <p:sp>
        <p:nvSpPr>
          <p:cNvPr id="1048755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4875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75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s-PE"/>
          </a:p>
        </p:txBody>
      </p:sp>
      <p:sp>
        <p:nvSpPr>
          <p:cNvPr id="104875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image" Target="../media/image5.jpeg"/><Relationship Id="rId15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image" Target="../media/image5.jpeg"/><Relationship Id="rId1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4">
            <a:lum/>
          </a:blip>
          <a:srcRect/>
          <a:stretch>
            <a:fillRect/>
          </a:stretch>
        </a:blipFill>
      </p:bgPr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4B0E-B3E3-4607-AF53-C3BBF24AE0C8}" type="datetimeFigureOut">
              <a:rPr lang="es-PE" smtClean="0"/>
              <a:t>17/10/2020</a:t>
            </a:fld>
            <a:endParaRPr lang="es-PE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57D1-0E9D-4FA2-A2E0-BE20C5C0BE13}" type="slidenum">
              <a:rPr lang="es-PE" smtClean="0"/>
              <a:t>‹Nº›</a:t>
            </a:fld>
            <a:endParaRPr lang="es-PE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>
    <p:fade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eaLnBrk="0" fontAlgn="base" hangingPunct="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algn="l" fontAlgn="base" marL="4572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algn="l" fontAlgn="base" marL="9144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algn="l" fontAlgn="base" marL="13716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algn="l" fontAlgn="base" marL="1828800" rtl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eaLnBrk="0" fontAlgn="base" hangingPunct="0" indent="-228600" marL="228600" rtl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algn="l" eaLnBrk="0" fontAlgn="base" hangingPunct="0" indent="-228600" marL="6858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algn="l" eaLnBrk="0" fontAlgn="base" hangingPunct="0" indent="-228600" marL="11430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algn="l" eaLnBrk="0" fontAlgn="base" hangingPunct="0" indent="-228600" marL="16002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algn="l" eaLnBrk="0" fontAlgn="base" hangingPunct="0" indent="-228600" marL="2057400" rtl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5">
            <a:lum/>
          </a:blip>
          <a:srcRect/>
          <a:stretch>
            <a:fillRect/>
          </a:stretch>
        </a:blipFill>
      </p:bgPr>
    </p:bg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104869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04869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AAE4B0E-B3E3-4607-AF53-C3BBF24AE0C8}" type="datetimeFigureOut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17/10/2020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69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870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59957D1-0E9D-4FA2-A2E0-BE20C5C0BE13}" type="slidenum">
              <a:rPr baseline="0" b="0" cap="none" sz="1200" i="0" kern="1200" kumimoji="0" lang="es-PE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‹Nº›</a:t>
            </a:fld>
            <a:endParaRPr baseline="0" b="0" cap="none" sz="1200" i="0" kern="1200" kumimoji="0" lang="es-PE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ransition spd="med">
    <p:fade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oleObject" Target="../embeddings/oleObject0.bin"/><Relationship Id="rId3" Type="http://schemas.openxmlformats.org/officeDocument/2006/relationships/image" Target="../media/image24.wmf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Relationship Id="rId6" Type="http://schemas.openxmlformats.org/officeDocument/2006/relationships/vmlDrawing" Target="../drawings/vmlDrawing1.v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29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20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6.wmf"/><Relationship Id="rId4" Type="http://schemas.openxmlformats.org/officeDocument/2006/relationships/slideLayout" Target="../slideLayouts/slideLayout1.xml"/><Relationship Id="rId5" Type="http://schemas.openxmlformats.org/officeDocument/2006/relationships/vmlDrawing" Target="../drawings/vmlDrawing2.v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themeOverride" Target="../theme/themeOverride1.xml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 descr="C:\Users\OLMOS\Pictures\7092a7abc7de40af48e289a1285a0210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63880" y="471054"/>
            <a:ext cx="10820400" cy="6386945"/>
          </a:xfrm>
          <a:prstGeom prst="rect"/>
          <a:noFill/>
        </p:spPr>
      </p:pic>
      <p:sp>
        <p:nvSpPr>
          <p:cNvPr id="1048584" name="object 2"/>
          <p:cNvSpPr txBox="1"/>
          <p:nvPr/>
        </p:nvSpPr>
        <p:spPr>
          <a:xfrm>
            <a:off x="3767651" y="1371601"/>
            <a:ext cx="4745609" cy="936154"/>
          </a:xfrm>
          <a:prstGeom prst="rect"/>
        </p:spPr>
        <p:txBody>
          <a:bodyPr anchor="ctr" bIns="0" lIns="0" rIns="0" rtlCol="0" tIns="12700" vert="horz" wrap="square">
            <a:sp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sz="6000" lang="es-PE" spc="-10" smtClean="0">
                <a:solidFill>
                  <a:srgbClr val="002060"/>
                </a:solidFill>
                <a:latin typeface="TeXGyreAdventor"/>
                <a:cs typeface="TeXGyreAdventor"/>
              </a:rPr>
              <a:t>EVIDENCIAS</a:t>
            </a:r>
            <a:endParaRPr dirty="0" sz="6000" lang="es-PE">
              <a:solidFill>
                <a:srgbClr val="002060"/>
              </a:solidFill>
              <a:latin typeface="TeXGyreAdventor"/>
              <a:cs typeface="TeXGyreAdventor"/>
            </a:endParaRPr>
          </a:p>
        </p:txBody>
      </p:sp>
      <p:sp>
        <p:nvSpPr>
          <p:cNvPr id="1048585" name="object 3"/>
          <p:cNvSpPr/>
          <p:nvPr/>
        </p:nvSpPr>
        <p:spPr>
          <a:xfrm>
            <a:off x="4800603" y="2747244"/>
            <a:ext cx="2832100" cy="2670575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Según la RAE una evidencia es…</a:t>
            </a:r>
          </a:p>
        </p:txBody>
      </p:sp>
      <p:sp>
        <p:nvSpPr>
          <p:cNvPr id="1048654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55" name="Rectángulo 4"/>
          <p:cNvSpPr/>
          <p:nvPr/>
        </p:nvSpPr>
        <p:spPr>
          <a:xfrm>
            <a:off x="681484" y="1925265"/>
            <a:ext cx="5860870" cy="4104641"/>
          </a:xfrm>
          <a:prstGeom prst="rect"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b="1" dirty="0" sz="4000" lang="es-PE">
                <a:solidFill>
                  <a:srgbClr val="7F7F7F"/>
                </a:solidFill>
                <a:cs typeface="Calibri"/>
              </a:rPr>
              <a:t>Certeza clara y manifiesta de la que no se puede dudar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b="1" dirty="0" sz="4000" lang="es-PE">
              <a:solidFill>
                <a:srgbClr val="7F7F7F"/>
              </a:solidFill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b="1" dirty="0" sz="4000" lang="es-PE">
                <a:solidFill>
                  <a:srgbClr val="7F7F7F"/>
                </a:solidFill>
                <a:cs typeface="Calibri"/>
              </a:rPr>
              <a:t>Prueba determinante en un proceso</a:t>
            </a:r>
          </a:p>
        </p:txBody>
      </p:sp>
      <p:pic>
        <p:nvPicPr>
          <p:cNvPr id="2097162" name="Imagen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294396" y="2060604"/>
            <a:ext cx="3518807" cy="3518807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Según el PCEI y la RVM 094-2020, una evidencia son…</a:t>
            </a:r>
          </a:p>
        </p:txBody>
      </p:sp>
      <p:sp>
        <p:nvSpPr>
          <p:cNvPr id="1048657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63" name="Imagen 6"/>
          <p:cNvPicPr>
            <a:picLocks noChangeAspect="1"/>
          </p:cNvPicPr>
          <p:nvPr/>
        </p:nvPicPr>
        <p:blipFill>
          <a:blip xmlns:r="http://schemas.openxmlformats.org/officeDocument/2006/relationships" r:embed="rId1" cstate="email"/>
          <a:stretch>
            <a:fillRect/>
          </a:stretch>
        </p:blipFill>
        <p:spPr>
          <a:xfrm>
            <a:off x="1043211" y="1291980"/>
            <a:ext cx="9969930" cy="5154286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Conversemos al respecto</a:t>
            </a:r>
          </a:p>
        </p:txBody>
      </p:sp>
      <p:sp>
        <p:nvSpPr>
          <p:cNvPr id="1048659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60" name="Rectángulo 14"/>
          <p:cNvSpPr/>
          <p:nvPr/>
        </p:nvSpPr>
        <p:spPr>
          <a:xfrm>
            <a:off x="1808688" y="2109880"/>
            <a:ext cx="8305465" cy="33299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7200" lang="es-ES">
                <a:solidFill>
                  <a:srgbClr val="7F7F7F"/>
                </a:solidFill>
                <a:cs typeface="Calibri"/>
                <a:sym typeface="Calibri"/>
              </a:rPr>
              <a:t>¿Para qué recogemos evidencias?</a:t>
            </a:r>
            <a:endParaRPr b="1" dirty="0" sz="7200" lang="es-PE">
              <a:solidFill>
                <a:srgbClr val="7F7F7F"/>
              </a:solidFill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Las evidencias nos ayudan …</a:t>
            </a:r>
          </a:p>
        </p:txBody>
      </p:sp>
      <p:sp>
        <p:nvSpPr>
          <p:cNvPr id="1048662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64" name="Imagen 4"/>
          <p:cNvPicPr>
            <a:picLocks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17015" y="1556384"/>
            <a:ext cx="7607300" cy="4735830"/>
          </a:xfrm>
          <a:prstGeom prst="rect"/>
          <a:noFill/>
          <a:ln>
            <a:noFill/>
          </a:ln>
        </p:spPr>
      </p:pic>
      <p:sp>
        <p:nvSpPr>
          <p:cNvPr id="1048663" name="Cuadro de texto 2"/>
          <p:cNvSpPr txBox="1">
            <a:spLocks noChangeArrowheads="1"/>
          </p:cNvSpPr>
          <p:nvPr/>
        </p:nvSpPr>
        <p:spPr bwMode="auto">
          <a:xfrm>
            <a:off x="9029065" y="1812607"/>
            <a:ext cx="2249170" cy="3825241"/>
          </a:xfrm>
          <a:prstGeom prst="rect"/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t" anchorCtr="0" bIns="45720" lIns="91440" rIns="91440" rot="0" tIns="45720" vert="horz"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b="1" dirty="0" sz="1700" lang="es-P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valorar el desempeño actual de cada estudiante a partir del análisis de evidencias. Esta información le sirve al docente para realizar una retroalimentación efectiva al estudiante y también para corregir o ajustar la enseñanza misma. (CNEB pág. 180).</a:t>
            </a:r>
            <a:endParaRPr dirty="0" sz="1100" lang="es-P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Entonces… ¿Qué debo considerar para determinar evidencias de aprendizaje?</a:t>
            </a:r>
          </a:p>
        </p:txBody>
      </p:sp>
      <p:sp>
        <p:nvSpPr>
          <p:cNvPr id="1048665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65" name="Imagen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 r="64752"/>
          <a:stretch>
            <a:fillRect/>
          </a:stretch>
        </p:blipFill>
        <p:spPr>
          <a:xfrm>
            <a:off x="4220136" y="1271897"/>
            <a:ext cx="3509682" cy="5410509"/>
          </a:xfrm>
          <a:prstGeom prst="rect"/>
        </p:spPr>
      </p:pic>
      <p:pic>
        <p:nvPicPr>
          <p:cNvPr id="2097166" name="Imagen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email"/>
          <a:srcRect l="69615"/>
          <a:stretch>
            <a:fillRect/>
          </a:stretch>
        </p:blipFill>
        <p:spPr>
          <a:xfrm>
            <a:off x="7929404" y="1312062"/>
            <a:ext cx="3285443" cy="5370344"/>
          </a:xfrm>
          <a:prstGeom prst="rect"/>
        </p:spPr>
      </p:pic>
      <p:sp>
        <p:nvSpPr>
          <p:cNvPr id="1048666" name="Rectángulo 6"/>
          <p:cNvSpPr/>
          <p:nvPr/>
        </p:nvSpPr>
        <p:spPr>
          <a:xfrm>
            <a:off x="668337" y="2236152"/>
            <a:ext cx="3006725" cy="2326640"/>
          </a:xfrm>
          <a:prstGeom prst="rect"/>
        </p:spPr>
        <p:txBody>
          <a:bodyPr wrap="square">
            <a:spAutoFit/>
          </a:bodyPr>
          <a:p>
            <a:pPr>
              <a:lnSpc>
                <a:spcPct val="106000"/>
              </a:lnSpc>
              <a:spcAft>
                <a:spcPts val="800"/>
              </a:spcAft>
            </a:pPr>
            <a:r>
              <a:rPr b="1" sz="3200" kern="1200" lang="es-PE">
                <a:solidFill>
                  <a:srgbClr val="5A5A5A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Recordando…</a:t>
            </a:r>
            <a:endParaRPr sz="1100" lang="es-P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b="1" sz="3200" kern="1200" lang="es-PE">
                <a:solidFill>
                  <a:srgbClr val="5A5A5A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sz="1100" lang="es-P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b="1" sz="3200" kern="1200" lang="es-PE">
                <a:solidFill>
                  <a:srgbClr val="5A5A5A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CRITERIOS DE EVALUACIÓN</a:t>
            </a:r>
            <a:endParaRPr sz="1100" lang="es-P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ángulo 3"/>
          <p:cNvSpPr/>
          <p:nvPr/>
        </p:nvSpPr>
        <p:spPr>
          <a:xfrm>
            <a:off x="0" y="544823"/>
            <a:ext cx="12192000" cy="1235851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ES_tradnl">
                <a:solidFill>
                  <a:schemeClr val="bg1"/>
                </a:solidFill>
              </a:rPr>
              <a:t>Criterio de evaluación de la experiencia de aprendizaje de la semana 9: “La aventura de crear”</a:t>
            </a:r>
            <a:endParaRPr b="1" dirty="0" sz="2800" lang="es-PE">
              <a:solidFill>
                <a:schemeClr val="bg1"/>
              </a:solidFill>
            </a:endParaRPr>
          </a:p>
        </p:txBody>
      </p:sp>
      <p:sp>
        <p:nvSpPr>
          <p:cNvPr id="1048668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69" name="Rectángulo 7"/>
          <p:cNvSpPr/>
          <p:nvPr/>
        </p:nvSpPr>
        <p:spPr>
          <a:xfrm>
            <a:off x="1746125" y="2270874"/>
            <a:ext cx="8789352" cy="2504440"/>
          </a:xfrm>
          <a:prstGeom prst="rect"/>
        </p:spPr>
        <p:txBody>
          <a:bodyPr wrap="square">
            <a:spAutoFit/>
          </a:bodyPr>
          <a:p>
            <a:pPr algn="just" lvl="0"/>
            <a:r>
              <a:rPr b="1"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Explora y comenta </a:t>
            </a:r>
            <a:r>
              <a:rPr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sobre los materiales que ha seleccionado, mencionando cuáles le servirán para </a:t>
            </a:r>
            <a:r>
              <a:rPr b="1"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transformar en algo nuevo</a:t>
            </a:r>
            <a:r>
              <a:rPr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 (juguete, canción, entre otros) y </a:t>
            </a:r>
            <a:r>
              <a:rPr b="1"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comparte espontáneamente</a:t>
            </a:r>
            <a:r>
              <a:rPr dirty="0" sz="3200" lang="es-PE" smtClean="0">
                <a:solidFill>
                  <a:srgbClr val="5A5A5A"/>
                </a:solidFill>
                <a:latin typeface="Arial Narrow" panose="020B0606020202030204" pitchFamily="34" charset="0"/>
              </a:rPr>
              <a:t> su creación.</a:t>
            </a:r>
            <a:endParaRPr dirty="0" sz="3200" lang="es-PE">
              <a:solidFill>
                <a:srgbClr val="5A5A5A"/>
              </a:solidFill>
              <a:latin typeface="Arial Narrow" panose="020B0606020202030204" pitchFamily="34" charset="0"/>
            </a:endParaRPr>
          </a:p>
        </p:txBody>
      </p:sp>
      <p:pic>
        <p:nvPicPr>
          <p:cNvPr id="2097167" name="Imagen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52500" t="25953" r="11956" b="58845"/>
          <a:stretch>
            <a:fillRect/>
          </a:stretch>
        </p:blipFill>
        <p:spPr>
          <a:xfrm>
            <a:off x="3839547" y="4677914"/>
            <a:ext cx="8574157" cy="2061771"/>
          </a:xfrm>
          <a:prstGeom prst="rect"/>
        </p:spPr>
      </p:pic>
      <p:graphicFrame>
        <p:nvGraphicFramePr>
          <p:cNvPr id="4194304" name="Objeto 8"/>
          <p:cNvGraphicFramePr>
            <a:graphicFrameLocks noChangeAspect="1"/>
          </p:cNvGraphicFramePr>
          <p:nvPr/>
        </p:nvGraphicFramePr>
        <p:xfrm>
          <a:off x="193963" y="3282081"/>
          <a:ext cx="1327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o empaquetador del shell" r:id="rId2" spid="_x0000_s2070" imgH="437760" imgW="1327320" showAsIcon="1" progId="Package">
                  <p:embed/>
                </p:oleObj>
              </mc:Choice>
              <mc:Fallback>
                <p:oleObj name="Objeto empaquetador del shell" r:id="rId2" imgH="437760" imgW="1327320" showAsIcon="1" progId="Package">
                  <p:embed/>
                  <p:pic>
                    <p:nvPicPr>
                      <p:cNvPr id="2097168" name="Objeto 5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193963" y="3282081"/>
                        <a:ext cx="1327150" cy="43815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ectángulo 3"/>
          <p:cNvSpPr/>
          <p:nvPr/>
        </p:nvSpPr>
        <p:spPr>
          <a:xfrm>
            <a:off x="0" y="645132"/>
            <a:ext cx="12192000" cy="887833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¿Crees que cumplen con las características que hemos leído del PCEI y RVM 094?</a:t>
            </a:r>
          </a:p>
        </p:txBody>
      </p:sp>
      <p:sp>
        <p:nvSpPr>
          <p:cNvPr id="1048674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70" name="Imagen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932158">
            <a:off x="484591" y="1895025"/>
            <a:ext cx="3056437" cy="2587076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71" name="Imagen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826731">
            <a:off x="6614195" y="1859180"/>
            <a:ext cx="2557458" cy="2658765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72" name="Imagen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1240116">
            <a:off x="3802272" y="3563738"/>
            <a:ext cx="2825140" cy="2891385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97173" name="Imagen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0851860">
            <a:off x="8995838" y="3786034"/>
            <a:ext cx="2560562" cy="2423370"/>
          </a:xfrm>
          <a:prstGeom prst="rect"/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8675" name="CuadroTexto 8"/>
          <p:cNvSpPr txBox="1"/>
          <p:nvPr/>
        </p:nvSpPr>
        <p:spPr>
          <a:xfrm>
            <a:off x="1210537" y="4628386"/>
            <a:ext cx="1042333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s-ES"/>
              <a:t>A</a:t>
            </a:r>
            <a:endParaRPr b="1" dirty="0" sz="3200" lang="es-PE"/>
          </a:p>
        </p:txBody>
      </p:sp>
      <p:sp>
        <p:nvSpPr>
          <p:cNvPr id="1048676" name="CuadroTexto 10"/>
          <p:cNvSpPr txBox="1"/>
          <p:nvPr/>
        </p:nvSpPr>
        <p:spPr>
          <a:xfrm rot="257265">
            <a:off x="7083187" y="4491862"/>
            <a:ext cx="1042333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s-ES"/>
              <a:t>C</a:t>
            </a:r>
            <a:endParaRPr b="1" dirty="0" sz="3200" lang="es-PE"/>
          </a:p>
        </p:txBody>
      </p:sp>
      <p:sp>
        <p:nvSpPr>
          <p:cNvPr id="1048677" name="CuadroTexto 11"/>
          <p:cNvSpPr txBox="1"/>
          <p:nvPr/>
        </p:nvSpPr>
        <p:spPr>
          <a:xfrm rot="20504202">
            <a:off x="10341496" y="5920481"/>
            <a:ext cx="1042333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s-ES"/>
              <a:t>D</a:t>
            </a:r>
            <a:endParaRPr b="1" dirty="0" sz="3200" lang="es-PE"/>
          </a:p>
        </p:txBody>
      </p:sp>
      <p:sp>
        <p:nvSpPr>
          <p:cNvPr id="1048678" name="CuadroTexto 12"/>
          <p:cNvSpPr txBox="1"/>
          <p:nvPr/>
        </p:nvSpPr>
        <p:spPr>
          <a:xfrm rot="20976355">
            <a:off x="4114286" y="2828044"/>
            <a:ext cx="1042333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s-ES"/>
              <a:t>B</a:t>
            </a:r>
            <a:endParaRPr b="1" dirty="0" sz="3200" lang="es-PE"/>
          </a:p>
        </p:txBody>
      </p:sp>
    </p:spTree>
  </p:cSld>
  <p:clrMapOvr>
    <a:masterClrMapping/>
  </p:clrMapOvr>
  <p:transition spd="med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ectángulo 3"/>
          <p:cNvSpPr/>
          <p:nvPr/>
        </p:nvSpPr>
        <p:spPr>
          <a:xfrm>
            <a:off x="2021304" y="1496244"/>
            <a:ext cx="7523746" cy="892120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ES">
                <a:solidFill>
                  <a:schemeClr val="bg1"/>
                </a:solidFill>
              </a:rPr>
              <a:t>¿</a:t>
            </a:r>
            <a:r>
              <a:rPr b="1" dirty="0" sz="2800" lang="es-PE">
                <a:solidFill>
                  <a:schemeClr val="bg1"/>
                </a:solidFill>
              </a:rPr>
              <a:t>Cumplen con estos requisitos?</a:t>
            </a:r>
          </a:p>
        </p:txBody>
      </p:sp>
      <p:sp>
        <p:nvSpPr>
          <p:cNvPr id="1048680" name="Rectángulo 4"/>
          <p:cNvSpPr/>
          <p:nvPr/>
        </p:nvSpPr>
        <p:spPr>
          <a:xfrm>
            <a:off x="2021304" y="3684209"/>
            <a:ext cx="7523747" cy="892120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ES">
                <a:solidFill>
                  <a:schemeClr val="bg1"/>
                </a:solidFill>
              </a:rPr>
              <a:t>¿</a:t>
            </a:r>
            <a:r>
              <a:rPr b="1" dirty="0" sz="2800" lang="es-PE">
                <a:solidFill>
                  <a:schemeClr val="bg1"/>
                </a:solidFill>
              </a:rPr>
              <a:t>Me permiten valorar?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Rectángulo 3"/>
          <p:cNvSpPr/>
          <p:nvPr/>
        </p:nvSpPr>
        <p:spPr>
          <a:xfrm>
            <a:off x="0" y="544823"/>
            <a:ext cx="12192000" cy="1235851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ES_tradnl">
                <a:solidFill>
                  <a:schemeClr val="bg1"/>
                </a:solidFill>
              </a:rPr>
              <a:t>Criterio de evaluación de la experiencia de aprendizaje de la semana </a:t>
            </a:r>
            <a:r>
              <a:rPr b="1" dirty="0" sz="2800" lang="es-ES_tradnl" smtClean="0">
                <a:solidFill>
                  <a:schemeClr val="bg1"/>
                </a:solidFill>
              </a:rPr>
              <a:t>23: “Construye su identidad”</a:t>
            </a:r>
            <a:endParaRPr b="1" dirty="0" sz="2800" lang="es-PE">
              <a:solidFill>
                <a:schemeClr val="bg1"/>
              </a:solidFill>
            </a:endParaRPr>
          </a:p>
        </p:txBody>
      </p:sp>
      <p:sp>
        <p:nvSpPr>
          <p:cNvPr id="1048682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83" name="Rectángulo 7"/>
          <p:cNvSpPr/>
          <p:nvPr/>
        </p:nvSpPr>
        <p:spPr>
          <a:xfrm>
            <a:off x="1701324" y="1974688"/>
            <a:ext cx="8789352" cy="1158240"/>
          </a:xfrm>
          <a:prstGeom prst="rect"/>
        </p:spPr>
        <p:txBody>
          <a:bodyPr wrap="square">
            <a:spAutoFit/>
          </a:bodyPr>
          <a:p>
            <a:r>
              <a:rPr dirty="0" sz="2400" lang="es-PE"/>
              <a:t>Participa con autonomía en actividades saludables y familiares de común acuerdo, dando a conocer sus gustos y preferencias, expresando cómo se siente durante dichas actividades.   </a:t>
            </a:r>
            <a:endParaRPr dirty="0" sz="2400" lang="en-US"/>
          </a:p>
        </p:txBody>
      </p:sp>
      <p:pic>
        <p:nvPicPr>
          <p:cNvPr id="2097174" name="Imagen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7220" t="43155" r="5980" b="32545"/>
          <a:stretch>
            <a:fillRect/>
          </a:stretch>
        </p:blipFill>
        <p:spPr>
          <a:xfrm>
            <a:off x="3480179" y="3289110"/>
            <a:ext cx="8134065" cy="1601697"/>
          </a:xfrm>
          <a:prstGeom prst="rect"/>
        </p:spPr>
      </p:pic>
      <p:sp>
        <p:nvSpPr>
          <p:cNvPr id="1048685" name="CuadroTexto 6"/>
          <p:cNvSpPr txBox="1"/>
          <p:nvPr/>
        </p:nvSpPr>
        <p:spPr>
          <a:xfrm>
            <a:off x="5104263" y="5004899"/>
            <a:ext cx="6346209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s-PE" smtClean="0"/>
              <a:t>Propone las tareas del hogar que puede realizar de acuerdo a sus intereses, las hace con autonomía solicitando apoyo cuando lo necesita y expresa cómo se siente al realizarlas.</a:t>
            </a:r>
            <a:endParaRPr dirty="0" lang="en-US"/>
          </a:p>
        </p:txBody>
      </p:sp>
    </p:spTree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ángulo 3"/>
          <p:cNvSpPr/>
          <p:nvPr/>
        </p:nvSpPr>
        <p:spPr>
          <a:xfrm>
            <a:off x="0" y="645132"/>
            <a:ext cx="12192000" cy="530525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Para recoger las evidencias debo tener presente algunos aspectos</a:t>
            </a:r>
          </a:p>
        </p:txBody>
      </p:sp>
      <p:sp>
        <p:nvSpPr>
          <p:cNvPr id="1048690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91" name="Rectángulo 4"/>
          <p:cNvSpPr/>
          <p:nvPr/>
        </p:nvSpPr>
        <p:spPr>
          <a:xfrm>
            <a:off x="1225388" y="2082085"/>
            <a:ext cx="10165424" cy="40030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6600" lang="es-ES">
                <a:solidFill>
                  <a:srgbClr val="7F7F7F"/>
                </a:solidFill>
                <a:cs typeface="Calibri"/>
                <a:sym typeface="Calibri"/>
              </a:rPr>
              <a:t>¿</a:t>
            </a:r>
            <a:r>
              <a:rPr b="1" dirty="0" sz="6600" lang="es-ES_tradnl">
                <a:solidFill>
                  <a:srgbClr val="7F7F7F"/>
                </a:solidFill>
                <a:cs typeface="Calibri"/>
              </a:rPr>
              <a:t>Qué debemos hacer para recoger, analizar y seleccionar una evidencia de aprendizaje</a:t>
            </a:r>
            <a:r>
              <a:rPr b="1" dirty="0" sz="6600" lang="es-ES">
                <a:solidFill>
                  <a:srgbClr val="7F7F7F"/>
                </a:solidFill>
                <a:cs typeface="Calibri"/>
                <a:sym typeface="Calibri"/>
              </a:rPr>
              <a:t>?</a:t>
            </a:r>
            <a:endParaRPr b="1" dirty="0" sz="6600" lang="es-PE">
              <a:solidFill>
                <a:srgbClr val="7F7F7F"/>
              </a:solidFill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s-PE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592" name="Rectángulo 4"/>
          <p:cNvSpPr/>
          <p:nvPr/>
        </p:nvSpPr>
        <p:spPr>
          <a:xfrm>
            <a:off x="0" y="643316"/>
            <a:ext cx="12192000" cy="553357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07000"/>
              </a:lnSpc>
              <a:buClr>
                <a:srgbClr val="FFFFFF"/>
              </a:buClr>
              <a:buSzPts val="2800"/>
            </a:pPr>
            <a:r>
              <a:rPr b="1" dirty="0" sz="2800" lang="es-PE">
                <a:solidFill>
                  <a:prstClr val="white"/>
                </a:solidFill>
                <a:cs typeface="Calibri"/>
              </a:rPr>
              <a:t> PROPÓSITO DEL GIA</a:t>
            </a:r>
            <a:endParaRPr altLang="es-PE" b="1" dirty="0" sz="2800" lang="es-PE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48593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594" name="Rectángulo 22"/>
          <p:cNvSpPr/>
          <p:nvPr/>
        </p:nvSpPr>
        <p:spPr>
          <a:xfrm>
            <a:off x="6305480" y="1132511"/>
            <a:ext cx="2765525" cy="1869457"/>
          </a:xfrm>
          <a:prstGeom prst="rect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595" name="Rectángulo 25"/>
          <p:cNvSpPr/>
          <p:nvPr/>
        </p:nvSpPr>
        <p:spPr>
          <a:xfrm>
            <a:off x="858741" y="2288724"/>
            <a:ext cx="10582222" cy="2903477"/>
          </a:xfrm>
          <a:prstGeom prst="rect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9210" lIns="29210" numCol="1" rIns="29210" spcCol="1270" spcFirstLastPara="0" tIns="29210" vert="horz" wrap="square">
            <a:noAutofit/>
          </a:bodyPr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dirty="0" sz="4800" lang="es-ES">
                <a:solidFill>
                  <a:srgbClr val="7F7F7F"/>
                </a:solidFill>
                <a:cs typeface="Calibri"/>
              </a:rPr>
              <a:t>Comprender el proceso de análisis de la evidencia(s) en relación a criterio(s) de evaluación en el marco de la estrategia </a:t>
            </a:r>
            <a:r>
              <a:rPr b="1" dirty="0" sz="4800" lang="es-ES" err="1">
                <a:solidFill>
                  <a:srgbClr val="7F7F7F"/>
                </a:solidFill>
                <a:cs typeface="Calibri"/>
              </a:rPr>
              <a:t>AeC</a:t>
            </a:r>
            <a:r>
              <a:rPr b="1" dirty="0" sz="4800" lang="es-ES">
                <a:solidFill>
                  <a:srgbClr val="7F7F7F"/>
                </a:solidFill>
                <a:cs typeface="Calibri"/>
              </a:rPr>
              <a:t>. </a:t>
            </a:r>
            <a:endParaRPr b="1" dirty="0" sz="4800" lang="es-PE">
              <a:solidFill>
                <a:srgbClr val="7F7F7F"/>
              </a:solidFill>
              <a:cs typeface="Calibri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o 2"/>
          <p:cNvGrpSpPr/>
          <p:nvPr/>
        </p:nvGrpSpPr>
        <p:grpSpPr>
          <a:xfrm>
            <a:off x="769257" y="4823124"/>
            <a:ext cx="1018523" cy="1592940"/>
            <a:chOff x="941665" y="3599405"/>
            <a:chExt cx="1470229" cy="1999478"/>
          </a:xfrm>
        </p:grpSpPr>
        <p:pic>
          <p:nvPicPr>
            <p:cNvPr id="2097175" name="Picture 2" descr="imagen png - imagen transparente descarga gratuita"/>
            <p:cNvPicPr>
              <a:picLocks noChangeAspect="1" noChangeArrowheads="1"/>
            </p:cNvPicPr>
            <p:nvPr/>
          </p:nvPicPr>
          <p:blipFill rotWithShape="1">
            <a:blip xmlns:r="http://schemas.openxmlformats.org/officeDocument/2006/relationships" r:embed="rId1"/>
            <a:srcRect l="25097" r="26328" b="24093"/>
            <a:stretch>
              <a:fillRect/>
            </a:stretch>
          </p:blipFill>
          <p:spPr bwMode="auto">
            <a:xfrm>
              <a:off x="1086678" y="3599405"/>
              <a:ext cx="1073426" cy="1568944"/>
            </a:xfrm>
            <a:prstGeom prst="rect"/>
            <a:noFill/>
          </p:spPr>
        </p:pic>
        <p:sp>
          <p:nvSpPr>
            <p:cNvPr id="1048692" name="CuadroTexto 1"/>
            <p:cNvSpPr txBox="1"/>
            <p:nvPr/>
          </p:nvSpPr>
          <p:spPr>
            <a:xfrm rot="17989939">
              <a:off x="1543877" y="4611756"/>
              <a:ext cx="1232452" cy="503582"/>
            </a:xfrm>
            <a:prstGeom prst="rect"/>
            <a:solidFill>
              <a:schemeClr val="bg1"/>
            </a:solidFill>
          </p:spPr>
          <p:txBody>
            <a:bodyPr rtlCol="0" wrap="square">
              <a:spAutoFit/>
            </a:bodyPr>
            <a:p>
              <a:endParaRPr dirty="0" lang="es-PE"/>
            </a:p>
          </p:txBody>
        </p:sp>
        <p:sp>
          <p:nvSpPr>
            <p:cNvPr id="1048693" name="CuadroTexto 9"/>
            <p:cNvSpPr txBox="1"/>
            <p:nvPr/>
          </p:nvSpPr>
          <p:spPr>
            <a:xfrm rot="3476557">
              <a:off x="577230" y="4730866"/>
              <a:ext cx="1232452" cy="503582"/>
            </a:xfrm>
            <a:prstGeom prst="rect"/>
            <a:solidFill>
              <a:schemeClr val="bg1"/>
            </a:solidFill>
          </p:spPr>
          <p:txBody>
            <a:bodyPr rtlCol="0" wrap="square">
              <a:spAutoFit/>
            </a:bodyPr>
            <a:p>
              <a:endParaRPr dirty="0" lang="es-PE"/>
            </a:p>
          </p:txBody>
        </p:sp>
      </p:grpSp>
      <p:sp>
        <p:nvSpPr>
          <p:cNvPr id="1048694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Para determinar una evidencia </a:t>
            </a:r>
            <a:r>
              <a:rPr b="1" sz="2800" lang="es-PE">
                <a:solidFill>
                  <a:schemeClr val="bg1"/>
                </a:solidFill>
              </a:rPr>
              <a:t>de aprendizaje</a:t>
            </a:r>
            <a:endParaRPr b="1" dirty="0" sz="2800" lang="es-PE">
              <a:solidFill>
                <a:schemeClr val="bg1"/>
              </a:solidFill>
            </a:endParaRPr>
          </a:p>
        </p:txBody>
      </p:sp>
      <p:sp>
        <p:nvSpPr>
          <p:cNvPr id="1048695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76" name="Imagen 40"/>
          <p:cNvPicPr>
            <a:picLocks noChangeAspect="1"/>
          </p:cNvPicPr>
          <p:nvPr/>
        </p:nvPicPr>
        <p:blipFill>
          <a:blip xmlns:r="http://schemas.openxmlformats.org/officeDocument/2006/relationships"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05" y="1191671"/>
            <a:ext cx="10603039" cy="5666329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Rectángulo 3"/>
          <p:cNvSpPr/>
          <p:nvPr/>
        </p:nvSpPr>
        <p:spPr>
          <a:xfrm>
            <a:off x="0" y="161486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2800" lang="es-ES">
                <a:solidFill>
                  <a:schemeClr val="bg1"/>
                </a:solidFill>
              </a:rPr>
              <a:t>7.1. Revisar la guía docente</a:t>
            </a:r>
            <a:endParaRPr b="1" dirty="0" sz="2800" lang="es-PE">
              <a:solidFill>
                <a:schemeClr val="bg1"/>
              </a:solidFill>
            </a:endParaRPr>
          </a:p>
        </p:txBody>
      </p:sp>
      <p:pic>
        <p:nvPicPr>
          <p:cNvPr id="2097177" name="Imagen 4"/>
          <p:cNvPicPr>
            <a:picLocks/>
          </p:cNvPicPr>
          <p:nvPr/>
        </p:nvPicPr>
        <p:blipFill rotWithShape="1">
          <a:blip xmlns:r="http://schemas.openxmlformats.org/officeDocument/2006/relationships" r:embed="rId1"/>
          <a:srcRect l="37384" t="84560" r="32579" b="6259"/>
          <a:stretch>
            <a:fillRect/>
          </a:stretch>
        </p:blipFill>
        <p:spPr bwMode="auto">
          <a:xfrm>
            <a:off x="6384924" y="5934860"/>
            <a:ext cx="5266690" cy="904875"/>
          </a:xfrm>
          <a:prstGeom prst="rect"/>
          <a:ln>
            <a:noFill/>
          </a:ln>
        </p:spPr>
      </p:pic>
      <p:pic>
        <p:nvPicPr>
          <p:cNvPr id="2097178" name="Imagen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36511"/>
          <a:stretch>
            <a:fillRect/>
          </a:stretch>
        </p:blipFill>
        <p:spPr>
          <a:xfrm>
            <a:off x="408781" y="4462818"/>
            <a:ext cx="5687219" cy="2376917"/>
          </a:xfrm>
          <a:prstGeom prst="rect"/>
        </p:spPr>
      </p:pic>
      <p:pic>
        <p:nvPicPr>
          <p:cNvPr id="2097179" name="Imagen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096000" y="1259638"/>
            <a:ext cx="5306165" cy="4391638"/>
          </a:xfrm>
          <a:prstGeom prst="rect"/>
        </p:spPr>
      </p:pic>
      <p:pic>
        <p:nvPicPr>
          <p:cNvPr id="2097180" name="Imagen 6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28380" y="708025"/>
            <a:ext cx="5591258" cy="3563723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Marcador de contenido 2"/>
          <p:cNvSpPr>
            <a:spLocks noGrp="1"/>
          </p:cNvSpPr>
          <p:nvPr>
            <p:ph idx="1"/>
          </p:nvPr>
        </p:nvSpPr>
        <p:spPr>
          <a:xfrm>
            <a:off x="838200" y="2475134"/>
            <a:ext cx="10515600" cy="3083259"/>
          </a:xfrm>
        </p:spPr>
        <p:txBody>
          <a:bodyPr/>
          <a:p>
            <a:r>
              <a:rPr dirty="0" lang="es-ES"/>
              <a:t>¿cual de estas posibles evidencias (de la guía) se vinculan con el criterio formulado? </a:t>
            </a:r>
          </a:p>
          <a:p>
            <a:endParaRPr dirty="0" lang="es-ES"/>
          </a:p>
          <a:p>
            <a:r>
              <a:rPr dirty="0" lang="es-ES"/>
              <a:t>De ser necesario: adecua y/o plantea otras evidencias considerando el contexto y las características de los niños</a:t>
            </a:r>
          </a:p>
          <a:p>
            <a:endParaRPr dirty="0" lang="es-PE"/>
          </a:p>
        </p:txBody>
      </p:sp>
      <p:sp>
        <p:nvSpPr>
          <p:cNvPr id="1048708" name="Rectángulo 3"/>
          <p:cNvSpPr/>
          <p:nvPr/>
        </p:nvSpPr>
        <p:spPr>
          <a:xfrm>
            <a:off x="0" y="555528"/>
            <a:ext cx="12192000" cy="892120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ES">
                <a:solidFill>
                  <a:schemeClr val="bg1"/>
                </a:solidFill>
              </a:rPr>
              <a:t>7.2 Vincular, adecuar o plantear otras evidencias</a:t>
            </a:r>
            <a:endParaRPr b="1" dirty="0" sz="2800" lang="es-P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ángulo 3"/>
          <p:cNvSpPr/>
          <p:nvPr/>
        </p:nvSpPr>
        <p:spPr>
          <a:xfrm>
            <a:off x="0" y="604124"/>
            <a:ext cx="12192000" cy="892120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7.3.  Establecer orientaciones para las familias</a:t>
            </a:r>
          </a:p>
          <a:p>
            <a:pPr algn="ctr"/>
            <a:r>
              <a:rPr b="1" dirty="0" sz="2800" lang="es-PE">
                <a:solidFill>
                  <a:schemeClr val="bg1"/>
                </a:solidFill>
              </a:rPr>
              <a:t>que permitan recoger información sobre el desarrollo de la competencia</a:t>
            </a:r>
          </a:p>
        </p:txBody>
      </p:sp>
      <p:sp>
        <p:nvSpPr>
          <p:cNvPr id="1048710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711" name="Rectángulo 6"/>
          <p:cNvSpPr/>
          <p:nvPr/>
        </p:nvSpPr>
        <p:spPr>
          <a:xfrm>
            <a:off x="425598" y="1815943"/>
            <a:ext cx="7606218" cy="612139"/>
          </a:xfrm>
          <a:prstGeom prst="rect"/>
        </p:spPr>
        <p:txBody>
          <a:bodyPr wrap="square">
            <a:spAutoFit/>
          </a:bodyPr>
          <a:p>
            <a:pPr>
              <a:lnSpc>
                <a:spcPct val="107000"/>
              </a:lnSpc>
              <a:spcAft>
                <a:spcPts val="800"/>
              </a:spcAft>
            </a:pPr>
            <a:r>
              <a:rPr b="1" dirty="0" sz="3200" lang="es-PE">
                <a:solidFill>
                  <a:srgbClr val="5A5A5A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ello… </a:t>
            </a:r>
          </a:p>
        </p:txBody>
      </p:sp>
      <p:sp>
        <p:nvSpPr>
          <p:cNvPr id="1048712" name="Rectángulo 1"/>
          <p:cNvSpPr/>
          <p:nvPr/>
        </p:nvSpPr>
        <p:spPr>
          <a:xfrm>
            <a:off x="1040296" y="2713877"/>
            <a:ext cx="10111408" cy="3596640"/>
          </a:xfrm>
          <a:prstGeom prst="rect"/>
        </p:spPr>
        <p:txBody>
          <a:bodyPr wrap="square">
            <a:spAutoFit/>
          </a:bodyPr>
          <a:p>
            <a:pPr indent="-342900" lvl="0" marL="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b="1" dirty="0" sz="3200" lang="es-ES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docente establece una estrategia que le permita el adecuado acompañamiento a los niños y sus familias considerando el contexto.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dirty="0" sz="2400" lang="es-PE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 lvl="0" marL="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b="1" dirty="0" sz="3200" lang="es-ES">
                <a:solidFill>
                  <a:srgbClr val="3B383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orientaciones deben ser claras y sencillas, dando a conocer los aspectos a recoger (criterios de evaluación)</a:t>
            </a:r>
            <a:endParaRPr dirty="0" sz="2400" lang="es-P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Rectángulo 3"/>
          <p:cNvSpPr/>
          <p:nvPr/>
        </p:nvSpPr>
        <p:spPr>
          <a:xfrm>
            <a:off x="0" y="645132"/>
            <a:ext cx="12192000" cy="896285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Para poder recoger información que me permita evidenciar los aprendizajes de los niños</a:t>
            </a:r>
          </a:p>
        </p:txBody>
      </p:sp>
      <p:sp>
        <p:nvSpPr>
          <p:cNvPr id="1048717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718" name="Rectángulo 4"/>
          <p:cNvSpPr/>
          <p:nvPr/>
        </p:nvSpPr>
        <p:spPr>
          <a:xfrm>
            <a:off x="1120885" y="1993158"/>
            <a:ext cx="10165424" cy="40030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6600" lang="es-ES">
                <a:solidFill>
                  <a:srgbClr val="7F7F7F"/>
                </a:solidFill>
                <a:cs typeface="Calibri"/>
                <a:sym typeface="Calibri"/>
              </a:rPr>
              <a:t>¿Qué debemos asegurar para recoger evidencias en este contexto de educación a distancia?</a:t>
            </a:r>
            <a:endParaRPr b="1" dirty="0" sz="6600" lang="es-PE">
              <a:solidFill>
                <a:srgbClr val="7F7F7F"/>
              </a:solidFill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Rectángulo 3"/>
          <p:cNvSpPr/>
          <p:nvPr/>
        </p:nvSpPr>
        <p:spPr>
          <a:xfrm>
            <a:off x="0" y="645133"/>
            <a:ext cx="12192000" cy="608902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Debemos asegurar…</a:t>
            </a:r>
          </a:p>
        </p:txBody>
      </p:sp>
      <p:sp>
        <p:nvSpPr>
          <p:cNvPr id="1048720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97181" name="Imagen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83440" y="1688669"/>
            <a:ext cx="9472770" cy="4513914"/>
          </a:xfrm>
          <a:prstGeom prst="rect"/>
        </p:spPr>
      </p:pic>
      <p:graphicFrame>
        <p:nvGraphicFramePr>
          <p:cNvPr id="4194305" name="Objeto 5"/>
          <p:cNvGraphicFramePr>
            <a:graphicFrameLocks noChangeAspect="1"/>
          </p:cNvGraphicFramePr>
          <p:nvPr/>
        </p:nvGraphicFramePr>
        <p:xfrm>
          <a:off x="5556250" y="5608638"/>
          <a:ext cx="1327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to empaquetador del shell" r:id="rId2" spid="_x0000_s1047" imgH="437760" imgW="1327320" showAsIcon="1" progId="Package">
                  <p:embed/>
                </p:oleObj>
              </mc:Choice>
              <mc:Fallback>
                <p:oleObj name="Objeto empaquetador del shell" r:id="rId2" imgH="437760" imgW="1327320" showAsIcon="1" progId="Package">
                  <p:embed/>
                  <p:pic>
                    <p:nvPicPr>
                      <p:cNvPr id="2097182" name="Objeto 4"/>
                      <p:cNvPicPr>
                        <a:picLocks/>
                      </p:cNvPicPr>
                      <p:nvPr/>
                    </p:nvPicPr>
                    <p:blipFill>
                      <a:blip xmlns:r="http://schemas.openxmlformats.org/officeDocument/2006/relationships" r:embed="rId3"/>
                      <a:stretch>
                        <a:fillRect/>
                      </a:stretch>
                    </p:blipFill>
                    <p:spPr>
                      <a:xfrm>
                        <a:off x="5556250" y="5608638"/>
                        <a:ext cx="1327150" cy="438150"/>
                      </a:xfrm>
                      <a:prstGeom prst="rect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 descr="C:\Users\OLMOS\Pictures\8b655b6f46dafd422cbf8bacfde4b71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77494"/>
            <a:ext cx="11978640" cy="6545580"/>
          </a:xfrm>
          <a:prstGeom prst="rect"/>
          <a:noFill/>
        </p:spPr>
      </p:pic>
      <p:sp>
        <p:nvSpPr>
          <p:cNvPr id="1048721" name="2 Paralelogramo"/>
          <p:cNvSpPr/>
          <p:nvPr/>
        </p:nvSpPr>
        <p:spPr>
          <a:xfrm>
            <a:off x="76200" y="182880"/>
            <a:ext cx="11765280" cy="716280"/>
          </a:xfrm>
          <a:prstGeom prst="parallelogram"/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35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tx1"/>
                </a:solidFill>
              </a:rPr>
              <a:t>VALORACION DEL DESEMPEÑO EN EL ANALISIS DE EVIDENCIAS</a:t>
            </a:r>
          </a:p>
        </p:txBody>
      </p:sp>
      <p:sp>
        <p:nvSpPr>
          <p:cNvPr id="1048722" name="3 Bisel"/>
          <p:cNvSpPr/>
          <p:nvPr/>
        </p:nvSpPr>
        <p:spPr>
          <a:xfrm>
            <a:off x="381000" y="1226820"/>
            <a:ext cx="2575560" cy="807720"/>
          </a:xfrm>
          <a:prstGeom prst="beve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s-PE">
                <a:solidFill>
                  <a:schemeClr val="tx1"/>
                </a:solidFill>
              </a:rPr>
              <a:t>PARA EL DOCENTE</a:t>
            </a:r>
          </a:p>
        </p:txBody>
      </p:sp>
      <p:sp>
        <p:nvSpPr>
          <p:cNvPr id="1048723" name="4 Bisel"/>
          <p:cNvSpPr/>
          <p:nvPr/>
        </p:nvSpPr>
        <p:spPr>
          <a:xfrm>
            <a:off x="6088380" y="1226820"/>
            <a:ext cx="2903220" cy="807720"/>
          </a:xfrm>
          <a:prstGeom prst="bevel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000" lang="es-PE">
                <a:solidFill>
                  <a:schemeClr val="tx1"/>
                </a:solidFill>
              </a:rPr>
              <a:t>PARA EL ESTUDIANTE</a:t>
            </a:r>
          </a:p>
        </p:txBody>
      </p:sp>
      <p:sp>
        <p:nvSpPr>
          <p:cNvPr id="1048724" name="5 Rectángulo redondeado"/>
          <p:cNvSpPr/>
          <p:nvPr/>
        </p:nvSpPr>
        <p:spPr>
          <a:xfrm>
            <a:off x="6088380" y="2034540"/>
            <a:ext cx="4541520" cy="782955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indent="-285750" marL="285750">
              <a:buFont typeface="Wingdings" pitchFamily="2" charset="2"/>
              <a:buChar char="§"/>
            </a:pPr>
            <a:r>
              <a:rPr b="1" dirty="0" sz="1400" lang="es-PE">
                <a:latin typeface="Arial" pitchFamily="34" charset="0"/>
                <a:cs typeface="Arial" pitchFamily="34" charset="0"/>
              </a:rPr>
              <a:t>Se evalúa usando los mismos criterios establecidos por el docente.</a:t>
            </a:r>
          </a:p>
        </p:txBody>
      </p:sp>
      <p:sp>
        <p:nvSpPr>
          <p:cNvPr id="1048725" name="6 Rectángulo redondeado"/>
          <p:cNvSpPr/>
          <p:nvPr/>
        </p:nvSpPr>
        <p:spPr>
          <a:xfrm>
            <a:off x="6088380" y="2845118"/>
            <a:ext cx="4541520" cy="832486"/>
          </a:xfrm>
          <a:prstGeom prst="roundRect"/>
          <a:solidFill>
            <a:srgbClr val="EBED9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indent="-285750" marL="285750">
              <a:buFont typeface="Wingdings" pitchFamily="2" charset="2"/>
              <a:buChar char="§"/>
            </a:pPr>
            <a:r>
              <a:rPr b="1" dirty="0" sz="1400" lang="es-PE">
                <a:latin typeface="Arial" pitchFamily="34" charset="0"/>
                <a:cs typeface="Arial" pitchFamily="34" charset="0"/>
              </a:rPr>
              <a:t>Entender que significan las descripciones de los niveles.</a:t>
            </a:r>
          </a:p>
        </p:txBody>
      </p:sp>
      <p:sp>
        <p:nvSpPr>
          <p:cNvPr id="1048726" name="7 Rectángulo redondeado"/>
          <p:cNvSpPr/>
          <p:nvPr/>
        </p:nvSpPr>
        <p:spPr>
          <a:xfrm>
            <a:off x="6088380" y="5301254"/>
            <a:ext cx="4541520" cy="739140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indent="-285750" marL="285750">
              <a:buFont typeface="Wingdings" pitchFamily="2" charset="2"/>
              <a:buChar char="§"/>
            </a:pPr>
            <a:r>
              <a:rPr b="1" dirty="0" sz="1400" lang="es-PE">
                <a:latin typeface="Arial" pitchFamily="34" charset="0"/>
                <a:cs typeface="Arial" pitchFamily="34" charset="0"/>
              </a:rPr>
              <a:t>Comprender que el nivel esperado de la competencia está a su alcance.</a:t>
            </a:r>
          </a:p>
        </p:txBody>
      </p:sp>
      <p:sp>
        <p:nvSpPr>
          <p:cNvPr id="1048727" name="8 Rectángulo redondeado"/>
          <p:cNvSpPr/>
          <p:nvPr/>
        </p:nvSpPr>
        <p:spPr>
          <a:xfrm>
            <a:off x="6088380" y="3677604"/>
            <a:ext cx="4541520" cy="791527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indent="-285750" marL="285750">
              <a:buFont typeface="Wingdings" pitchFamily="2" charset="2"/>
              <a:buChar char="§"/>
            </a:pPr>
            <a:r>
              <a:rPr b="1" dirty="0" sz="1400" lang="es-PE">
                <a:latin typeface="Arial" pitchFamily="34" charset="0"/>
                <a:cs typeface="Arial" pitchFamily="34" charset="0"/>
              </a:rPr>
              <a:t>Le ayuda a incrementar la responsabilidad ante su propio aprendizaje.</a:t>
            </a:r>
          </a:p>
        </p:txBody>
      </p:sp>
      <p:sp>
        <p:nvSpPr>
          <p:cNvPr id="1048728" name="9 Rectángulo redondeado"/>
          <p:cNvSpPr/>
          <p:nvPr/>
        </p:nvSpPr>
        <p:spPr>
          <a:xfrm>
            <a:off x="6088380" y="4469131"/>
            <a:ext cx="4541520" cy="800100"/>
          </a:xfrm>
          <a:prstGeom prst="round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indent="-285750" marL="285750">
              <a:buFont typeface="Arial" pitchFamily="34" charset="0"/>
              <a:buChar char="•"/>
            </a:pPr>
            <a:r>
              <a:rPr b="1" dirty="0" sz="1400" lang="es-PE">
                <a:latin typeface="Arial" pitchFamily="34" charset="0"/>
                <a:cs typeface="Arial" pitchFamily="34" charset="0"/>
              </a:rPr>
              <a:t>Establecer una relación de colaboración y confianza con el docente y sus padres</a:t>
            </a:r>
          </a:p>
        </p:txBody>
      </p:sp>
      <p:sp>
        <p:nvSpPr>
          <p:cNvPr id="1048729" name="10 Rectángulo redondeado"/>
          <p:cNvSpPr/>
          <p:nvPr/>
        </p:nvSpPr>
        <p:spPr>
          <a:xfrm>
            <a:off x="221765" y="5323784"/>
            <a:ext cx="5046014" cy="645963"/>
          </a:xfrm>
          <a:prstGeom prst="round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1600" lang="es-PE">
                <a:latin typeface="Arial" pitchFamily="34" charset="0"/>
                <a:cs typeface="Arial" pitchFamily="34" charset="0"/>
              </a:rPr>
              <a:t>Realizar una retroalimentación efectiva del estudiante.</a:t>
            </a:r>
          </a:p>
        </p:txBody>
      </p:sp>
      <p:sp>
        <p:nvSpPr>
          <p:cNvPr id="1048730" name="11 Rectángulo redondeado"/>
          <p:cNvSpPr/>
          <p:nvPr/>
        </p:nvSpPr>
        <p:spPr>
          <a:xfrm>
            <a:off x="243836" y="4378019"/>
            <a:ext cx="5023943" cy="945765"/>
          </a:xfrm>
          <a:prstGeom prst="round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1400" lang="es-PE">
                <a:latin typeface="Arial" pitchFamily="34" charset="0"/>
                <a:cs typeface="Arial" pitchFamily="34" charset="0"/>
              </a:rPr>
              <a:t>Comparar el estado actual del desempeño del estudiante con el nivel esperado de la competencia.</a:t>
            </a:r>
          </a:p>
        </p:txBody>
      </p:sp>
      <p:sp>
        <p:nvSpPr>
          <p:cNvPr id="1048731" name="12 Rectángulo redondeado"/>
          <p:cNvSpPr/>
          <p:nvPr/>
        </p:nvSpPr>
        <p:spPr>
          <a:xfrm>
            <a:off x="243836" y="3724604"/>
            <a:ext cx="5039185" cy="653415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1400" lang="es-PE">
                <a:latin typeface="Arial" pitchFamily="34" charset="0"/>
                <a:cs typeface="Arial" pitchFamily="34" charset="0"/>
              </a:rPr>
              <a:t>Los aciertos y los errores principales cometidos y sus razones probables.</a:t>
            </a:r>
          </a:p>
        </p:txBody>
      </p:sp>
      <p:sp>
        <p:nvSpPr>
          <p:cNvPr id="1048732" name="13 Rectángulo redondeado"/>
          <p:cNvSpPr/>
          <p:nvPr/>
        </p:nvSpPr>
        <p:spPr>
          <a:xfrm>
            <a:off x="259078" y="3261361"/>
            <a:ext cx="5023943" cy="463243"/>
          </a:xfrm>
          <a:prstGeom prst="roundRect"/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1400" lang="es-P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 relaciones que establece.</a:t>
            </a:r>
          </a:p>
        </p:txBody>
      </p:sp>
      <p:sp>
        <p:nvSpPr>
          <p:cNvPr id="1048733" name="14 Rectángulo redondeado"/>
          <p:cNvSpPr/>
          <p:nvPr/>
        </p:nvSpPr>
        <p:spPr>
          <a:xfrm>
            <a:off x="259078" y="2642285"/>
            <a:ext cx="5008701" cy="619076"/>
          </a:xfrm>
          <a:prstGeom prst="roundRect"/>
          <a:solidFill>
            <a:srgbClr val="D9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1400" lang="es-P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Qué saberes pone en juego para organizar su respuesta.</a:t>
            </a:r>
          </a:p>
        </p:txBody>
      </p:sp>
      <p:sp>
        <p:nvSpPr>
          <p:cNvPr id="1048734" name="15 Rectángulo redondeado"/>
          <p:cNvSpPr/>
          <p:nvPr/>
        </p:nvSpPr>
        <p:spPr>
          <a:xfrm>
            <a:off x="259079" y="2034540"/>
            <a:ext cx="5008700" cy="578200"/>
          </a:xfrm>
          <a:prstGeom prst="roundRect"/>
          <a:solidFill>
            <a:srgbClr val="EBE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1400" lang="es-P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lo que el estudiante es capaz de hacer.                                                       </a:t>
            </a:r>
          </a:p>
        </p:txBody>
      </p:sp>
      <p:sp>
        <p:nvSpPr>
          <p:cNvPr id="1048735" name="16 Rectángulo redondeado"/>
          <p:cNvSpPr/>
          <p:nvPr/>
        </p:nvSpPr>
        <p:spPr>
          <a:xfrm>
            <a:off x="221765" y="5947150"/>
            <a:ext cx="5061256" cy="499370"/>
          </a:xfrm>
          <a:prstGeom prst="roundRect"/>
          <a:solidFill>
            <a:srgbClr val="EBE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1400" lang="es-PE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Corregir o reajustar la enseñanza misma.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Marcador de contenido 2"/>
          <p:cNvSpPr>
            <a:spLocks noGrp="1"/>
          </p:cNvSpPr>
          <p:nvPr>
            <p:ph idx="1"/>
          </p:nvPr>
        </p:nvSpPr>
        <p:spPr>
          <a:xfrm>
            <a:off x="679174" y="884720"/>
            <a:ext cx="10515600" cy="4853471"/>
          </a:xfrm>
        </p:spPr>
        <p:txBody>
          <a:bodyPr>
            <a:normAutofit fontScale="68750" lnSpcReduction="20000"/>
          </a:bodyPr>
          <a:p>
            <a:pPr indent="0" lvl="0" marL="0">
              <a:buNone/>
            </a:pPr>
            <a:r>
              <a:rPr b="1" dirty="0" sz="2600" lang="es-ES_tradnl"/>
              <a:t>Conclusiones</a:t>
            </a:r>
            <a:r>
              <a:rPr b="1" dirty="0" sz="1600" lang="es-ES_tradnl"/>
              <a:t> </a:t>
            </a:r>
          </a:p>
          <a:p>
            <a:pPr indent="0" lvl="1" marL="457200">
              <a:buNone/>
            </a:pPr>
            <a:endParaRPr dirty="0" sz="1600" lang="es-ES_tradnl"/>
          </a:p>
          <a:p>
            <a:pPr lvl="1"/>
            <a:r>
              <a:rPr dirty="0" lang="es-ES"/>
              <a:t>Es importante determinar las posibles evidencias de aprendizaje para valorar a la luz de los criterios, considerando no sólo lo que hizo, sino también cómo lo hizo (proceso)</a:t>
            </a:r>
          </a:p>
          <a:p>
            <a:pPr indent="0" lvl="1" marL="457200">
              <a:buNone/>
            </a:pPr>
            <a:r>
              <a:rPr dirty="0" lang="es-ES"/>
              <a:t> </a:t>
            </a:r>
          </a:p>
          <a:p>
            <a:pPr lvl="1"/>
            <a:r>
              <a:rPr dirty="0" lang="es-ES"/>
              <a:t>Para el estudiante debe quedar claro qué es lo que hará (criterio) para que la evidencia responda a las competencias. </a:t>
            </a:r>
          </a:p>
          <a:p>
            <a:pPr indent="0" lvl="1" marL="457200">
              <a:buNone/>
            </a:pPr>
            <a:endParaRPr dirty="0" lang="es-ES"/>
          </a:p>
          <a:p>
            <a:pPr lvl="1"/>
            <a:r>
              <a:rPr dirty="0" lang="es-ES"/>
              <a:t>Con una evidencia clara o contundente, la maestra podrá hacer la valoración del nivel de progreso del estudiante con relación a la competencia, y con esta valoración se realizará la retroalimentación que ayudará al niño a alcanzar los aprendizaje esperados. </a:t>
            </a:r>
          </a:p>
          <a:p>
            <a:pPr indent="0" lvl="1" marL="457200">
              <a:buNone/>
            </a:pPr>
            <a:endParaRPr dirty="0" lang="es-ES"/>
          </a:p>
          <a:p>
            <a:pPr lvl="1"/>
            <a:r>
              <a:rPr dirty="0" lang="es-ES"/>
              <a:t>Para recoger una evidencia hay que tener presente la guía del docente, el criterio de evaluación y establecer orientaciones claras y sencillas a la familia. </a:t>
            </a:r>
          </a:p>
          <a:p>
            <a:pPr indent="0" lvl="1" marL="457200">
              <a:buNone/>
            </a:pPr>
            <a:endParaRPr dirty="0" lang="es-ES"/>
          </a:p>
          <a:p>
            <a:pPr lvl="1"/>
            <a:r>
              <a:rPr dirty="0" lang="es-ES"/>
              <a:t>Mediante las evidencias, el docente podrá determinar el desarrollo de diversos aspectos o recursos implicados en una competencia, mientras avanza el proceso de enseñanza y aprendizaje. RVM </a:t>
            </a:r>
            <a:r>
              <a:rPr dirty="0" lang="es-ES" err="1"/>
              <a:t>N°</a:t>
            </a:r>
            <a:r>
              <a:rPr dirty="0" lang="es-ES"/>
              <a:t> 094 </a:t>
            </a:r>
          </a:p>
          <a:p>
            <a:pPr indent="0" lvl="1" marL="457200">
              <a:buNone/>
            </a:pPr>
            <a:r>
              <a:rPr dirty="0" lang="es-ES" smtClean="0"/>
              <a:t>5</a:t>
            </a:r>
            <a:endParaRPr dirty="0" lang="es-ES"/>
          </a:p>
          <a:p>
            <a:pPr lvl="1"/>
            <a:endParaRPr dirty="0" sz="1600" lang="es-ES_tradnl"/>
          </a:p>
          <a:p>
            <a:pPr indent="0" lvl="1" marL="457200">
              <a:buNone/>
            </a:pPr>
            <a:endParaRPr dirty="0" sz="1600" lang="es-ES_tradnl"/>
          </a:p>
          <a:p>
            <a:pPr indent="0" lvl="1" marL="457200">
              <a:buNone/>
            </a:pPr>
            <a:endParaRPr dirty="0" sz="1600" lang="es-ES_tradnl"/>
          </a:p>
          <a:p>
            <a:pPr lvl="1"/>
            <a:endParaRPr dirty="0" sz="1600" lang="es-ES_tradnl"/>
          </a:p>
          <a:p>
            <a:pPr indent="0" lvl="1" marL="457200">
              <a:buNone/>
            </a:pPr>
            <a:endParaRPr dirty="0" sz="1600" lang="es-ES_tradnl"/>
          </a:p>
          <a:p>
            <a:pPr indent="0" lvl="1" marL="457200">
              <a:buNone/>
            </a:pPr>
            <a:endParaRPr b="1" dirty="0" sz="1600" lang="es-ES_tradnl"/>
          </a:p>
          <a:p>
            <a:endParaRPr dirty="0" sz="1600" lang="es-PE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AutoShape 4" descr="Muchas Gracias Sparkle GIF - MuchasGracias Sparkle - Discover &amp; Share GI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s-PE"/>
          </a:p>
        </p:txBody>
      </p:sp>
      <p:sp>
        <p:nvSpPr>
          <p:cNvPr id="1048738" name="AutoShape 6" descr="Muchas Gracias Sparkle GIF - MuchasGracias Sparkle - Discover &amp; Share GI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s-PE"/>
          </a:p>
        </p:txBody>
      </p:sp>
      <p:sp>
        <p:nvSpPr>
          <p:cNvPr id="1048739" name="AutoShape 8" descr="Muchas Gracias Sparkle GIF - MuchasGracias Sparkle - Discover &amp; Share GIF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s-PE"/>
          </a:p>
        </p:txBody>
      </p:sp>
      <p:pic>
        <p:nvPicPr>
          <p:cNvPr id="2097185" name="Picture 2" descr="C:\Users\OLMOS\Pictures\GRACIA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417320" y="534035"/>
            <a:ext cx="8153400" cy="5551170"/>
          </a:xfrm>
          <a:prstGeom prst="rect"/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s-PE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48597" name="Rectángulo 4"/>
          <p:cNvSpPr/>
          <p:nvPr/>
        </p:nvSpPr>
        <p:spPr>
          <a:xfrm>
            <a:off x="0" y="643316"/>
            <a:ext cx="12192000" cy="553357"/>
          </a:xfrm>
          <a:prstGeom prst="rect"/>
          <a:noFill/>
        </p:spPr>
        <p:txBody>
          <a:bodyPr rtlCol="0" wrap="square">
            <a:spAutoFit/>
          </a:bodyPr>
          <a:p>
            <a:pPr algn="ctr">
              <a:lnSpc>
                <a:spcPct val="107000"/>
              </a:lnSpc>
              <a:buClr>
                <a:srgbClr val="FFFFFF"/>
              </a:buClr>
              <a:buSzPts val="2800"/>
            </a:pPr>
            <a:r>
              <a:rPr b="1" dirty="0" sz="2800" lang="es-PE">
                <a:solidFill>
                  <a:prstClr val="white"/>
                </a:solidFill>
                <a:cs typeface="Calibri"/>
              </a:rPr>
              <a:t> PRODUCTO DEL GIA</a:t>
            </a:r>
            <a:endParaRPr altLang="es-PE" b="1" dirty="0" sz="2800" lang="es-PE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48598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599" name="Rectángulo 22"/>
          <p:cNvSpPr/>
          <p:nvPr/>
        </p:nvSpPr>
        <p:spPr>
          <a:xfrm>
            <a:off x="6305480" y="1132511"/>
            <a:ext cx="2765525" cy="1869457"/>
          </a:xfrm>
          <a:prstGeom prst="rect"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00" name="Rectángulo 25"/>
          <p:cNvSpPr/>
          <p:nvPr/>
        </p:nvSpPr>
        <p:spPr>
          <a:xfrm>
            <a:off x="1397756" y="2288724"/>
            <a:ext cx="9396488" cy="2831915"/>
          </a:xfrm>
          <a:prstGeom prst="rect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29210" lIns="29210" numCol="1" rIns="29210" spcCol="1270" spcFirstLastPara="0" tIns="29210" vert="horz" wrap="square">
            <a:noAutofit/>
          </a:bodyPr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b="1" sz="4800" lang="es-PE">
                <a:solidFill>
                  <a:srgbClr val="7F7F7F"/>
                </a:solidFill>
                <a:cs typeface="Calibri"/>
              </a:rPr>
              <a:t>Contextualización </a:t>
            </a:r>
            <a:r>
              <a:rPr b="1" dirty="0" sz="4800" lang="es-PE">
                <a:solidFill>
                  <a:srgbClr val="7F7F7F"/>
                </a:solidFill>
                <a:cs typeface="Calibri"/>
              </a:rPr>
              <a:t>de las posibles evidencias de aprendizaje propuestas en la guía docente de la estrategia  </a:t>
            </a:r>
            <a:r>
              <a:rPr b="1" dirty="0" sz="4800" lang="es-PE" err="1">
                <a:solidFill>
                  <a:srgbClr val="7F7F7F"/>
                </a:solidFill>
                <a:cs typeface="Calibri"/>
              </a:rPr>
              <a:t>AeC</a:t>
            </a:r>
            <a:r>
              <a:rPr b="1" dirty="0" sz="4800" lang="es-PE">
                <a:solidFill>
                  <a:srgbClr val="7F7F7F"/>
                </a:solidFill>
                <a:cs typeface="Calibri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ángulo 3"/>
          <p:cNvSpPr/>
          <p:nvPr/>
        </p:nvSpPr>
        <p:spPr>
          <a:xfrm>
            <a:off x="0" y="645132"/>
            <a:ext cx="12192000" cy="546539"/>
          </a:xfrm>
          <a:prstGeom prst="rect"/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bg1"/>
                </a:solidFill>
              </a:rPr>
              <a:t>Conversemos al respecto</a:t>
            </a:r>
          </a:p>
        </p:txBody>
      </p:sp>
      <p:sp>
        <p:nvSpPr>
          <p:cNvPr id="1048602" name="CuadroTexto 16"/>
          <p:cNvSpPr txBox="1"/>
          <p:nvPr/>
        </p:nvSpPr>
        <p:spPr>
          <a:xfrm>
            <a:off x="193963" y="175491"/>
            <a:ext cx="4221018" cy="369332"/>
          </a:xfrm>
          <a:prstGeom prst="rect"/>
          <a:noFill/>
        </p:spPr>
        <p:txBody>
          <a:bodyPr anchor="ctr" rtlCol="0" wrap="square">
            <a:spAutoFit/>
          </a:bodyPr>
          <a:p>
            <a:r>
              <a:rPr b="1" dirty="0" lang="es-ES">
                <a:solidFill>
                  <a:schemeClr val="accent6">
                    <a:lumMod val="75000"/>
                  </a:schemeClr>
                </a:solidFill>
              </a:rPr>
              <a:t>DIGEBR</a:t>
            </a:r>
            <a:r>
              <a:rPr b="1" dirty="0" lang="es-ES">
                <a:solidFill>
                  <a:schemeClr val="bg1">
                    <a:lumMod val="65000"/>
                  </a:schemeClr>
                </a:solidFill>
              </a:rPr>
              <a:t>|INICIAL</a:t>
            </a:r>
            <a:endParaRPr b="1" dirty="0" lang="es-P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48603" name="Rectángulo 14"/>
          <p:cNvSpPr/>
          <p:nvPr/>
        </p:nvSpPr>
        <p:spPr>
          <a:xfrm>
            <a:off x="1808688" y="2109880"/>
            <a:ext cx="8305465" cy="24790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8000" lang="es-ES">
                <a:solidFill>
                  <a:srgbClr val="7F7F7F"/>
                </a:solidFill>
                <a:cs typeface="Calibri"/>
                <a:sym typeface="Calibri"/>
              </a:rPr>
              <a:t>¿Qué es una evidencia?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object 2"/>
          <p:cNvSpPr txBox="1"/>
          <p:nvPr/>
        </p:nvSpPr>
        <p:spPr>
          <a:xfrm>
            <a:off x="606551" y="1672955"/>
            <a:ext cx="1890396" cy="443711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800" spc="-15">
                <a:solidFill>
                  <a:srgbClr val="FF0000"/>
                </a:solidFill>
                <a:latin typeface="Arial"/>
                <a:cs typeface="Arial"/>
              </a:rPr>
              <a:t>Evidencias</a:t>
            </a:r>
            <a:endParaRPr dirty="0" sz="28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48608" name="object 3"/>
          <p:cNvSpPr txBox="1"/>
          <p:nvPr/>
        </p:nvSpPr>
        <p:spPr>
          <a:xfrm>
            <a:off x="2487045" y="2048641"/>
            <a:ext cx="1768475" cy="13462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80645" marL="92710" marR="5080">
              <a:lnSpc>
                <a:spcPct val="126200"/>
              </a:lnSpc>
              <a:spcBef>
                <a:spcPts val="100"/>
              </a:spcBef>
            </a:pPr>
            <a:r>
              <a:rPr dirty="0" sz="2400" spc="-20">
                <a:solidFill>
                  <a:srgbClr val="C00000"/>
                </a:solidFill>
                <a:latin typeface="Arial"/>
                <a:cs typeface="Arial"/>
              </a:rPr>
              <a:t>y/o  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u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ci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dirty="0" sz="2400" spc="5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es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09" name="object 4"/>
          <p:cNvSpPr/>
          <p:nvPr/>
        </p:nvSpPr>
        <p:spPr>
          <a:xfrm>
            <a:off x="2334838" y="1363512"/>
            <a:ext cx="3810889" cy="1200912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>
            <a:endParaRPr dirty="0"/>
          </a:p>
        </p:txBody>
      </p:sp>
      <p:sp>
        <p:nvSpPr>
          <p:cNvPr id="1048610" name="object 5"/>
          <p:cNvSpPr txBox="1"/>
          <p:nvPr/>
        </p:nvSpPr>
        <p:spPr>
          <a:xfrm>
            <a:off x="2501904" y="866357"/>
            <a:ext cx="5314949" cy="1206500"/>
          </a:xfrm>
          <a:prstGeom prst="rect"/>
        </p:spPr>
        <p:txBody>
          <a:bodyPr bIns="0" lIns="0" rIns="0" rtlCol="0" tIns="62865" vert="horz" wrap="square">
            <a:spAutoFit/>
          </a:bodyPr>
          <a:p>
            <a:pPr algn="ctr" marR="3431540">
              <a:lnSpc>
                <a:spcPct val="100000"/>
              </a:lnSpc>
              <a:spcBef>
                <a:spcPts val="495"/>
              </a:spcBef>
            </a:pP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Producciones</a:t>
            </a:r>
            <a:endParaRPr dirty="0" sz="2400">
              <a:latin typeface="Arial"/>
              <a:cs typeface="Arial"/>
            </a:endParaRPr>
          </a:p>
          <a:p>
            <a:pPr algn="ctr" marL="26034">
              <a:lnSpc>
                <a:spcPct val="100000"/>
              </a:lnSpc>
              <a:spcBef>
                <a:spcPts val="39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realizadas por</a:t>
            </a:r>
            <a:r>
              <a:rPr dirty="0" sz="24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los</a:t>
            </a:r>
            <a:endParaRPr dirty="0" sz="2400">
              <a:latin typeface="Arial"/>
              <a:cs typeface="Arial"/>
            </a:endParaRPr>
          </a:p>
          <a:p>
            <a:pPr algn="ctr" marL="3694429">
              <a:lnSpc>
                <a:spcPct val="100000"/>
              </a:lnSpc>
              <a:spcBef>
                <a:spcPts val="210"/>
              </a:spcBef>
            </a:pP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Estudiantes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1" name="object 6"/>
          <p:cNvSpPr txBox="1"/>
          <p:nvPr/>
        </p:nvSpPr>
        <p:spPr>
          <a:xfrm>
            <a:off x="6081144" y="2209802"/>
            <a:ext cx="5445125" cy="1055371"/>
          </a:xfrm>
          <a:prstGeom prst="rect"/>
        </p:spPr>
        <p:txBody>
          <a:bodyPr bIns="0" lIns="0" rIns="0" rtlCol="0" tIns="178435" vert="horz" wrap="square">
            <a:spAutoFit/>
          </a:bodyPr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y como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parte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integral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400" spc="-2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su</a:t>
            </a:r>
            <a:endParaRPr dirty="0" sz="2400">
              <a:latin typeface="Arial"/>
              <a:cs typeface="Arial"/>
            </a:endParaRPr>
          </a:p>
          <a:p>
            <a:pPr marL="2223770">
              <a:lnSpc>
                <a:spcPct val="100000"/>
              </a:lnSpc>
              <a:spcBef>
                <a:spcPts val="1305"/>
              </a:spcBef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Proceso 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dirty="0" sz="2400" spc="-3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aprendizaje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2" name="object 7"/>
          <p:cNvSpPr/>
          <p:nvPr/>
        </p:nvSpPr>
        <p:spPr>
          <a:xfrm>
            <a:off x="7881623" y="3354076"/>
            <a:ext cx="4015740" cy="2616705"/>
          </a:xfrm>
          <a:prstGeom prst="rect"/>
          <a:blipFill>
            <a:blip xmlns:r="http://schemas.openxmlformats.org/officeDocument/2006/relationships" r:embed="rId2" cstate="print"/>
            <a:stretch>
              <a:fillRect/>
            </a:stretch>
          </a:blipFill>
        </p:spPr>
        <p:txBody>
          <a:bodyPr bIns="0" lIns="0" rIns="0" rtlCol="0" tIns="0" wrap="square"/>
          <a:p>
            <a:endParaRPr dirty="0"/>
          </a:p>
        </p:txBody>
      </p:sp>
      <p:sp>
        <p:nvSpPr>
          <p:cNvPr id="1048613" name="object 8"/>
          <p:cNvSpPr txBox="1"/>
          <p:nvPr/>
        </p:nvSpPr>
        <p:spPr>
          <a:xfrm>
            <a:off x="8412479" y="1751964"/>
            <a:ext cx="2910204" cy="7239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Situaciones</a:t>
            </a:r>
            <a:r>
              <a:rPr dirty="0" sz="2400" spc="-1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definidas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4" name="object 9"/>
          <p:cNvSpPr txBox="1"/>
          <p:nvPr/>
        </p:nvSpPr>
        <p:spPr>
          <a:xfrm>
            <a:off x="7869937" y="1416368"/>
            <a:ext cx="365760" cy="38215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en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5" name="object 10"/>
          <p:cNvSpPr/>
          <p:nvPr/>
        </p:nvSpPr>
        <p:spPr>
          <a:xfrm>
            <a:off x="7816853" y="1929129"/>
            <a:ext cx="516891" cy="76200"/>
          </a:xfrm>
          <a:custGeom>
            <a:avLst/>
            <a:ahLst/>
            <a:rect l="l" t="t" r="r" b="b"/>
            <a:pathLst>
              <a:path w="516890" h="76200">
                <a:moveTo>
                  <a:pt x="440436" y="0"/>
                </a:moveTo>
                <a:lnTo>
                  <a:pt x="440436" y="76200"/>
                </a:lnTo>
                <a:lnTo>
                  <a:pt x="503936" y="44450"/>
                </a:lnTo>
                <a:lnTo>
                  <a:pt x="453137" y="44450"/>
                </a:lnTo>
                <a:lnTo>
                  <a:pt x="453137" y="31750"/>
                </a:lnTo>
                <a:lnTo>
                  <a:pt x="503936" y="31750"/>
                </a:lnTo>
                <a:lnTo>
                  <a:pt x="440436" y="0"/>
                </a:lnTo>
                <a:close/>
              </a:path>
              <a:path w="516890" h="76200">
                <a:moveTo>
                  <a:pt x="44043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40436" y="44450"/>
                </a:lnTo>
                <a:lnTo>
                  <a:pt x="440436" y="31750"/>
                </a:lnTo>
                <a:close/>
              </a:path>
              <a:path w="516890" h="76200">
                <a:moveTo>
                  <a:pt x="503936" y="31750"/>
                </a:moveTo>
                <a:lnTo>
                  <a:pt x="453137" y="31750"/>
                </a:lnTo>
                <a:lnTo>
                  <a:pt x="453137" y="44450"/>
                </a:lnTo>
                <a:lnTo>
                  <a:pt x="503936" y="44450"/>
                </a:lnTo>
                <a:lnTo>
                  <a:pt x="516636" y="38100"/>
                </a:lnTo>
                <a:lnTo>
                  <a:pt x="503936" y="31750"/>
                </a:lnTo>
                <a:close/>
              </a:path>
            </a:pathLst>
          </a:custGeom>
          <a:solidFill>
            <a:srgbClr val="5B9AD5"/>
          </a:solidFill>
        </p:spPr>
        <p:txBody>
          <a:bodyPr bIns="0" lIns="0" rIns="0" rtlCol="0" tIns="0" wrap="square"/>
          <a:p>
            <a:endParaRPr dirty="0"/>
          </a:p>
        </p:txBody>
      </p:sp>
      <p:sp>
        <p:nvSpPr>
          <p:cNvPr id="1048616" name="object 11"/>
          <p:cNvSpPr/>
          <p:nvPr/>
        </p:nvSpPr>
        <p:spPr>
          <a:xfrm>
            <a:off x="9886956" y="2198367"/>
            <a:ext cx="76201" cy="693420"/>
          </a:xfrm>
          <a:custGeom>
            <a:avLst/>
            <a:ahLst/>
            <a:rect l="l" t="t" r="r" b="b"/>
            <a:pathLst>
              <a:path w="76200" h="693419">
                <a:moveTo>
                  <a:pt x="31750" y="616714"/>
                </a:moveTo>
                <a:lnTo>
                  <a:pt x="0" y="616714"/>
                </a:lnTo>
                <a:lnTo>
                  <a:pt x="38100" y="692914"/>
                </a:lnTo>
                <a:lnTo>
                  <a:pt x="69850" y="629414"/>
                </a:lnTo>
                <a:lnTo>
                  <a:pt x="31750" y="629414"/>
                </a:lnTo>
                <a:lnTo>
                  <a:pt x="31750" y="616714"/>
                </a:lnTo>
                <a:close/>
              </a:path>
              <a:path w="76200" h="693419">
                <a:moveTo>
                  <a:pt x="44450" y="0"/>
                </a:moveTo>
                <a:lnTo>
                  <a:pt x="31750" y="0"/>
                </a:lnTo>
                <a:lnTo>
                  <a:pt x="31750" y="629414"/>
                </a:lnTo>
                <a:lnTo>
                  <a:pt x="44450" y="629414"/>
                </a:lnTo>
                <a:lnTo>
                  <a:pt x="44450" y="0"/>
                </a:lnTo>
                <a:close/>
              </a:path>
              <a:path w="76200" h="693419">
                <a:moveTo>
                  <a:pt x="76200" y="616714"/>
                </a:moveTo>
                <a:lnTo>
                  <a:pt x="44450" y="616714"/>
                </a:lnTo>
                <a:lnTo>
                  <a:pt x="44450" y="629414"/>
                </a:lnTo>
                <a:lnTo>
                  <a:pt x="69850" y="629414"/>
                </a:lnTo>
                <a:lnTo>
                  <a:pt x="76200" y="616714"/>
                </a:lnTo>
                <a:close/>
              </a:path>
            </a:pathLst>
          </a:custGeom>
          <a:solidFill>
            <a:srgbClr val="5B9AD5"/>
          </a:solidFill>
        </p:spPr>
        <p:txBody>
          <a:bodyPr bIns="0" lIns="0" rIns="0" rtlCol="0" tIns="0" wrap="square"/>
          <a:p>
            <a:endParaRPr dirty="0"/>
          </a:p>
        </p:txBody>
      </p:sp>
      <p:sp>
        <p:nvSpPr>
          <p:cNvPr id="1048617" name="object 12"/>
          <p:cNvSpPr txBox="1"/>
          <p:nvPr/>
        </p:nvSpPr>
        <p:spPr>
          <a:xfrm>
            <a:off x="5622930" y="3406203"/>
            <a:ext cx="4062729" cy="382156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mediante </a:t>
            </a:r>
            <a:r>
              <a:rPr dirty="0" sz="2400" spc="-5">
                <a:solidFill>
                  <a:srgbClr val="C00000"/>
                </a:solidFill>
                <a:latin typeface="Arial"/>
                <a:cs typeface="Arial"/>
              </a:rPr>
              <a:t>las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cuales se</a:t>
            </a:r>
            <a:r>
              <a:rPr dirty="0" sz="2400" spc="-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puede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8" name="object 13"/>
          <p:cNvSpPr txBox="1"/>
          <p:nvPr/>
        </p:nvSpPr>
        <p:spPr>
          <a:xfrm>
            <a:off x="8059420" y="4074732"/>
            <a:ext cx="1431925" cy="7238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Interpretar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19" name="object 14"/>
          <p:cNvSpPr txBox="1"/>
          <p:nvPr/>
        </p:nvSpPr>
        <p:spPr>
          <a:xfrm>
            <a:off x="10240014" y="3354076"/>
            <a:ext cx="1845311" cy="1078230"/>
          </a:xfrm>
          <a:prstGeom prst="rect"/>
        </p:spPr>
        <p:txBody>
          <a:bodyPr bIns="0" lIns="0" rIns="0" rtlCol="0" tIns="189865" vert="horz" wrap="square">
            <a:spAutoFit/>
          </a:bodyPr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240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dirty="0" sz="24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1395"/>
              </a:spcBef>
            </a:pP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Identificar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20" name="object 15"/>
          <p:cNvSpPr txBox="1"/>
          <p:nvPr/>
        </p:nvSpPr>
        <p:spPr>
          <a:xfrm>
            <a:off x="1583059" y="4644900"/>
            <a:ext cx="7452359" cy="142430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r" indent="4455795" marL="12700" marR="5080">
              <a:lnSpc>
                <a:spcPct val="132400"/>
              </a:lnSpc>
              <a:spcBef>
                <a:spcPts val="100"/>
              </a:spcBef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Lo que</a:t>
            </a:r>
            <a:r>
              <a:rPr dirty="0" sz="2400" spc="-6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han</a:t>
            </a:r>
            <a:r>
              <a:rPr dirty="0" sz="2400" spc="-55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aprendido </a:t>
            </a:r>
            <a:r>
              <a:rPr dirty="0" sz="240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El </a:t>
            </a:r>
            <a:r>
              <a:rPr dirty="0" sz="2400" spc="-5">
                <a:solidFill>
                  <a:srgbClr val="006FC0"/>
                </a:solidFill>
                <a:latin typeface="Arial"/>
                <a:cs typeface="Arial"/>
              </a:rPr>
              <a:t>nivel de logro de la competencia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que han alcanzado</a:t>
            </a:r>
            <a:endParaRPr dirty="0" sz="24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915"/>
              </a:spcBef>
            </a:pP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y cómo lo han</a:t>
            </a:r>
            <a:r>
              <a:rPr dirty="0" sz="2400" spc="-10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6FC0"/>
                </a:solidFill>
                <a:latin typeface="Arial"/>
                <a:cs typeface="Arial"/>
              </a:rPr>
              <a:t>aprendido</a:t>
            </a:r>
            <a:endParaRPr dirty="0" sz="2400">
              <a:latin typeface="Arial"/>
              <a:cs typeface="Arial"/>
            </a:endParaRPr>
          </a:p>
        </p:txBody>
      </p:sp>
      <p:sp>
        <p:nvSpPr>
          <p:cNvPr id="1048621" name="object 16"/>
          <p:cNvSpPr/>
          <p:nvPr/>
        </p:nvSpPr>
        <p:spPr>
          <a:xfrm>
            <a:off x="-90164" y="6277609"/>
            <a:ext cx="3083561" cy="368300"/>
          </a:xfrm>
          <a:custGeom>
            <a:avLst/>
            <a:ahLst/>
            <a:rect l="l" t="t" r="r" b="b"/>
            <a:pathLst>
              <a:path w="3083560" h="368300">
                <a:moveTo>
                  <a:pt x="0" y="368300"/>
                </a:moveTo>
                <a:lnTo>
                  <a:pt x="3083560" y="368300"/>
                </a:lnTo>
                <a:lnTo>
                  <a:pt x="308356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38100">
            <a:solidFill>
              <a:srgbClr val="2E5496"/>
            </a:solidFill>
          </a:ln>
        </p:spPr>
        <p:txBody>
          <a:bodyPr bIns="0" lIns="0" rIns="0" rtlCol="0" tIns="0" wrap="square"/>
          <a:p>
            <a:endParaRPr dirty="0"/>
          </a:p>
        </p:txBody>
      </p:sp>
      <p:sp>
        <p:nvSpPr>
          <p:cNvPr id="1048622" name="object 18"/>
          <p:cNvSpPr txBox="1"/>
          <p:nvPr/>
        </p:nvSpPr>
        <p:spPr>
          <a:xfrm>
            <a:off x="1279655" y="237978"/>
            <a:ext cx="8059167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dirty="0" sz="4000" lang="es-MX" spc="-204" u="sng">
                <a:solidFill>
                  <a:srgbClr val="002060"/>
                </a:solidFill>
                <a:latin typeface="Arial"/>
                <a:cs typeface="Arial"/>
              </a:rPr>
              <a:t>EVIDENCIA DE APRENDIZAJE</a:t>
            </a:r>
            <a:endParaRPr b="1" dirty="0" sz="4000" u="sng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48623" name="object 21"/>
          <p:cNvSpPr txBox="1"/>
          <p:nvPr/>
        </p:nvSpPr>
        <p:spPr>
          <a:xfrm>
            <a:off x="-11423" y="6353813"/>
            <a:ext cx="2893695" cy="457199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12700">
              <a:lnSpc>
                <a:spcPts val="1810"/>
              </a:lnSpc>
            </a:pPr>
            <a:r>
              <a:rPr dirty="0" sz="1800" spc="-165">
                <a:latin typeface="Arial"/>
                <a:cs typeface="Arial"/>
              </a:rPr>
              <a:t>RVM </a:t>
            </a:r>
            <a:r>
              <a:rPr dirty="0" sz="1800" spc="-130">
                <a:latin typeface="Arial"/>
                <a:cs typeface="Arial"/>
              </a:rPr>
              <a:t>N° </a:t>
            </a:r>
            <a:r>
              <a:rPr dirty="0" sz="1800" spc="-100">
                <a:latin typeface="Arial"/>
                <a:cs typeface="Arial"/>
              </a:rPr>
              <a:t>094-2020-MINEDU,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p6</a:t>
            </a:r>
            <a:endParaRPr dirty="0"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OLMOS\Pictures\1070_exampl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06680" y="109412"/>
            <a:ext cx="11841480" cy="6504748"/>
          </a:xfrm>
          <a:prstGeom prst="rect"/>
          <a:noFill/>
        </p:spPr>
      </p:pic>
      <p:sp>
        <p:nvSpPr>
          <p:cNvPr id="1048629" name="4 Rectángulo"/>
          <p:cNvSpPr/>
          <p:nvPr/>
        </p:nvSpPr>
        <p:spPr>
          <a:xfrm>
            <a:off x="2194560" y="757270"/>
            <a:ext cx="7559040" cy="1127760"/>
          </a:xfrm>
          <a:prstGeom prst="rec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s-PE">
                <a:solidFill>
                  <a:schemeClr val="tx1"/>
                </a:solidFill>
              </a:rPr>
              <a:t>¿CÓMO RECONOCER UNA EVIDENCIA DE APRENDIZAJE?</a:t>
            </a:r>
          </a:p>
        </p:txBody>
      </p:sp>
      <p:sp>
        <p:nvSpPr>
          <p:cNvPr id="1048630" name="5 CuadroTexto"/>
          <p:cNvSpPr txBox="1"/>
          <p:nvPr/>
        </p:nvSpPr>
        <p:spPr>
          <a:xfrm>
            <a:off x="3017520" y="2855136"/>
            <a:ext cx="4754880" cy="358141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pPr indent="-285750" marL="285750">
              <a:buFont typeface="Wingdings" pitchFamily="2" charset="2"/>
              <a:buChar char="v"/>
            </a:pPr>
            <a:r>
              <a:rPr b="1" dirty="0" lang="es-PE"/>
              <a:t>NO TODO PRODUCTO ES UNA EVIDENCIA.</a:t>
            </a:r>
          </a:p>
        </p:txBody>
      </p:sp>
      <p:sp>
        <p:nvSpPr>
          <p:cNvPr id="1048631" name="6 CuadroTexto"/>
          <p:cNvSpPr txBox="1"/>
          <p:nvPr/>
        </p:nvSpPr>
        <p:spPr>
          <a:xfrm>
            <a:off x="3017521" y="3543620"/>
            <a:ext cx="6736079" cy="891540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indent="-285750" marL="285750">
              <a:buFont typeface="Wingdings" pitchFamily="2" charset="2"/>
              <a:buChar char="v"/>
            </a:pPr>
            <a:r>
              <a:rPr b="1" dirty="0" lang="es-PE"/>
              <a:t>SE OBTIENE A LO LARGO DEL APRENDIZAJE  Y ESTA RELACIONADO AL PROPOSITO Y A LA COMPETENCIA POR DESARROLLAR</a:t>
            </a:r>
          </a:p>
        </p:txBody>
      </p:sp>
      <p:sp>
        <p:nvSpPr>
          <p:cNvPr id="1048632" name="7 CuadroTexto"/>
          <p:cNvSpPr txBox="1"/>
          <p:nvPr/>
        </p:nvSpPr>
        <p:spPr>
          <a:xfrm>
            <a:off x="3017521" y="4681047"/>
            <a:ext cx="6736079" cy="89154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indent="-285750" marL="285750">
              <a:buFont typeface="Wingdings" pitchFamily="2" charset="2"/>
              <a:buChar char="v"/>
            </a:pPr>
            <a:r>
              <a:rPr b="1" dirty="0" lang="es-PE"/>
              <a:t>EN UNA EVIDENCIA SE DEBERIA RECOGER LOS PROGRESOS DE UNA O VARIAS COMPETENCIAS, DEPENDIENDO DE LA SITUACION EN LA QUE EL ESTUDIANTE ACTUE.</a:t>
            </a:r>
          </a:p>
        </p:txBody>
      </p:sp>
      <p:cxnSp>
        <p:nvCxnSpPr>
          <p:cNvPr id="3145728" name="8 Conector recto"/>
          <p:cNvCxnSpPr>
            <a:cxnSpLocks/>
            <a:stCxn id="1048629" idx="1"/>
          </p:cNvCxnSpPr>
          <p:nvPr/>
        </p:nvCxnSpPr>
        <p:spPr>
          <a:xfrm flipH="1">
            <a:off x="1655380" y="1321150"/>
            <a:ext cx="539181" cy="0"/>
          </a:xfrm>
          <a:prstGeom prst="lin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29" name="9 Conector recto"/>
          <p:cNvCxnSpPr>
            <a:cxnSpLocks/>
          </p:cNvCxnSpPr>
          <p:nvPr/>
        </p:nvCxnSpPr>
        <p:spPr>
          <a:xfrm>
            <a:off x="1655379" y="1321150"/>
            <a:ext cx="2" cy="3710678"/>
          </a:xfrm>
          <a:prstGeom prst="lin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0" name="10 Conector recto de flecha"/>
          <p:cNvCxnSpPr>
            <a:cxnSpLocks/>
          </p:cNvCxnSpPr>
          <p:nvPr/>
        </p:nvCxnSpPr>
        <p:spPr>
          <a:xfrm>
            <a:off x="1655381" y="2985989"/>
            <a:ext cx="1362139" cy="0"/>
          </a:xfrm>
          <a:prstGeom prst="straightConnector1"/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1" name="11 Conector recto de flecha"/>
          <p:cNvCxnSpPr>
            <a:cxnSpLocks/>
          </p:cNvCxnSpPr>
          <p:nvPr/>
        </p:nvCxnSpPr>
        <p:spPr>
          <a:xfrm>
            <a:off x="1655379" y="3854173"/>
            <a:ext cx="1362141" cy="0"/>
          </a:xfrm>
          <a:prstGeom prst="straightConnector1"/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45732" name="12 Conector recto de flecha"/>
          <p:cNvCxnSpPr>
            <a:cxnSpLocks/>
          </p:cNvCxnSpPr>
          <p:nvPr/>
        </p:nvCxnSpPr>
        <p:spPr>
          <a:xfrm>
            <a:off x="1622273" y="5031828"/>
            <a:ext cx="1395247" cy="0"/>
          </a:xfrm>
          <a:prstGeom prst="straightConnector1"/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5" descr="C:\Users\OLMOS\Pictures\pngtree-gradient-wind-ppt-polygon-background-template-poster-windppt-templateppt-template-image_5454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38243" y="166914"/>
            <a:ext cx="11978639" cy="6691086"/>
          </a:xfrm>
          <a:prstGeom prst="rect"/>
          <a:noFill/>
        </p:spPr>
      </p:pic>
      <p:pic>
        <p:nvPicPr>
          <p:cNvPr id="2097155" name="Picture 6" descr="C:\Users\OLMOS\Pictures\descarga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30517" y="4610097"/>
            <a:ext cx="2295525" cy="1990725"/>
          </a:xfrm>
          <a:prstGeom prst="rect"/>
          <a:noFill/>
        </p:spPr>
      </p:pic>
      <p:sp>
        <p:nvSpPr>
          <p:cNvPr id="1048633" name="5 Elipse"/>
          <p:cNvSpPr/>
          <p:nvPr/>
        </p:nvSpPr>
        <p:spPr>
          <a:xfrm>
            <a:off x="1711574" y="1139633"/>
            <a:ext cx="3500506" cy="3862029"/>
          </a:xfrm>
          <a:prstGeom prst="ellipse"/>
          <a:effectLst>
            <a:glow rad="228600">
              <a:schemeClr val="accent3">
                <a:satMod val="175000"/>
                <a:alpha val="40000"/>
              </a:schemeClr>
            </a:glow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200" lang="es-PE">
                <a:solidFill>
                  <a:schemeClr val="tx1"/>
                </a:solidFill>
              </a:rPr>
              <a:t>¿PARA QUE SIRVEN LAS EVIDENCIAS?</a:t>
            </a:r>
          </a:p>
        </p:txBody>
      </p:sp>
      <p:sp>
        <p:nvSpPr>
          <p:cNvPr id="1048634" name="6 Rectángulo"/>
          <p:cNvSpPr/>
          <p:nvPr/>
        </p:nvSpPr>
        <p:spPr>
          <a:xfrm>
            <a:off x="6461760" y="567316"/>
            <a:ext cx="3648010" cy="2529840"/>
          </a:xfrm>
          <a:prstGeom prst="rect"/>
          <a:effectLst>
            <a:glow rad="101600">
              <a:schemeClr val="accent4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bIns="45720" lIns="91440" rIns="91440" tIns="45720" wrap="square">
            <a:spAutoFit/>
          </a:bodyPr>
          <a:p>
            <a:pPr indent="-285750" marL="285750">
              <a:buFont typeface="Wingdings" pitchFamily="2" charset="2"/>
              <a:buChar char="q"/>
            </a:pPr>
            <a:r>
              <a:rPr b="1" cap="none" dirty="0" sz="2000" lang="es-PE" spc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PARA RETROALIMENTAR NUESTRO TRABAJO COMO DOCENTES Y MEJORAR NUSTRA PRÁCTICA PEDOGÓGICA, PERMITIENDO CORREGIR O AJUSTAR LA ENSEÑANZA MISMA</a:t>
            </a:r>
            <a:r>
              <a:rPr b="1" cap="none" dirty="0" sz="2000" lang="es-P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1048635" name="7 CuadroTexto"/>
          <p:cNvSpPr txBox="1"/>
          <p:nvPr/>
        </p:nvSpPr>
        <p:spPr>
          <a:xfrm>
            <a:off x="6461760" y="3724390"/>
            <a:ext cx="4895555" cy="2834640"/>
          </a:xfrm>
          <a:prstGeom prst="rect"/>
          <a:gradFill flip="none" rotWithShape="1">
            <a:gsLst>
              <a:gs pos="0">
                <a:srgbClr val="F57985">
                  <a:tint val="66000"/>
                  <a:satMod val="160000"/>
                </a:srgbClr>
              </a:gs>
              <a:gs pos="50000">
                <a:srgbClr val="F57985">
                  <a:tint val="44500"/>
                  <a:satMod val="160000"/>
                </a:srgbClr>
              </a:gs>
              <a:gs pos="100000">
                <a:srgbClr val="F57985">
                  <a:tint val="23500"/>
                  <a:satMod val="160000"/>
                </a:srgbClr>
              </a:gs>
            </a:gsLst>
            <a:lin ang="16200000" scaled="1"/>
          </a:gra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bIns="45720" lIns="91440" rIns="91440" tIns="45720" wrap="square">
            <a:spAutoFit/>
          </a:bodyPr>
          <a:lstStyle>
            <a:defPPr>
              <a:defRPr lang="es-MX"/>
            </a:defPPr>
            <a:lvl1pPr algn="just" indent="-285750" marL="285750">
              <a:buFont typeface="Wingdings" pitchFamily="2" charset="2"/>
              <a:buChar char="q"/>
              <a:defRPr b="1" cap="none" sz="2000" spc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l"/>
            <a:r>
              <a:rPr dirty="0" lang="es-PE"/>
              <a:t>PARA REALIZAR UNA RETROALIMENTACION EFECTIVA AL ESTUDIANTE, COMPARANDO AL ESTADO ACTUAL DE SU DESEMPEÑO CON EL NIVEL ESPERADO DE LA COMPETENCIA AL FINAL DEL CICLO Y ESTABLECER LA DISTANCIA EXIXTENTE (VALORACIÓN DEL DESEMPEÑO)</a:t>
            </a:r>
          </a:p>
        </p:txBody>
      </p:sp>
      <p:sp>
        <p:nvSpPr>
          <p:cNvPr id="1048636" name="8 Abrir llave"/>
          <p:cNvSpPr/>
          <p:nvPr/>
        </p:nvSpPr>
        <p:spPr>
          <a:xfrm>
            <a:off x="5212080" y="1859280"/>
            <a:ext cx="1249680" cy="3124227"/>
          </a:xfrm>
          <a:prstGeom prst="leftBrace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 rtlCol="0"/>
          <a:p>
            <a:pPr algn="ctr"/>
            <a:endParaRPr dirty="0" lang="es-PE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Rectángulo 5"/>
          <p:cNvSpPr/>
          <p:nvPr/>
        </p:nvSpPr>
        <p:spPr>
          <a:xfrm>
            <a:off x="231641" y="88488"/>
            <a:ext cx="9531791" cy="553357"/>
          </a:xfrm>
          <a:prstGeom prst="rect"/>
        </p:spPr>
        <p:txBody>
          <a:bodyPr wrap="square">
            <a:spAutoFit/>
          </a:bodyPr>
          <a:p>
            <a:pPr algn="l" defTabSz="914400" eaLnBrk="0" fontAlgn="base" hangingPunct="0" indent="0" latinLnBrk="0" lvl="0" marL="0" marR="0" rt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baseline="0" b="1" cap="none" dirty="0" sz="2800" i="0" kern="1200" kumimoji="0" lang="es-PE" noProof="0" normalizeH="0" spc="0" strike="noStrike" u="none">
                <a:ln>
                  <a:noFill/>
                </a:ln>
                <a:solidFill>
                  <a:srgbClr val="37A76F">
                    <a:lumMod val="50000"/>
                  </a:srgbClr>
                </a:solidFill>
                <a:effectLst/>
                <a:uLnTx/>
                <a:uFillTx/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Miremos este caso…</a:t>
            </a:r>
            <a:endParaRPr baseline="0" b="1" cap="none" dirty="0" sz="2800" i="0" kern="1200" kumimoji="0" lang="es-PE" noProof="0" normalizeH="0" spc="0" strike="noStrike" u="none">
              <a:ln>
                <a:noFill/>
              </a:ln>
              <a:solidFill>
                <a:srgbClr val="37A76F">
                  <a:lumMod val="5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48638" name="Rectángulo 1"/>
          <p:cNvSpPr/>
          <p:nvPr/>
        </p:nvSpPr>
        <p:spPr>
          <a:xfrm>
            <a:off x="5271587" y="1681561"/>
            <a:ext cx="5614127" cy="4358640"/>
          </a:xfrm>
          <a:prstGeom prst="rect"/>
        </p:spPr>
        <p:txBody>
          <a:bodyPr wrap="square">
            <a:spAutoFit/>
          </a:bodyPr>
          <a:p>
            <a:pPr algn="just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s-PE" noProof="0" normalizeH="0" spc="0" strike="noStrike" u="none">
                <a:ln>
                  <a:noFill/>
                </a:ln>
                <a:solidFill>
                  <a:srgbClr val="37A76F">
                    <a:lumMod val="50000"/>
                  </a:srgbClr>
                </a:solidFill>
                <a:effectLst/>
                <a:uLnTx/>
                <a:uFillTx/>
                <a:latin typeface="Calibri"/>
                <a:ea typeface="Trebuchet MS" panose="020B0603020202020204" pitchFamily="34" charset="0"/>
                <a:cs typeface="Trebuchet MS" panose="020B0603020202020204" pitchFamily="34" charset="0"/>
              </a:rPr>
              <a:t>María, tiene 23 años y desde hace una semana está preocupada porque no le viene su periodo. Ella siente malestar, hinchazón de sus mamás, ganas de orinar, etc. Y cree que está embarazada</a:t>
            </a:r>
          </a:p>
        </p:txBody>
      </p:sp>
      <p:pic>
        <p:nvPicPr>
          <p:cNvPr id="2097158" name="Imagen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>
            <a:clrChange>
              <a:clrFrom>
                <a:srgbClr val="FFE6FA"/>
              </a:clrFrom>
              <a:clrTo>
                <a:srgbClr val="FFE6FA">
                  <a:alpha val="0"/>
                </a:srgbClr>
              </a:clrTo>
            </a:clrChange>
          </a:blip>
          <a:srcRect l="10026" t="6553" r="12524" b="22326"/>
          <a:stretch>
            <a:fillRect/>
          </a:stretch>
        </p:blipFill>
        <p:spPr>
          <a:xfrm>
            <a:off x="885370" y="1573131"/>
            <a:ext cx="3802744" cy="4078748"/>
          </a:xfrm>
          <a:prstGeom prst="rect"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CuadroTexto 7"/>
          <p:cNvSpPr txBox="1"/>
          <p:nvPr/>
        </p:nvSpPr>
        <p:spPr>
          <a:xfrm>
            <a:off x="284150" y="172759"/>
            <a:ext cx="5051161" cy="523220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ern="1200" kumimoji="0" lang="es-PE" noProof="0" normalizeH="0" spc="0" strike="noStrike" u="none">
                <a:ln>
                  <a:noFill/>
                </a:ln>
                <a:solidFill>
                  <a:srgbClr val="37A76F">
                    <a:lumMod val="50000"/>
                  </a:srgbClr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Conversemos al respecto:</a:t>
            </a:r>
          </a:p>
        </p:txBody>
      </p:sp>
      <p:sp>
        <p:nvSpPr>
          <p:cNvPr id="1048643" name="Rectángulo 11"/>
          <p:cNvSpPr/>
          <p:nvPr/>
        </p:nvSpPr>
        <p:spPr>
          <a:xfrm>
            <a:off x="596340" y="1512892"/>
            <a:ext cx="4350050" cy="4892040"/>
          </a:xfrm>
          <a:prstGeom prst="rect"/>
        </p:spPr>
        <p:txBody>
          <a:bodyPr wrap="square">
            <a:spAutoFit/>
          </a:bodyPr>
          <a:p>
            <a:pPr algn="ctr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5400" i="0" kern="0" kumimoji="0" lang="es-ES" noProof="0" normalizeH="0" spc="0" strike="noStrike" u="none">
                <a:ln>
                  <a:noFill/>
                </a:ln>
                <a:solidFill>
                  <a:srgbClr val="37A76F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sym typeface="Calibri"/>
              </a:rPr>
              <a:t>¿</a:t>
            </a:r>
            <a:r>
              <a:rPr baseline="0" b="1" cap="none" dirty="0" sz="5400" i="0" kern="0" kumimoji="0" lang="es-PE" noProof="0" normalizeH="0" spc="0" strike="noStrike" u="none">
                <a:ln>
                  <a:noFill/>
                </a:ln>
                <a:solidFill>
                  <a:srgbClr val="37A76F">
                    <a:lumMod val="50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  <a:sym typeface="Calibri"/>
              </a:rPr>
              <a:t>Cómo puede comprobar María que está embarazada? </a:t>
            </a:r>
          </a:p>
        </p:txBody>
      </p:sp>
      <p:grpSp>
        <p:nvGrpSpPr>
          <p:cNvPr id="69" name="Grupo 2"/>
          <p:cNvGrpSpPr/>
          <p:nvPr/>
        </p:nvGrpSpPr>
        <p:grpSpPr>
          <a:xfrm>
            <a:off x="5500914" y="748562"/>
            <a:ext cx="2902853" cy="2938067"/>
            <a:chOff x="5500914" y="748562"/>
            <a:chExt cx="2902853" cy="2938067"/>
          </a:xfrm>
        </p:grpSpPr>
        <p:sp>
          <p:nvSpPr>
            <p:cNvPr id="1048644" name="Elipse 1"/>
            <p:cNvSpPr/>
            <p:nvPr/>
          </p:nvSpPr>
          <p:spPr>
            <a:xfrm>
              <a:off x="5500914" y="748562"/>
              <a:ext cx="2902853" cy="2938067"/>
            </a:xfrm>
            <a:prstGeom prst="ellipse"/>
            <a:ln w="28575">
              <a:solidFill>
                <a:srgbClr val="FF33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rtlCol="0"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s-PE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97159" name="Imagen 8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>
              <a:clrChange>
                <a:clrFrom>
                  <a:srgbClr val="FFE6F9"/>
                </a:clrFrom>
                <a:clrTo>
                  <a:srgbClr val="FFE6F9">
                    <a:alpha val="0"/>
                  </a:srgbClr>
                </a:clrTo>
              </a:clrChange>
            </a:blip>
            <a:srcRect t="17620" r="71226" b="27628"/>
            <a:stretch>
              <a:fillRect/>
            </a:stretch>
          </p:blipFill>
          <p:spPr>
            <a:xfrm>
              <a:off x="5962905" y="879463"/>
              <a:ext cx="2284640" cy="1849223"/>
            </a:xfrm>
            <a:prstGeom prst="rect"/>
          </p:spPr>
        </p:pic>
        <p:sp>
          <p:nvSpPr>
            <p:cNvPr id="1048645" name="Rectángulo 14"/>
            <p:cNvSpPr/>
            <p:nvPr/>
          </p:nvSpPr>
          <p:spPr>
            <a:xfrm>
              <a:off x="6055437" y="2667195"/>
              <a:ext cx="1793806" cy="707886"/>
            </a:xfrm>
            <a:prstGeom prst="rect"/>
          </p:spPr>
          <p:txBody>
            <a:bodyPr wrap="square">
              <a:spAutoFit/>
            </a:bodyPr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1" cap="none" dirty="0" sz="2000" i="0" kern="0" kumimoji="0" lang="es-PE" noProof="0" normalizeH="0" spc="0" strike="noStrike" u="none">
                  <a:ln>
                    <a:noFill/>
                  </a:ln>
                  <a:solidFill>
                    <a:srgbClr val="37A7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  <a:sym typeface="Calibri"/>
                </a:rPr>
                <a:t>Retraso menstrual</a:t>
              </a:r>
            </a:p>
          </p:txBody>
        </p:sp>
      </p:grpSp>
      <p:grpSp>
        <p:nvGrpSpPr>
          <p:cNvPr id="70" name="Grupo 3"/>
          <p:cNvGrpSpPr/>
          <p:nvPr/>
        </p:nvGrpSpPr>
        <p:grpSpPr>
          <a:xfrm>
            <a:off x="8865758" y="748562"/>
            <a:ext cx="2902853" cy="2938067"/>
            <a:chOff x="8865758" y="748562"/>
            <a:chExt cx="2902853" cy="2938067"/>
          </a:xfrm>
        </p:grpSpPr>
        <p:sp>
          <p:nvSpPr>
            <p:cNvPr id="1048646" name="Elipse 12"/>
            <p:cNvSpPr/>
            <p:nvPr/>
          </p:nvSpPr>
          <p:spPr>
            <a:xfrm>
              <a:off x="8865758" y="748562"/>
              <a:ext cx="2902853" cy="2938067"/>
            </a:xfrm>
            <a:prstGeom prst="ellipse"/>
            <a:ln w="28575">
              <a:solidFill>
                <a:srgbClr val="FF33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rtlCol="0"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s-PE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97160" name="Imagen 9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">
              <a:clrChange>
                <a:clrFrom>
                  <a:srgbClr val="FFE6F9"/>
                </a:clrFrom>
                <a:clrTo>
                  <a:srgbClr val="FFE6F9">
                    <a:alpha val="0"/>
                  </a:srgbClr>
                </a:clrTo>
              </a:clrChange>
            </a:blip>
            <a:srcRect l="48050" t="18459" r="33070" b="28801"/>
            <a:stretch>
              <a:fillRect/>
            </a:stretch>
          </p:blipFill>
          <p:spPr>
            <a:xfrm>
              <a:off x="9522350" y="914074"/>
              <a:ext cx="1600379" cy="1901698"/>
            </a:xfrm>
            <a:prstGeom prst="rect"/>
          </p:spPr>
        </p:pic>
        <p:sp>
          <p:nvSpPr>
            <p:cNvPr id="1048647" name="Rectángulo 15"/>
            <p:cNvSpPr/>
            <p:nvPr/>
          </p:nvSpPr>
          <p:spPr>
            <a:xfrm>
              <a:off x="9420281" y="2773009"/>
              <a:ext cx="1793806" cy="707886"/>
            </a:xfrm>
            <a:prstGeom prst="rect"/>
          </p:spPr>
          <p:txBody>
            <a:bodyPr wrap="square">
              <a:spAutoFit/>
            </a:bodyPr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1" cap="none" dirty="0" sz="2000" i="0" kern="0" kumimoji="0" lang="es-PE" noProof="0" normalizeH="0" spc="0" strike="noStrike" u="none">
                  <a:ln>
                    <a:noFill/>
                  </a:ln>
                  <a:solidFill>
                    <a:srgbClr val="37A7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  <a:sym typeface="Calibri"/>
                </a:rPr>
                <a:t>Náuseas o vómitos</a:t>
              </a:r>
            </a:p>
          </p:txBody>
        </p:sp>
      </p:grpSp>
      <p:grpSp>
        <p:nvGrpSpPr>
          <p:cNvPr id="71" name="Grupo 5"/>
          <p:cNvGrpSpPr/>
          <p:nvPr/>
        </p:nvGrpSpPr>
        <p:grpSpPr>
          <a:xfrm>
            <a:off x="7183336" y="3548089"/>
            <a:ext cx="2902853" cy="2938067"/>
            <a:chOff x="7183336" y="3521585"/>
            <a:chExt cx="2902853" cy="2938067"/>
          </a:xfrm>
        </p:grpSpPr>
        <p:sp>
          <p:nvSpPr>
            <p:cNvPr id="1048648" name="Elipse 13"/>
            <p:cNvSpPr/>
            <p:nvPr/>
          </p:nvSpPr>
          <p:spPr>
            <a:xfrm>
              <a:off x="7183336" y="3521585"/>
              <a:ext cx="2902853" cy="2938067"/>
            </a:xfrm>
            <a:prstGeom prst="ellipse"/>
            <a:ln w="28575">
              <a:solidFill>
                <a:srgbClr val="FF330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 rtlCol="0"/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800" i="0" kern="1200" kumimoji="0" lang="es-PE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97161" name="Imagen 6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190" t="19639" r="35906"/>
            <a:stretch>
              <a:fillRect/>
            </a:stretch>
          </p:blipFill>
          <p:spPr>
            <a:xfrm>
              <a:off x="7902170" y="3636551"/>
              <a:ext cx="1518111" cy="2082471"/>
            </a:xfrm>
            <a:prstGeom prst="rect"/>
          </p:spPr>
        </p:pic>
        <p:sp>
          <p:nvSpPr>
            <p:cNvPr id="1048649" name="Rectángulo 16"/>
            <p:cNvSpPr/>
            <p:nvPr/>
          </p:nvSpPr>
          <p:spPr>
            <a:xfrm>
              <a:off x="7728544" y="5526465"/>
              <a:ext cx="1793806" cy="707886"/>
            </a:xfrm>
            <a:prstGeom prst="rect"/>
          </p:spPr>
          <p:txBody>
            <a:bodyPr wrap="square">
              <a:spAutoFit/>
            </a:bodyPr>
            <a:p>
              <a:pPr algn="ctr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baseline="0" b="1" cap="none" dirty="0" sz="2000" i="0" kern="0" kumimoji="0" lang="es-PE" noProof="0" normalizeH="0" spc="0" strike="noStrike" u="none">
                  <a:ln>
                    <a:noFill/>
                  </a:ln>
                  <a:solidFill>
                    <a:srgbClr val="37A76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  <a:sym typeface="Calibri"/>
                </a:rPr>
                <a:t>Prueba de embarazo</a:t>
              </a:r>
            </a:p>
          </p:txBody>
        </p:sp>
      </p:grp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Tema de Office">
  <a:themeElements>
    <a:clrScheme name="Verde amarillo">
      <a:dk1>
        <a:sysClr lastClr="000000" val="windowText"/>
      </a:dk1>
      <a:lt1>
        <a:sysClr lastClr="FFFFFF" val="window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2_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Tema de Offic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Verde amarillo">
    <a:dk1>
      <a:sysClr lastClr="000000" val="windowText"/>
    </a:dk1>
    <a:lt1>
      <a:sysClr lastClr="FFFFFF" val="window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Presentación de PowerPoint</dc:title>
  <dc:creator>ZAVALETA RUIZ</dc:creator>
  <cp:lastModifiedBy>OLMOS</cp:lastModifiedBy>
  <dcterms:created xsi:type="dcterms:W3CDTF">2019-04-05T10:29:21Z</dcterms:created>
  <dcterms:modified xsi:type="dcterms:W3CDTF">2020-10-17T21:42:41Z</dcterms:modified>
</cp:coreProperties>
</file>