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65" r:id="rId3"/>
    <p:sldId id="262" r:id="rId4"/>
    <p:sldId id="263" r:id="rId5"/>
    <p:sldId id="264" r:id="rId6"/>
    <p:sldId id="267" r:id="rId7"/>
    <p:sldId id="268" r:id="rId8"/>
    <p:sldId id="279" r:id="rId9"/>
    <p:sldId id="266" r:id="rId1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6" d="100"/>
          <a:sy n="96" d="100"/>
        </p:scale>
        <p:origin x="-17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195584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286916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41543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44853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120560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166207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246251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185873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319377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14216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52CC1E-AD32-48C3-A54C-591F645EF70A}" type="datetimeFigureOut">
              <a:rPr lang="es-PE" smtClean="0"/>
              <a:t>16/11/2020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F364D69-C113-47E7-9F7C-65AAC266FD45}" type="slidenum">
              <a:rPr lang="es-PE" smtClean="0"/>
              <a:t>‹Nº›</a:t>
            </a:fld>
            <a:endParaRPr lang="es-PE"/>
          </a:p>
        </p:txBody>
      </p:sp>
    </p:spTree>
    <p:extLst>
      <p:ext uri="{BB962C8B-B14F-4D97-AF65-F5344CB8AC3E}">
        <p14:creationId xmlns:p14="http://schemas.microsoft.com/office/powerpoint/2010/main" val="152432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2CC1E-AD32-48C3-A54C-591F645EF70A}" type="datetimeFigureOut">
              <a:rPr lang="es-PE" smtClean="0"/>
              <a:t>16/11/2020</a:t>
            </a:fld>
            <a:endParaRPr lang="es-PE"/>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4D69-C113-47E7-9F7C-65AAC266FD45}" type="slidenum">
              <a:rPr lang="es-PE" smtClean="0"/>
              <a:t>‹Nº›</a:t>
            </a:fld>
            <a:endParaRPr lang="es-PE"/>
          </a:p>
        </p:txBody>
      </p:sp>
    </p:spTree>
    <p:extLst>
      <p:ext uri="{BB962C8B-B14F-4D97-AF65-F5344CB8AC3E}">
        <p14:creationId xmlns:p14="http://schemas.microsoft.com/office/powerpoint/2010/main" val="3524828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522F73-DDB4-4B24-AC2A-1744E6B3DC1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BCC441B7-C3DC-424B-8DF1-96220F36AFA7}"/>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8C9E7820-5E24-4C17-A391-C427583EE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27"/>
            <a:ext cx="12192000" cy="686992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xmlns="" id="{E0CCF468-FD70-4CA4-B47C-16B01A3C9BD5}"/>
              </a:ext>
            </a:extLst>
          </p:cNvPr>
          <p:cNvSpPr/>
          <p:nvPr/>
        </p:nvSpPr>
        <p:spPr>
          <a:xfrm>
            <a:off x="1103243" y="1191833"/>
            <a:ext cx="10391361" cy="4351338"/>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800" b="1" dirty="0">
                <a:latin typeface="Candia Script Font" panose="02000600000000000000" pitchFamily="50" charset="0"/>
              </a:rPr>
              <a:t>Las conclusiones descriptivas</a:t>
            </a:r>
            <a:endParaRPr lang="es-PE" sz="8800" b="1" dirty="0">
              <a:latin typeface="Candia Script Font" panose="02000600000000000000" pitchFamily="50" charset="0"/>
            </a:endParaRPr>
          </a:p>
        </p:txBody>
      </p:sp>
    </p:spTree>
    <p:extLst>
      <p:ext uri="{BB962C8B-B14F-4D97-AF65-F5344CB8AC3E}">
        <p14:creationId xmlns:p14="http://schemas.microsoft.com/office/powerpoint/2010/main" val="272819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71CF9D-13F2-4C86-B550-1300D1BCD95C}"/>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DA29ACA4-F202-4A9E-9920-864BEC63E954}"/>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38D21E6E-3328-4EC3-BB9A-FC408AD4C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object 2">
            <a:extLst>
              <a:ext uri="{FF2B5EF4-FFF2-40B4-BE49-F238E27FC236}">
                <a16:creationId xmlns:a16="http://schemas.microsoft.com/office/drawing/2014/main" xmlns="" id="{058CF5B8-88E3-419A-B1BB-014725296E67}"/>
              </a:ext>
            </a:extLst>
          </p:cNvPr>
          <p:cNvPicPr/>
          <p:nvPr/>
        </p:nvPicPr>
        <p:blipFill rotWithShape="1">
          <a:blip r:embed="rId3" cstate="print"/>
          <a:srcRect b="7246"/>
          <a:stretch/>
        </p:blipFill>
        <p:spPr>
          <a:xfrm>
            <a:off x="838200" y="681036"/>
            <a:ext cx="10286999" cy="5229433"/>
          </a:xfrm>
          <a:prstGeom prst="rect">
            <a:avLst/>
          </a:prstGeom>
        </p:spPr>
      </p:pic>
    </p:spTree>
    <p:extLst>
      <p:ext uri="{BB962C8B-B14F-4D97-AF65-F5344CB8AC3E}">
        <p14:creationId xmlns:p14="http://schemas.microsoft.com/office/powerpoint/2010/main" val="110833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4AE7E3-1F20-40EA-9958-1744171C23D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BAB05FF9-5FF7-4F49-922B-74F998A7B4CA}"/>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EA864F13-8A4C-435F-B909-6C6BDF670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4496F297-E119-4FAD-AE07-577AA3214FB8}"/>
              </a:ext>
            </a:extLst>
          </p:cNvPr>
          <p:cNvPicPr>
            <a:picLocks noChangeAspect="1"/>
          </p:cNvPicPr>
          <p:nvPr/>
        </p:nvPicPr>
        <p:blipFill rotWithShape="1">
          <a:blip r:embed="rId3"/>
          <a:srcRect l="25761" t="30342" r="14022" b="14379"/>
          <a:stretch/>
        </p:blipFill>
        <p:spPr>
          <a:xfrm>
            <a:off x="371061" y="212035"/>
            <a:ext cx="11557073" cy="6280840"/>
          </a:xfrm>
          <a:prstGeom prst="rect">
            <a:avLst/>
          </a:prstGeom>
        </p:spPr>
      </p:pic>
    </p:spTree>
    <p:extLst>
      <p:ext uri="{BB962C8B-B14F-4D97-AF65-F5344CB8AC3E}">
        <p14:creationId xmlns:p14="http://schemas.microsoft.com/office/powerpoint/2010/main" val="138983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00079B-63DD-46F9-9382-68BC38C2E0D9}"/>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40A913D8-45E7-49DA-AA76-A3AA9E421A7A}"/>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84E947CD-0347-4EE2-856A-48A4B3F68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B243F1D6-DFA5-4D03-9A9F-46A166B5BF54}"/>
              </a:ext>
            </a:extLst>
          </p:cNvPr>
          <p:cNvPicPr>
            <a:picLocks noChangeAspect="1"/>
          </p:cNvPicPr>
          <p:nvPr/>
        </p:nvPicPr>
        <p:blipFill rotWithShape="1">
          <a:blip r:embed="rId3"/>
          <a:srcRect l="25652" t="29934" r="10978" b="15538"/>
          <a:stretch/>
        </p:blipFill>
        <p:spPr>
          <a:xfrm>
            <a:off x="543339" y="476470"/>
            <a:ext cx="11314472" cy="5911078"/>
          </a:xfrm>
          <a:prstGeom prst="rect">
            <a:avLst/>
          </a:prstGeom>
        </p:spPr>
      </p:pic>
    </p:spTree>
    <p:extLst>
      <p:ext uri="{BB962C8B-B14F-4D97-AF65-F5344CB8AC3E}">
        <p14:creationId xmlns:p14="http://schemas.microsoft.com/office/powerpoint/2010/main" val="356688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B71E24-52D5-415C-B82C-F9068C547993}"/>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DA83BD98-63A8-4B08-98E8-E959F0194A05}"/>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6E58532C-E96B-4E49-8C81-1B16B6C33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78E4DBDA-5291-4FB9-8EAA-0B593333CFBC}"/>
              </a:ext>
            </a:extLst>
          </p:cNvPr>
          <p:cNvPicPr>
            <a:picLocks noChangeAspect="1"/>
          </p:cNvPicPr>
          <p:nvPr/>
        </p:nvPicPr>
        <p:blipFill rotWithShape="1">
          <a:blip r:embed="rId3"/>
          <a:srcRect l="31087" t="31682" r="15652" b="22885"/>
          <a:stretch/>
        </p:blipFill>
        <p:spPr>
          <a:xfrm>
            <a:off x="556592" y="496349"/>
            <a:ext cx="10796926" cy="5680614"/>
          </a:xfrm>
          <a:prstGeom prst="rect">
            <a:avLst/>
          </a:prstGeom>
        </p:spPr>
      </p:pic>
    </p:spTree>
    <p:extLst>
      <p:ext uri="{BB962C8B-B14F-4D97-AF65-F5344CB8AC3E}">
        <p14:creationId xmlns:p14="http://schemas.microsoft.com/office/powerpoint/2010/main" val="1796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2F6055-CBC3-48D5-A60C-26E4DD893999}"/>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D65316CB-8543-41EB-AA02-09063519AD5D}"/>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02453FAC-E9ED-4880-BFC7-8F42E3229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AAD10D1E-DE69-46EC-A77B-989CE2CBD7E8}"/>
              </a:ext>
            </a:extLst>
          </p:cNvPr>
          <p:cNvPicPr>
            <a:picLocks noChangeAspect="1"/>
          </p:cNvPicPr>
          <p:nvPr/>
        </p:nvPicPr>
        <p:blipFill rotWithShape="1">
          <a:blip r:embed="rId3"/>
          <a:srcRect l="14565" t="26609" r="12174" b="15152"/>
          <a:stretch/>
        </p:blipFill>
        <p:spPr>
          <a:xfrm>
            <a:off x="838200" y="536493"/>
            <a:ext cx="10659924" cy="5640470"/>
          </a:xfrm>
          <a:prstGeom prst="rect">
            <a:avLst/>
          </a:prstGeom>
        </p:spPr>
      </p:pic>
    </p:spTree>
    <p:extLst>
      <p:ext uri="{BB962C8B-B14F-4D97-AF65-F5344CB8AC3E}">
        <p14:creationId xmlns:p14="http://schemas.microsoft.com/office/powerpoint/2010/main" val="366178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3A9A5E-CF26-4285-A421-88B01303AF8C}"/>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DE38F672-B612-41CB-B3DA-B882266120D0}"/>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7ECD10B2-2467-451F-A852-37C560BA9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xmlns="" id="{6D38E356-CEE7-42C6-87BC-9B1670A5B817}"/>
              </a:ext>
            </a:extLst>
          </p:cNvPr>
          <p:cNvSpPr txBox="1">
            <a:spLocks/>
          </p:cNvSpPr>
          <p:nvPr/>
        </p:nvSpPr>
        <p:spPr>
          <a:xfrm>
            <a:off x="838200" y="230189"/>
            <a:ext cx="11012556" cy="900140"/>
          </a:xfrm>
          <a:prstGeom prst="rect">
            <a:avLst/>
          </a:prstGeom>
          <a:solidFill>
            <a:srgbClr val="FF0066"/>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Propuesta para elaborar nuestras conclusiones</a:t>
            </a:r>
          </a:p>
        </p:txBody>
      </p:sp>
      <p:sp>
        <p:nvSpPr>
          <p:cNvPr id="7" name="Marcador de contenido 2">
            <a:extLst>
              <a:ext uri="{FF2B5EF4-FFF2-40B4-BE49-F238E27FC236}">
                <a16:creationId xmlns:a16="http://schemas.microsoft.com/office/drawing/2014/main" xmlns="" id="{AF72134C-9EA3-4323-8AE3-2DCC8BC4E2F1}"/>
              </a:ext>
            </a:extLst>
          </p:cNvPr>
          <p:cNvSpPr txBox="1">
            <a:spLocks/>
          </p:cNvSpPr>
          <p:nvPr/>
        </p:nvSpPr>
        <p:spPr>
          <a:xfrm>
            <a:off x="838200" y="1524529"/>
            <a:ext cx="11012556" cy="450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Elaboramos un cartel de las competencias del área trabajadas en aprendo en casa.</a:t>
            </a:r>
          </a:p>
          <a:p>
            <a:r>
              <a:rPr lang="es-MX" dirty="0"/>
              <a:t>Analizamos la relación entre el estándar y los desempeños trabajados en el aprendo en casa.</a:t>
            </a:r>
          </a:p>
          <a:p>
            <a:r>
              <a:rPr lang="es-MX" dirty="0" smtClean="0"/>
              <a:t>Contrastamos la ficha de </a:t>
            </a:r>
            <a:r>
              <a:rPr lang="es-MX" dirty="0" smtClean="0"/>
              <a:t>observación del desarrollo del aprendizaje </a:t>
            </a:r>
            <a:r>
              <a:rPr lang="es-MX" dirty="0" smtClean="0"/>
              <a:t> con las evidencias de los estudiantes.</a:t>
            </a:r>
          </a:p>
          <a:p>
            <a:r>
              <a:rPr lang="es-MX" dirty="0" smtClean="0"/>
              <a:t>Elaboramos </a:t>
            </a:r>
            <a:r>
              <a:rPr lang="es-MX" dirty="0"/>
              <a:t>nuestra conclusión descriptiva según el nivel de logro en determinada  competencia.</a:t>
            </a:r>
          </a:p>
        </p:txBody>
      </p:sp>
    </p:spTree>
    <p:extLst>
      <p:ext uri="{BB962C8B-B14F-4D97-AF65-F5344CB8AC3E}">
        <p14:creationId xmlns:p14="http://schemas.microsoft.com/office/powerpoint/2010/main" val="349555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4750A4-D608-4DEC-83A7-A19550CC147C}"/>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0C8E5C2D-D250-4325-B662-9F8A116DE92B}"/>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21978386-5FF7-4E97-A074-1520121FF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3"/>
            <a:ext cx="12192000" cy="6869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2167917987"/>
              </p:ext>
            </p:extLst>
          </p:nvPr>
        </p:nvGraphicFramePr>
        <p:xfrm>
          <a:off x="652006" y="719666"/>
          <a:ext cx="10694504" cy="5669280"/>
        </p:xfrm>
        <a:graphic>
          <a:graphicData uri="http://schemas.openxmlformats.org/drawingml/2006/table">
            <a:tbl>
              <a:tblPr firstRow="1" bandRow="1">
                <a:tableStyleId>{5C22544A-7EE6-4342-B048-85BDC9FD1C3A}</a:tableStyleId>
              </a:tblPr>
              <a:tblGrid>
                <a:gridCol w="2673626"/>
                <a:gridCol w="2673626"/>
                <a:gridCol w="2673626"/>
                <a:gridCol w="2673626"/>
              </a:tblGrid>
              <a:tr h="370840">
                <a:tc>
                  <a:txBody>
                    <a:bodyPr/>
                    <a:lstStyle/>
                    <a:p>
                      <a:pPr algn="just"/>
                      <a:r>
                        <a:rPr lang="es-PE" sz="2400" dirty="0" smtClean="0">
                          <a:solidFill>
                            <a:schemeClr val="tx1"/>
                          </a:solidFill>
                        </a:rPr>
                        <a:t>INICIO</a:t>
                      </a:r>
                      <a:r>
                        <a:rPr lang="es-PE" sz="2400" baseline="0" dirty="0" smtClean="0">
                          <a:solidFill>
                            <a:schemeClr val="tx1"/>
                          </a:solidFill>
                        </a:rPr>
                        <a:t> </a:t>
                      </a:r>
                      <a:endParaRPr lang="es-PE" sz="2400" dirty="0">
                        <a:solidFill>
                          <a:schemeClr val="tx1"/>
                        </a:solidFill>
                      </a:endParaRPr>
                    </a:p>
                  </a:txBody>
                  <a:tcPr>
                    <a:solidFill>
                      <a:srgbClr val="FF0000"/>
                    </a:solidFill>
                  </a:tcPr>
                </a:tc>
                <a:tc>
                  <a:txBody>
                    <a:bodyPr/>
                    <a:lstStyle/>
                    <a:p>
                      <a:pPr algn="just"/>
                      <a:r>
                        <a:rPr lang="es-PE" sz="2400" dirty="0" smtClean="0">
                          <a:solidFill>
                            <a:schemeClr val="tx1"/>
                          </a:solidFill>
                        </a:rPr>
                        <a:t>PROCESO </a:t>
                      </a:r>
                      <a:endParaRPr lang="es-PE" sz="2400" dirty="0">
                        <a:solidFill>
                          <a:schemeClr val="tx1"/>
                        </a:solidFill>
                      </a:endParaRPr>
                    </a:p>
                  </a:txBody>
                  <a:tcPr>
                    <a:solidFill>
                      <a:srgbClr val="FFFF00"/>
                    </a:solidFill>
                  </a:tcPr>
                </a:tc>
                <a:tc>
                  <a:txBody>
                    <a:bodyPr/>
                    <a:lstStyle/>
                    <a:p>
                      <a:pPr algn="ctr"/>
                      <a:r>
                        <a:rPr lang="es-PE" sz="2400" dirty="0" smtClean="0">
                          <a:solidFill>
                            <a:schemeClr val="tx1"/>
                          </a:solidFill>
                        </a:rPr>
                        <a:t>LOGRADO </a:t>
                      </a:r>
                      <a:endParaRPr lang="es-PE" sz="2400" dirty="0">
                        <a:solidFill>
                          <a:schemeClr val="tx1"/>
                        </a:solidFill>
                      </a:endParaRPr>
                    </a:p>
                  </a:txBody>
                  <a:tcPr>
                    <a:solidFill>
                      <a:srgbClr val="00B050"/>
                    </a:solidFill>
                  </a:tcPr>
                </a:tc>
                <a:tc>
                  <a:txBody>
                    <a:bodyPr/>
                    <a:lstStyle/>
                    <a:p>
                      <a:pPr algn="ctr"/>
                      <a:r>
                        <a:rPr lang="es-PE" sz="1800" dirty="0" smtClean="0">
                          <a:solidFill>
                            <a:schemeClr val="tx1"/>
                          </a:solidFill>
                        </a:rPr>
                        <a:t>LOGRO DESTACADO </a:t>
                      </a:r>
                      <a:endParaRPr lang="es-PE" sz="1800" dirty="0">
                        <a:solidFill>
                          <a:schemeClr val="tx1"/>
                        </a:solidFill>
                      </a:endParaRPr>
                    </a:p>
                  </a:txBody>
                  <a:tcPr>
                    <a:solidFill>
                      <a:srgbClr val="00B0F0"/>
                    </a:solidFill>
                  </a:tcPr>
                </a:tc>
              </a:tr>
              <a:tr h="370840">
                <a:tc>
                  <a:txBody>
                    <a:bodyPr/>
                    <a:lstStyle/>
                    <a:p>
                      <a:pPr algn="just"/>
                      <a:r>
                        <a:rPr lang="es-PE" dirty="0" smtClean="0"/>
                        <a:t>No</a:t>
                      </a:r>
                      <a:r>
                        <a:rPr lang="es-PE" baseline="0" dirty="0" smtClean="0"/>
                        <a:t> se integra en actividades cotidianas propuestas en su familia,  propone algunas ideas de juego, no  cumple las normas de los juegos en los que participa, tampoco participa en la construcción de las normas, ni  colabora en las  actividades colectivas del hogar y el cuidado de los recursos. </a:t>
                      </a:r>
                      <a:endParaRPr lang="es-PE" dirty="0"/>
                    </a:p>
                  </a:txBody>
                  <a:tcPr>
                    <a:solidFill>
                      <a:srgbClr val="FF0000"/>
                    </a:solidFill>
                  </a:tcPr>
                </a:tc>
                <a:tc>
                  <a:txBody>
                    <a:bodyPr/>
                    <a:lstStyle/>
                    <a:p>
                      <a:pPr algn="just"/>
                      <a:r>
                        <a:rPr lang="es-PE" dirty="0" smtClean="0"/>
                        <a:t>Se integra  en las actividades cotidianas propuestas en familia,</a:t>
                      </a:r>
                      <a:r>
                        <a:rPr lang="es-PE" baseline="0" dirty="0" smtClean="0"/>
                        <a:t> propone ideas  de juego así como  sus normas y las cumple, cuenta sobre las costumbres de su familia, menciona las normas que construyeron en familia pero no las cumple, no expresa como colabora en las actividades colectivas  de su hogar y el cuidado de recursos. </a:t>
                      </a:r>
                      <a:endParaRPr lang="es-PE" dirty="0"/>
                    </a:p>
                  </a:txBody>
                  <a:tcPr>
                    <a:solidFill>
                      <a:srgbClr val="FFFF00"/>
                    </a:solidFill>
                  </a:tcPr>
                </a:tc>
                <a:tc>
                  <a:txBody>
                    <a:bodyPr/>
                    <a:lstStyle/>
                    <a:p>
                      <a:pPr algn="just"/>
                      <a:r>
                        <a:rPr lang="en-US" sz="1600" kern="1200" baseline="0" dirty="0" smtClean="0">
                          <a:solidFill>
                            <a:schemeClr val="dk1"/>
                          </a:solidFill>
                          <a:latin typeface="+mn-lt"/>
                          <a:ea typeface="+mn-ea"/>
                          <a:cs typeface="+mn-cs"/>
                        </a:rPr>
                        <a:t>Se  Integra en actividades grupales en la familia  Propone ideas de juego y las normas del mismo,  respeta  las reglas que proponen los demás ; Realiza actividades cotidianas en familia  cuenta sobre sus   costumbres y pregunta para conocer más de ellas; , menciona cómo participó en la construcción de  acuerdos y normas, en su hogar reconociendo que son importantres para  el bienestar de todos, y las cumple y Colabora en actividades colectivas de su hogar así como el  cuidado de los recursos, materiales y espacios</a:t>
                      </a:r>
                      <a:r>
                        <a:rPr lang="es-PE" sz="1600" kern="1200" baseline="0" dirty="0" smtClean="0">
                          <a:solidFill>
                            <a:schemeClr val="dk1"/>
                          </a:solidFill>
                          <a:latin typeface="+mn-lt"/>
                          <a:ea typeface="+mn-ea"/>
                          <a:cs typeface="+mn-cs"/>
                        </a:rPr>
                        <a:t> que comparte con su familia</a:t>
                      </a:r>
                      <a:r>
                        <a:rPr lang="en-US" sz="1600" kern="1200" baseline="0" dirty="0" smtClean="0">
                          <a:solidFill>
                            <a:schemeClr val="dk1"/>
                          </a:solidFill>
                          <a:latin typeface="+mn-lt"/>
                          <a:ea typeface="+mn-ea"/>
                          <a:cs typeface="+mn-cs"/>
                        </a:rPr>
                        <a:t>.</a:t>
                      </a:r>
                      <a:endParaRPr lang="es-PE" sz="1600" kern="1200" baseline="0" dirty="0">
                        <a:solidFill>
                          <a:schemeClr val="dk1"/>
                        </a:solidFill>
                        <a:latin typeface="+mn-lt"/>
                        <a:ea typeface="+mn-ea"/>
                        <a:cs typeface="+mn-cs"/>
                      </a:endParaRPr>
                    </a:p>
                  </a:txBody>
                  <a:tcPr>
                    <a:solidFill>
                      <a:srgbClr val="00B050"/>
                    </a:solidFill>
                  </a:tcPr>
                </a:tc>
                <a:tc>
                  <a:txBody>
                    <a:bodyPr/>
                    <a:lstStyle/>
                    <a:p>
                      <a:endParaRPr lang="es-PE" dirty="0"/>
                    </a:p>
                  </a:txBody>
                  <a:tcPr>
                    <a:solidFill>
                      <a:srgbClr val="00B0F0"/>
                    </a:solidFill>
                  </a:tcPr>
                </a:tc>
              </a:tr>
            </a:tbl>
          </a:graphicData>
        </a:graphic>
      </p:graphicFrame>
      <p:pic>
        <p:nvPicPr>
          <p:cNvPr id="7" name="Imagen 8">
            <a:extLst>
              <a:ext uri="{FF2B5EF4-FFF2-40B4-BE49-F238E27FC236}">
                <a16:creationId xmlns:a16="http://schemas.microsoft.com/office/drawing/2014/main" xmlns="" id="{B25FF8E5-AC4F-4B4C-98F9-25D64C1F8394}"/>
              </a:ext>
            </a:extLst>
          </p:cNvPr>
          <p:cNvPicPr>
            <a:picLocks noChangeAspect="1"/>
          </p:cNvPicPr>
          <p:nvPr/>
        </p:nvPicPr>
        <p:blipFill rotWithShape="1">
          <a:blip r:embed="rId3"/>
          <a:srcRect l="66238" t="31507" r="15000" b="13375"/>
          <a:stretch/>
        </p:blipFill>
        <p:spPr>
          <a:xfrm>
            <a:off x="8666922" y="731519"/>
            <a:ext cx="2737528" cy="5157745"/>
          </a:xfrm>
          <a:prstGeom prst="rect">
            <a:avLst/>
          </a:prstGeom>
        </p:spPr>
      </p:pic>
      <p:pic>
        <p:nvPicPr>
          <p:cNvPr id="8" name="Imagen 8">
            <a:extLst>
              <a:ext uri="{FF2B5EF4-FFF2-40B4-BE49-F238E27FC236}">
                <a16:creationId xmlns:a16="http://schemas.microsoft.com/office/drawing/2014/main" xmlns="" id="{B25FF8E5-AC4F-4B4C-98F9-25D64C1F8394}"/>
              </a:ext>
            </a:extLst>
          </p:cNvPr>
          <p:cNvPicPr>
            <a:picLocks noChangeAspect="1"/>
          </p:cNvPicPr>
          <p:nvPr/>
        </p:nvPicPr>
        <p:blipFill rotWithShape="1">
          <a:blip r:embed="rId3"/>
          <a:srcRect l="9457" t="29206" r="15000" b="68037"/>
          <a:stretch/>
        </p:blipFill>
        <p:spPr>
          <a:xfrm>
            <a:off x="548641" y="409040"/>
            <a:ext cx="10855809" cy="266821"/>
          </a:xfrm>
          <a:prstGeom prst="rect">
            <a:avLst/>
          </a:prstGeom>
        </p:spPr>
      </p:pic>
    </p:spTree>
    <p:extLst>
      <p:ext uri="{BB962C8B-B14F-4D97-AF65-F5344CB8AC3E}">
        <p14:creationId xmlns:p14="http://schemas.microsoft.com/office/powerpoint/2010/main" val="193205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6A8EAF-7E4F-48B2-8A2B-1E48D5241593}"/>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xmlns="" id="{1A2126AE-3379-4C4B-8D74-B9E65B12A13C}"/>
              </a:ext>
            </a:extLst>
          </p:cNvPr>
          <p:cNvSpPr>
            <a:spLocks noGrp="1"/>
          </p:cNvSpPr>
          <p:nvPr>
            <p:ph idx="1"/>
          </p:nvPr>
        </p:nvSpPr>
        <p:spPr/>
        <p:txBody>
          <a:bodyPr/>
          <a:lstStyle/>
          <a:p>
            <a:endParaRPr lang="es-PE"/>
          </a:p>
        </p:txBody>
      </p:sp>
      <p:pic>
        <p:nvPicPr>
          <p:cNvPr id="5" name="Picture 2" descr="Corrientes Colores Powerpoint Plantilla Template Fondo">
            <a:extLst>
              <a:ext uri="{FF2B5EF4-FFF2-40B4-BE49-F238E27FC236}">
                <a16:creationId xmlns:a16="http://schemas.microsoft.com/office/drawing/2014/main" xmlns="" id="{93962191-9D2B-4F7F-AD31-5FE6DF267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02"/>
            <a:ext cx="12192000" cy="686992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94FA5946-EC19-460E-9EA5-B4E8A2FD88E7}"/>
              </a:ext>
            </a:extLst>
          </p:cNvPr>
          <p:cNvSpPr txBox="1"/>
          <p:nvPr/>
        </p:nvSpPr>
        <p:spPr>
          <a:xfrm>
            <a:off x="2610678" y="365125"/>
            <a:ext cx="7460974" cy="584775"/>
          </a:xfrm>
          <a:prstGeom prst="rect">
            <a:avLst/>
          </a:prstGeom>
          <a:solidFill>
            <a:srgbClr val="FF0000"/>
          </a:solidFill>
          <a:ln>
            <a:solidFill>
              <a:schemeClr val="tx1">
                <a:lumMod val="95000"/>
                <a:lumOff val="5000"/>
              </a:schemeClr>
            </a:solidFill>
          </a:ln>
        </p:spPr>
        <p:txBody>
          <a:bodyPr wrap="square" rtlCol="0">
            <a:spAutoFit/>
          </a:bodyPr>
          <a:lstStyle/>
          <a:p>
            <a:pPr algn="ctr"/>
            <a:r>
              <a:rPr lang="es-ES" sz="3200" b="1" dirty="0"/>
              <a:t>EJEMPLO DE CONCLUSIÓN DESCRIPTIVA</a:t>
            </a:r>
            <a:endParaRPr lang="es-PE" sz="3200" b="1" dirty="0"/>
          </a:p>
        </p:txBody>
      </p:sp>
      <p:sp>
        <p:nvSpPr>
          <p:cNvPr id="10" name="Flecha: a la izquierda, derecha y arriba 9">
            <a:extLst>
              <a:ext uri="{FF2B5EF4-FFF2-40B4-BE49-F238E27FC236}">
                <a16:creationId xmlns:a16="http://schemas.microsoft.com/office/drawing/2014/main" xmlns="" id="{251BF74E-1DEA-46C8-81D0-71B469A1611A}"/>
              </a:ext>
            </a:extLst>
          </p:cNvPr>
          <p:cNvSpPr/>
          <p:nvPr/>
        </p:nvSpPr>
        <p:spPr>
          <a:xfrm>
            <a:off x="4901580" y="1479255"/>
            <a:ext cx="1482655" cy="1046949"/>
          </a:xfrm>
          <a:prstGeom prst="leftRightUp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1" name="Cuadro de texto 12">
            <a:extLst>
              <a:ext uri="{FF2B5EF4-FFF2-40B4-BE49-F238E27FC236}">
                <a16:creationId xmlns:a16="http://schemas.microsoft.com/office/drawing/2014/main" xmlns="" id="{07B92A77-4421-4D83-B846-886F23935F36}"/>
              </a:ext>
            </a:extLst>
          </p:cNvPr>
          <p:cNvSpPr txBox="1"/>
          <p:nvPr/>
        </p:nvSpPr>
        <p:spPr>
          <a:xfrm>
            <a:off x="1166191" y="1338683"/>
            <a:ext cx="2902226" cy="1735819"/>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 sz="2800" b="1" dirty="0">
                <a:effectLst/>
                <a:latin typeface="Calibri" panose="020F0502020204030204" pitchFamily="34" charset="0"/>
                <a:ea typeface="Calibri" panose="020F0502020204030204" pitchFamily="34" charset="0"/>
              </a:rPr>
              <a:t>ÁREA: PERSONAL SOCIAL</a:t>
            </a:r>
            <a:endParaRPr lang="es-PE" sz="2800" b="1" dirty="0">
              <a:effectLst/>
              <a:latin typeface="Calibri" panose="020F0502020204030204" pitchFamily="34" charset="0"/>
              <a:ea typeface="Calibri" panose="020F0502020204030204" pitchFamily="34" charset="0"/>
            </a:endParaRPr>
          </a:p>
          <a:p>
            <a:r>
              <a:rPr lang="es-ES" sz="2800" b="1" dirty="0">
                <a:effectLst/>
                <a:latin typeface="Calibri" panose="020F0502020204030204" pitchFamily="34" charset="0"/>
                <a:ea typeface="Calibri" panose="020F0502020204030204" pitchFamily="34" charset="0"/>
              </a:rPr>
              <a:t>EDAD: 4 AÑOS</a:t>
            </a:r>
            <a:endParaRPr lang="es-PE" sz="2800" b="1" dirty="0">
              <a:effectLst/>
              <a:latin typeface="Calibri" panose="020F0502020204030204" pitchFamily="34" charset="0"/>
              <a:ea typeface="Calibri" panose="020F0502020204030204" pitchFamily="34" charset="0"/>
            </a:endParaRPr>
          </a:p>
        </p:txBody>
      </p:sp>
      <p:sp>
        <p:nvSpPr>
          <p:cNvPr id="12" name="Cuadro de texto 14">
            <a:extLst>
              <a:ext uri="{FF2B5EF4-FFF2-40B4-BE49-F238E27FC236}">
                <a16:creationId xmlns:a16="http://schemas.microsoft.com/office/drawing/2014/main" xmlns="" id="{B6322254-5189-4CF4-908E-260EFD5F421B}"/>
              </a:ext>
            </a:extLst>
          </p:cNvPr>
          <p:cNvSpPr txBox="1"/>
          <p:nvPr/>
        </p:nvSpPr>
        <p:spPr>
          <a:xfrm>
            <a:off x="7050157" y="1338684"/>
            <a:ext cx="4456043" cy="1735820"/>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 sz="2800" b="1" dirty="0">
                <a:effectLst/>
                <a:latin typeface="Calibri" panose="020F0502020204030204" pitchFamily="34" charset="0"/>
                <a:ea typeface="Calibri" panose="020F0502020204030204" pitchFamily="34" charset="0"/>
              </a:rPr>
              <a:t>COMPETENCIA: Convive y participa democráticamente en la búsqueda del bien común.</a:t>
            </a:r>
            <a:endParaRPr lang="es-PE" sz="2800" b="1" dirty="0">
              <a:effectLst/>
              <a:latin typeface="Calibri" panose="020F0502020204030204" pitchFamily="34" charset="0"/>
              <a:ea typeface="Calibri" panose="020F0502020204030204" pitchFamily="34" charset="0"/>
            </a:endParaRPr>
          </a:p>
        </p:txBody>
      </p:sp>
      <p:sp>
        <p:nvSpPr>
          <p:cNvPr id="13" name="Cuadro de texto 10">
            <a:extLst>
              <a:ext uri="{FF2B5EF4-FFF2-40B4-BE49-F238E27FC236}">
                <a16:creationId xmlns:a16="http://schemas.microsoft.com/office/drawing/2014/main" xmlns="" id="{7AFE983C-0E0F-4278-90E3-3701ECD29AAF}"/>
              </a:ext>
            </a:extLst>
          </p:cNvPr>
          <p:cNvSpPr txBox="1"/>
          <p:nvPr/>
        </p:nvSpPr>
        <p:spPr>
          <a:xfrm>
            <a:off x="3210753" y="3405180"/>
            <a:ext cx="7143750" cy="3087695"/>
          </a:xfrm>
          <a:prstGeom prst="rect">
            <a:avLst/>
          </a:prstGeom>
          <a:solidFill>
            <a:srgbClr val="00B0F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2400" b="1" dirty="0">
                <a:effectLst/>
                <a:latin typeface="Calibri" panose="020F0502020204030204" pitchFamily="34" charset="0"/>
                <a:ea typeface="Calibri" panose="020F0502020204030204" pitchFamily="34" charset="0"/>
              </a:rPr>
              <a:t>Describe cómo ha interactuado en </a:t>
            </a:r>
            <a:r>
              <a:rPr lang="es-ES" sz="2400" b="1" dirty="0" smtClean="0">
                <a:effectLst/>
                <a:latin typeface="Calibri" panose="020F0502020204030204" pitchFamily="34" charset="0"/>
                <a:ea typeface="Calibri" panose="020F0502020204030204" pitchFamily="34" charset="0"/>
              </a:rPr>
              <a:t>las diferentes  actividades </a:t>
            </a:r>
            <a:r>
              <a:rPr lang="es-ES" sz="2400" b="1" dirty="0">
                <a:effectLst/>
                <a:latin typeface="Calibri" panose="020F0502020204030204" pitchFamily="34" charset="0"/>
                <a:ea typeface="Calibri" panose="020F0502020204030204" pitchFamily="34" charset="0"/>
              </a:rPr>
              <a:t>que ha realizado con su familia, se muestra autónomo al describir lo que realizó y cómo participó en las acciones de </a:t>
            </a:r>
            <a:r>
              <a:rPr lang="es-ES" sz="2400" b="1" dirty="0" smtClean="0">
                <a:effectLst/>
                <a:latin typeface="Calibri" panose="020F0502020204030204" pitchFamily="34" charset="0"/>
                <a:ea typeface="Calibri" panose="020F0502020204030204" pitchFamily="34" charset="0"/>
              </a:rPr>
              <a:t>juegos, </a:t>
            </a:r>
            <a:r>
              <a:rPr lang="es-ES" sz="2400" b="1" dirty="0">
                <a:effectLst/>
                <a:latin typeface="Calibri" panose="020F0502020204030204" pitchFamily="34" charset="0"/>
                <a:ea typeface="Calibri" panose="020F0502020204030204" pitchFamily="34" charset="0"/>
              </a:rPr>
              <a:t>y qué es lo que más le gustó, sin embargo, </a:t>
            </a:r>
            <a:r>
              <a:rPr lang="es-ES" sz="2400" b="1" dirty="0">
                <a:effectLst/>
                <a:highlight>
                  <a:srgbClr val="FFFF00"/>
                </a:highlight>
                <a:latin typeface="Calibri" panose="020F0502020204030204" pitchFamily="34" charset="0"/>
                <a:ea typeface="Calibri" panose="020F0502020204030204" pitchFamily="34" charset="0"/>
              </a:rPr>
              <a:t>no expresa cómo construyó las normas de respeto y sí las cumplió</a:t>
            </a:r>
            <a:r>
              <a:rPr lang="es-ES" sz="2400" b="1" dirty="0">
                <a:effectLst/>
                <a:latin typeface="Calibri" panose="020F0502020204030204" pitchFamily="34" charset="0"/>
                <a:ea typeface="Calibri" panose="020F0502020204030204" pitchFamily="34" charset="0"/>
              </a:rPr>
              <a:t>, </a:t>
            </a:r>
            <a:r>
              <a:rPr lang="es-ES" sz="2400" b="1" dirty="0">
                <a:solidFill>
                  <a:schemeClr val="accent6">
                    <a:lumMod val="50000"/>
                  </a:schemeClr>
                </a:solidFill>
                <a:effectLst/>
                <a:latin typeface="Calibri" panose="020F0502020204030204" pitchFamily="34" charset="0"/>
                <a:ea typeface="Calibri" panose="020F0502020204030204" pitchFamily="34" charset="0"/>
              </a:rPr>
              <a:t>por lo que es necesario continuar afianzando en él la construcción y cumplimiento de normas en las actividades cotidianas.</a:t>
            </a:r>
            <a:endParaRPr lang="es-PE" sz="2400" b="1" dirty="0">
              <a:solidFill>
                <a:schemeClr val="accent6">
                  <a:lumMod val="50000"/>
                </a:schemeClr>
              </a:solidFill>
              <a:effectLst/>
              <a:latin typeface="Calibri" panose="020F0502020204030204" pitchFamily="34" charset="0"/>
              <a:ea typeface="Calibri" panose="020F0502020204030204" pitchFamily="34" charset="0"/>
            </a:endParaRPr>
          </a:p>
          <a:p>
            <a:pPr algn="just"/>
            <a:r>
              <a:rPr lang="es-ES" sz="2400" b="1" dirty="0">
                <a:effectLst/>
                <a:latin typeface="Calibri" panose="020F0502020204030204" pitchFamily="34" charset="0"/>
                <a:ea typeface="Calibri" panose="020F0502020204030204" pitchFamily="34" charset="0"/>
              </a:rPr>
              <a:t> </a:t>
            </a:r>
            <a:endParaRPr lang="es-PE" sz="2400" b="1" dirty="0">
              <a:effectLst/>
              <a:latin typeface="Calibri" panose="020F0502020204030204" pitchFamily="34" charset="0"/>
              <a:ea typeface="Calibri" panose="020F0502020204030204" pitchFamily="34" charset="0"/>
            </a:endParaRPr>
          </a:p>
        </p:txBody>
      </p:sp>
      <p:pic>
        <p:nvPicPr>
          <p:cNvPr id="4098" name="Picture 2" descr="evaluar – MATEMAVIDA">
            <a:extLst>
              <a:ext uri="{FF2B5EF4-FFF2-40B4-BE49-F238E27FC236}">
                <a16:creationId xmlns:a16="http://schemas.microsoft.com/office/drawing/2014/main" xmlns="" id="{11E7FD0C-D847-422A-BAB3-DC5BFBCCD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32" y="386437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xmlns="" id="{2D36B220-34A5-43A6-AF7F-DD7A08B3A3AA}"/>
              </a:ext>
            </a:extLst>
          </p:cNvPr>
          <p:cNvSpPr txBox="1"/>
          <p:nvPr/>
        </p:nvSpPr>
        <p:spPr>
          <a:xfrm>
            <a:off x="3498573" y="3188406"/>
            <a:ext cx="1139687" cy="369332"/>
          </a:xfrm>
          <a:prstGeom prst="rect">
            <a:avLst/>
          </a:prstGeom>
          <a:solidFill>
            <a:srgbClr val="FF0066"/>
          </a:solidFill>
          <a:ln>
            <a:solidFill>
              <a:schemeClr val="tx1">
                <a:lumMod val="95000"/>
                <a:lumOff val="5000"/>
              </a:schemeClr>
            </a:solidFill>
          </a:ln>
        </p:spPr>
        <p:txBody>
          <a:bodyPr wrap="square" rtlCol="0">
            <a:spAutoFit/>
          </a:bodyPr>
          <a:lstStyle/>
          <a:p>
            <a:pPr algn="ctr"/>
            <a:r>
              <a:rPr lang="es-ES" b="1" dirty="0"/>
              <a:t>LOGROS</a:t>
            </a:r>
            <a:endParaRPr lang="es-PE" b="1" dirty="0"/>
          </a:p>
        </p:txBody>
      </p:sp>
      <p:sp>
        <p:nvSpPr>
          <p:cNvPr id="15" name="CuadroTexto 14">
            <a:extLst>
              <a:ext uri="{FF2B5EF4-FFF2-40B4-BE49-F238E27FC236}">
                <a16:creationId xmlns:a16="http://schemas.microsoft.com/office/drawing/2014/main" xmlns="" id="{528F4042-8823-47A1-B785-2A0B9899A837}"/>
              </a:ext>
            </a:extLst>
          </p:cNvPr>
          <p:cNvSpPr txBox="1"/>
          <p:nvPr/>
        </p:nvSpPr>
        <p:spPr>
          <a:xfrm>
            <a:off x="10261737" y="5040481"/>
            <a:ext cx="1724233" cy="369332"/>
          </a:xfrm>
          <a:prstGeom prst="rect">
            <a:avLst/>
          </a:prstGeom>
          <a:solidFill>
            <a:srgbClr val="FFFF00"/>
          </a:solidFill>
          <a:ln>
            <a:solidFill>
              <a:schemeClr val="tx1">
                <a:lumMod val="95000"/>
                <a:lumOff val="5000"/>
              </a:schemeClr>
            </a:solidFill>
          </a:ln>
        </p:spPr>
        <p:txBody>
          <a:bodyPr wrap="square" rtlCol="0">
            <a:spAutoFit/>
          </a:bodyPr>
          <a:lstStyle/>
          <a:p>
            <a:pPr algn="ctr"/>
            <a:r>
              <a:rPr lang="es-ES" b="1" dirty="0"/>
              <a:t>DIFICULTADES</a:t>
            </a:r>
            <a:endParaRPr lang="es-PE" b="1" dirty="0"/>
          </a:p>
        </p:txBody>
      </p:sp>
      <p:sp>
        <p:nvSpPr>
          <p:cNvPr id="17" name="CuadroTexto 16">
            <a:extLst>
              <a:ext uri="{FF2B5EF4-FFF2-40B4-BE49-F238E27FC236}">
                <a16:creationId xmlns:a16="http://schemas.microsoft.com/office/drawing/2014/main" xmlns="" id="{C1432856-44DF-4468-A5B0-26DD4DCB3FA6}"/>
              </a:ext>
            </a:extLst>
          </p:cNvPr>
          <p:cNvSpPr txBox="1"/>
          <p:nvPr/>
        </p:nvSpPr>
        <p:spPr>
          <a:xfrm>
            <a:off x="1073427" y="5907723"/>
            <a:ext cx="2159794" cy="369332"/>
          </a:xfrm>
          <a:prstGeom prst="rect">
            <a:avLst/>
          </a:prstGeom>
          <a:solidFill>
            <a:schemeClr val="accent2">
              <a:lumMod val="75000"/>
            </a:schemeClr>
          </a:solidFill>
          <a:ln>
            <a:solidFill>
              <a:schemeClr val="tx1">
                <a:lumMod val="95000"/>
                <a:lumOff val="5000"/>
              </a:schemeClr>
            </a:solidFill>
          </a:ln>
        </p:spPr>
        <p:txBody>
          <a:bodyPr wrap="square" rtlCol="0">
            <a:spAutoFit/>
          </a:bodyPr>
          <a:lstStyle/>
          <a:p>
            <a:pPr algn="ctr"/>
            <a:r>
              <a:rPr lang="es-ES" b="1" dirty="0"/>
              <a:t>RECOMENDACIONES</a:t>
            </a:r>
            <a:endParaRPr lang="es-PE" b="1" dirty="0"/>
          </a:p>
        </p:txBody>
      </p:sp>
    </p:spTree>
    <p:extLst>
      <p:ext uri="{BB962C8B-B14F-4D97-AF65-F5344CB8AC3E}">
        <p14:creationId xmlns:p14="http://schemas.microsoft.com/office/powerpoint/2010/main" val="9699384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385</Words>
  <Application>Microsoft Office PowerPoint</Application>
  <PresentationFormat>Personalizado</PresentationFormat>
  <Paragraphs>22</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TRABAJO COLEGIADO</dc:title>
  <dc:creator>Rossana Aguirre Benites</dc:creator>
  <cp:lastModifiedBy>Usuario de Windows</cp:lastModifiedBy>
  <cp:revision>36</cp:revision>
  <dcterms:created xsi:type="dcterms:W3CDTF">2020-10-13T23:19:08Z</dcterms:created>
  <dcterms:modified xsi:type="dcterms:W3CDTF">2020-11-17T01:57:10Z</dcterms:modified>
</cp:coreProperties>
</file>