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1"/>
  </p:notesMasterIdLst>
  <p:sldIdLst>
    <p:sldId id="277" r:id="rId2"/>
    <p:sldId id="543" r:id="rId3"/>
    <p:sldId id="569" r:id="rId4"/>
    <p:sldId id="570" r:id="rId5"/>
    <p:sldId id="571" r:id="rId6"/>
    <p:sldId id="572" r:id="rId7"/>
    <p:sldId id="573" r:id="rId8"/>
    <p:sldId id="574" r:id="rId9"/>
    <p:sldId id="575" r:id="rId10"/>
    <p:sldId id="608" r:id="rId11"/>
    <p:sldId id="576" r:id="rId12"/>
    <p:sldId id="600" r:id="rId13"/>
    <p:sldId id="599" r:id="rId14"/>
    <p:sldId id="577" r:id="rId15"/>
    <p:sldId id="607" r:id="rId16"/>
    <p:sldId id="578" r:id="rId17"/>
    <p:sldId id="601" r:id="rId18"/>
    <p:sldId id="581" r:id="rId19"/>
    <p:sldId id="579" r:id="rId20"/>
    <p:sldId id="582" r:id="rId21"/>
    <p:sldId id="557" r:id="rId22"/>
    <p:sldId id="546" r:id="rId23"/>
    <p:sldId id="602" r:id="rId24"/>
    <p:sldId id="603" r:id="rId25"/>
    <p:sldId id="604" r:id="rId26"/>
    <p:sldId id="605" r:id="rId27"/>
    <p:sldId id="591" r:id="rId28"/>
    <p:sldId id="592" r:id="rId29"/>
    <p:sldId id="594" r:id="rId30"/>
  </p:sldIdLst>
  <p:sldSz cx="9906000" cy="6858000" type="A4"/>
  <p:notesSz cx="6858000" cy="9144000"/>
  <p:defaultTex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LOQUE 1" id="{CB6BBEF7-9717-4733-A929-535518E6EBF6}">
          <p14:sldIdLst>
            <p14:sldId id="277"/>
            <p14:sldId id="543"/>
            <p14:sldId id="569"/>
            <p14:sldId id="570"/>
            <p14:sldId id="571"/>
            <p14:sldId id="572"/>
            <p14:sldId id="573"/>
            <p14:sldId id="574"/>
            <p14:sldId id="575"/>
            <p14:sldId id="608"/>
            <p14:sldId id="576"/>
            <p14:sldId id="600"/>
            <p14:sldId id="599"/>
            <p14:sldId id="577"/>
            <p14:sldId id="607"/>
            <p14:sldId id="578"/>
            <p14:sldId id="601"/>
            <p14:sldId id="581"/>
            <p14:sldId id="579"/>
            <p14:sldId id="582"/>
            <p14:sldId id="557"/>
            <p14:sldId id="546"/>
            <p14:sldId id="602"/>
            <p14:sldId id="603"/>
            <p14:sldId id="604"/>
            <p14:sldId id="605"/>
            <p14:sldId id="591"/>
            <p14:sldId id="592"/>
            <p14:sldId id="594"/>
          </p14:sldIdLst>
        </p14:section>
        <p14:section name="Sección sin título" id="{BB4AEF55-B025-428B-B05A-25F0E47D3107}">
          <p14:sldIdLst/>
        </p14:section>
        <p14:section name="¡Hay más!" id="{2E16B512-814A-4DC1-A986-25475E10E0EF}">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0D0D"/>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autoAdjust="0"/>
    <p:restoredTop sz="89876" autoAdjust="0"/>
  </p:normalViewPr>
  <p:slideViewPr>
    <p:cSldViewPr>
      <p:cViewPr varScale="1">
        <p:scale>
          <a:sx n="69" d="100"/>
          <a:sy n="69" d="100"/>
        </p:scale>
        <p:origin x="1170" y="4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58" d="100"/>
        <a:sy n="58" d="100"/>
      </p:scale>
      <p:origin x="0" y="1146"/>
    </p:cViewPr>
  </p:sorter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es-ES"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es-ES" sz="1200"/>
            </a:lvl1pPr>
          </a:lstStyle>
          <a:p>
            <a:fld id="{00F830A1-3891-4B82-A120-081866556DA0}" type="datetimeFigureOut">
              <a:pPr/>
              <a:t>24/09/2020</a:t>
            </a:fld>
            <a:endParaRPr lang="es-E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es-ES"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es-ES" sz="1200"/>
            </a:lvl1pPr>
          </a:lstStyle>
          <a:p>
            <a:fld id="{58CC9574-A819-4FE4-99A7-1E27AD09ADC2}" type="slidenum">
              <a:pPr/>
              <a:t>‹Nº›</a:t>
            </a:fld>
            <a:endParaRPr lang="es-ES"/>
          </a:p>
        </p:txBody>
      </p:sp>
    </p:spTree>
    <p:extLst>
      <p:ext uri="{BB962C8B-B14F-4D97-AF65-F5344CB8AC3E}">
        <p14:creationId xmlns:p14="http://schemas.microsoft.com/office/powerpoint/2010/main" val="2000032914"/>
      </p:ext>
    </p:extLst>
  </p:cSld>
  <p:clrMap bg1="lt1" tx1="dk1" bg2="lt2" tx2="dk2" accent1="accent1" accent2="accent2" accent3="accent3" accent4="accent4" accent5="accent5" accent6="accent6" hlink="hlink" folHlink="folHlink"/>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s-ES"/>
              <a:t>Este </a:t>
            </a:r>
            <a:r>
              <a:rPr lang="es-ES" dirty="0"/>
              <a:t>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1</a:t>
            </a:fld>
            <a:endParaRPr lang="es-ES" dirty="0"/>
          </a:p>
        </p:txBody>
      </p:sp>
    </p:spTree>
    <p:extLst>
      <p:ext uri="{BB962C8B-B14F-4D97-AF65-F5344CB8AC3E}">
        <p14:creationId xmlns:p14="http://schemas.microsoft.com/office/powerpoint/2010/main" val="426831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2261" y="20548"/>
            <a:ext cx="3790071" cy="2825393"/>
          </a:xfrm>
          <a:prstGeom prst="rect">
            <a:avLst/>
          </a:prstGeom>
        </p:spPr>
      </p:pic>
      <p:pic>
        <p:nvPicPr>
          <p:cNvPr id="8" name="Picture 7"/>
          <p:cNvPicPr>
            <a:picLocks noChangeAspect="1"/>
          </p:cNvPicPr>
          <p:nvPr userDrawn="1"/>
        </p:nvPicPr>
        <p:blipFill>
          <a:blip r:embed="rId3" cstate="print"/>
          <a:stretch>
            <a:fillRect/>
          </a:stretch>
        </p:blipFill>
        <p:spPr>
          <a:xfrm>
            <a:off x="3795443" y="20548"/>
            <a:ext cx="6093120" cy="2825496"/>
          </a:xfrm>
          <a:prstGeom prst="rect">
            <a:avLst/>
          </a:prstGeom>
        </p:spPr>
      </p:pic>
      <p:pic>
        <p:nvPicPr>
          <p:cNvPr id="9" name="Picture 8"/>
          <p:cNvPicPr>
            <a:picLocks noChangeAspect="1"/>
          </p:cNvPicPr>
          <p:nvPr userDrawn="1"/>
        </p:nvPicPr>
        <p:blipFill>
          <a:blip r:embed="rId4" cstate="print"/>
          <a:stretch>
            <a:fillRect/>
          </a:stretch>
        </p:blipFill>
        <p:spPr>
          <a:xfrm>
            <a:off x="22667" y="2818500"/>
            <a:ext cx="8308077" cy="2296266"/>
          </a:xfrm>
          <a:prstGeom prst="rect">
            <a:avLst/>
          </a:prstGeom>
        </p:spPr>
      </p:pic>
      <p:pic>
        <p:nvPicPr>
          <p:cNvPr id="10" name="Picture 9"/>
          <p:cNvPicPr>
            <a:picLocks noChangeAspect="1"/>
          </p:cNvPicPr>
          <p:nvPr userDrawn="1"/>
        </p:nvPicPr>
        <p:blipFill>
          <a:blip r:embed="rId5" cstate="print"/>
          <a:stretch>
            <a:fillRect/>
          </a:stretch>
        </p:blipFill>
        <p:spPr>
          <a:xfrm>
            <a:off x="8300629" y="2819400"/>
            <a:ext cx="1583111" cy="2293850"/>
          </a:xfrm>
          <a:prstGeom prst="rect">
            <a:avLst/>
          </a:prstGeom>
        </p:spPr>
      </p:pic>
      <p:pic>
        <p:nvPicPr>
          <p:cNvPr id="11" name="Picture 10"/>
          <p:cNvPicPr>
            <a:picLocks/>
          </p:cNvPicPr>
          <p:nvPr userDrawn="1"/>
        </p:nvPicPr>
        <p:blipFill>
          <a:blip r:embed="rId6" cstate="print"/>
          <a:stretch>
            <a:fillRect/>
          </a:stretch>
        </p:blipFill>
        <p:spPr>
          <a:xfrm>
            <a:off x="22260" y="5089818"/>
            <a:ext cx="9856470" cy="1737360"/>
          </a:xfrm>
          <a:prstGeom prst="rect">
            <a:avLst/>
          </a:prstGeom>
        </p:spPr>
      </p:pic>
      <p:sp>
        <p:nvSpPr>
          <p:cNvPr id="14" name="Rectangle 13"/>
          <p:cNvSpPr/>
          <p:nvPr userDrawn="1"/>
        </p:nvSpPr>
        <p:spPr>
          <a:xfrm>
            <a:off x="9484833" y="2469776"/>
            <a:ext cx="3302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a:solidFill>
                <a:srgbClr val="F47F28"/>
              </a:solidFill>
            </a:endParaRPr>
          </a:p>
        </p:txBody>
      </p:sp>
      <p:sp>
        <p:nvSpPr>
          <p:cNvPr id="4" name="Date Placeholder 3"/>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24/09/2020</a:t>
            </a:fld>
            <a:endParaRPr kumimoji="0" lang="es-ES"/>
          </a:p>
        </p:txBody>
      </p:sp>
      <p:sp>
        <p:nvSpPr>
          <p:cNvPr id="5" name="Footer Placeholder 4"/>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15" name="Text Placeholder 15"/>
          <p:cNvSpPr>
            <a:spLocks noGrp="1"/>
          </p:cNvSpPr>
          <p:nvPr>
            <p:ph type="body" sz="quarter" idx="14" hasCustomPrompt="1"/>
          </p:nvPr>
        </p:nvSpPr>
        <p:spPr>
          <a:xfrm>
            <a:off x="3879850" y="1295400"/>
            <a:ext cx="5530850" cy="1416269"/>
          </a:xfrm>
        </p:spPr>
        <p:txBody>
          <a:bodyPr anchor="b">
            <a:normAutofit/>
          </a:bodyPr>
          <a:lstStyle>
            <a:lvl1pPr algn="r" eaLnBrk="1" latinLnBrk="0" hangingPunct="1">
              <a:buNone/>
              <a:defRPr kumimoji="0" lang="es-ES" sz="2200" kern="1200">
                <a:solidFill>
                  <a:schemeClr val="tx1">
                    <a:lumMod val="75000"/>
                    <a:lumOff val="25000"/>
                  </a:schemeClr>
                </a:solidFill>
                <a:latin typeface="Calibri" pitchFamily="34" charset="0"/>
                <a:ea typeface="+mn-ea"/>
                <a:cs typeface="+mn-cs"/>
              </a:defRPr>
            </a:lvl1pPr>
          </a:lstStyle>
          <a:p>
            <a:pPr lvl="0"/>
            <a:r>
              <a:rPr kumimoji="0" lang="es-ES"/>
              <a:t>Haga clic para modificar el estilo de subtítulo del patrón</a:t>
            </a:r>
          </a:p>
        </p:txBody>
      </p:sp>
      <p:sp>
        <p:nvSpPr>
          <p:cNvPr id="2" name="Title 1"/>
          <p:cNvSpPr>
            <a:spLocks noGrp="1"/>
          </p:cNvSpPr>
          <p:nvPr>
            <p:ph type="title"/>
          </p:nvPr>
        </p:nvSpPr>
        <p:spPr>
          <a:xfrm>
            <a:off x="115206" y="4114800"/>
            <a:ext cx="7924800" cy="914400"/>
          </a:xfrm>
        </p:spPr>
        <p:txBody>
          <a:bodyPr anchor="b" anchorCtr="0">
            <a:normAutofit/>
          </a:bodyPr>
          <a:lstStyle>
            <a:lvl1pPr marL="0" indent="0" eaLnBrk="1" latinLnBrk="0" hangingPunct="1">
              <a:defRPr kumimoji="0" lang="es-ES" sz="3600" b="1" kern="1200" baseline="0">
                <a:solidFill>
                  <a:schemeClr val="bg1"/>
                </a:solidFill>
                <a:latin typeface="Arial" pitchFamily="34" charset="0"/>
                <a:ea typeface="+mn-ea"/>
                <a:cs typeface="Arial" pitchFamily="34" charset="0"/>
              </a:defRPr>
            </a:lvl1pPr>
          </a:lstStyle>
          <a:p>
            <a:pPr marL="342900" lvl="0" indent="-342900" algn="l" defTabSz="914400" eaLnBrk="1" latinLnBrk="0" hangingPunct="1"/>
            <a:r>
              <a:rPr lang="es-ES"/>
              <a:t>Haga clic para modificar el estilo de título del patrón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ido multimedia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24/09/2020</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6" name="Rectangle 5"/>
          <p:cNvSpPr/>
          <p:nvPr userDrawn="1"/>
        </p:nvSpPr>
        <p:spPr>
          <a:xfrm>
            <a:off x="644868" y="4800600"/>
            <a:ext cx="5279898"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b="1">
              <a:latin typeface="Georgia" pitchFamily="18" charset="0"/>
            </a:endParaRPr>
          </a:p>
        </p:txBody>
      </p:sp>
      <p:sp>
        <p:nvSpPr>
          <p:cNvPr id="7" name="Title 1"/>
          <p:cNvSpPr>
            <a:spLocks noGrp="1"/>
          </p:cNvSpPr>
          <p:nvPr>
            <p:ph type="title"/>
          </p:nvPr>
        </p:nvSpPr>
        <p:spPr>
          <a:xfrm>
            <a:off x="657098" y="4800600"/>
            <a:ext cx="5210014" cy="566738"/>
          </a:xfrm>
        </p:spPr>
        <p:txBody>
          <a:bodyPr anchor="b">
            <a:normAutofit/>
          </a:bodyPr>
          <a:lstStyle>
            <a:lvl1pPr algn="ctr" eaLnBrk="1" latinLnBrk="0" hangingPunct="1">
              <a:defRPr kumimoji="0" lang="es-ES" sz="1800" b="0" i="1">
                <a:solidFill>
                  <a:schemeClr val="bg1">
                    <a:lumMod val="85000"/>
                  </a:schemeClr>
                </a:solidFill>
                <a:latin typeface="Georgia" pitchFamily="18" charset="0"/>
              </a:defRPr>
            </a:lvl1pPr>
          </a:lstStyle>
          <a:p>
            <a:pPr eaLnBrk="1" latinLnBrk="0" hangingPunct="1"/>
            <a:r>
              <a:rPr lang="es-ES"/>
              <a:t>Haga clic para modificar el estilo de título del patrón</a:t>
            </a:r>
            <a:endParaRPr/>
          </a:p>
        </p:txBody>
      </p:sp>
      <p:sp>
        <p:nvSpPr>
          <p:cNvPr id="9" name="Media Placeholder 8"/>
          <p:cNvSpPr>
            <a:spLocks noGrp="1"/>
          </p:cNvSpPr>
          <p:nvPr>
            <p:ph type="media" sz="quarter" idx="13"/>
          </p:nvPr>
        </p:nvSpPr>
        <p:spPr>
          <a:xfrm>
            <a:off x="635941" y="838200"/>
            <a:ext cx="5279898" cy="3812822"/>
          </a:xfrm>
        </p:spPr>
        <p:txBody>
          <a:bodyPr/>
          <a:lstStyle>
            <a:lvl1pPr eaLnBrk="1" latinLnBrk="0" hangingPunct="1">
              <a:buNone/>
              <a:defRPr kumimoji="0" lang="es-ES"/>
            </a:lvl1pPr>
          </a:lstStyle>
          <a:p>
            <a:pPr eaLnBrk="1" latinLnBrk="0" hangingPunct="1"/>
            <a:r>
              <a:rPr lang="es-ES"/>
              <a:t>Haga clic en el icono para agregar medios</a:t>
            </a:r>
            <a:endParaRPr/>
          </a:p>
        </p:txBody>
      </p:sp>
      <p:sp>
        <p:nvSpPr>
          <p:cNvPr id="11" name="Text Placeholder 10"/>
          <p:cNvSpPr>
            <a:spLocks noGrp="1"/>
          </p:cNvSpPr>
          <p:nvPr>
            <p:ph type="body" sz="quarter" idx="14"/>
          </p:nvPr>
        </p:nvSpPr>
        <p:spPr>
          <a:xfrm>
            <a:off x="6258268" y="838201"/>
            <a:ext cx="3054350" cy="4636911"/>
          </a:xfrm>
        </p:spPr>
        <p:txBody>
          <a:bodyPr>
            <a:normAutofit/>
          </a:bodyPr>
          <a:lstStyle>
            <a:lvl1pPr marL="0" indent="0" algn="l" eaLnBrk="1" latinLnBrk="0" hangingPunct="1">
              <a:buNone/>
              <a:defRPr kumimoji="0" lang="es-ES" sz="2400">
                <a:solidFill>
                  <a:schemeClr val="bg1"/>
                </a:solidFill>
              </a:defRPr>
            </a:lvl1pPr>
          </a:lstStyle>
          <a:p>
            <a:pPr lvl="0" eaLnBrk="1" latinLnBrk="0" hangingPunct="1"/>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942200" y="4800600"/>
            <a:ext cx="59592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b="1">
              <a:latin typeface="Georgia" pitchFamily="18" charset="0"/>
            </a:endParaRPr>
          </a:p>
        </p:txBody>
      </p:sp>
      <p:sp>
        <p:nvSpPr>
          <p:cNvPr id="2" name="Title 1"/>
          <p:cNvSpPr>
            <a:spLocks noGrp="1"/>
          </p:cNvSpPr>
          <p:nvPr>
            <p:ph type="title"/>
          </p:nvPr>
        </p:nvSpPr>
        <p:spPr>
          <a:xfrm>
            <a:off x="1941645" y="4800600"/>
            <a:ext cx="5943600" cy="566738"/>
          </a:xfrm>
        </p:spPr>
        <p:txBody>
          <a:bodyPr anchor="b">
            <a:normAutofit/>
          </a:bodyPr>
          <a:lstStyle>
            <a:lvl1pPr algn="ctr" eaLnBrk="1" latinLnBrk="0" hangingPunct="1">
              <a:defRPr kumimoji="0" lang="es-ES" sz="1800" b="0" i="1">
                <a:solidFill>
                  <a:schemeClr val="bg1">
                    <a:lumMod val="85000"/>
                  </a:schemeClr>
                </a:solidFill>
                <a:latin typeface="Georgia" pitchFamily="18" charset="0"/>
              </a:defRPr>
            </a:lvl1pPr>
          </a:lstStyle>
          <a:p>
            <a:pPr eaLnBrk="1" latinLnBrk="0" hangingPunct="1"/>
            <a:r>
              <a:rPr lang="es-ES"/>
              <a:t>Haga clic para modificar el estilo de título del patrón</a:t>
            </a:r>
            <a:endParaRPr/>
          </a:p>
        </p:txBody>
      </p:sp>
      <p:sp>
        <p:nvSpPr>
          <p:cNvPr id="3" name="Picture Placeholder 2"/>
          <p:cNvSpPr>
            <a:spLocks noGrp="1"/>
          </p:cNvSpPr>
          <p:nvPr>
            <p:ph type="pic" idx="1"/>
          </p:nvPr>
        </p:nvSpPr>
        <p:spPr>
          <a:xfrm>
            <a:off x="1941645" y="612775"/>
            <a:ext cx="5943600" cy="4114800"/>
          </a:xfrm>
        </p:spPr>
        <p:txBody>
          <a:bodyPr/>
          <a:lstStyle>
            <a:lvl1pPr marL="0" indent="0" eaLnBrk="1" latinLnBrk="0" hangingPunct="1">
              <a:buNone/>
              <a:defRPr kumimoji="0" lang="es-ES" sz="3200"/>
            </a:lvl1pPr>
            <a:lvl2pPr marL="457200" indent="0" eaLnBrk="1" latinLnBrk="0" hangingPunct="1">
              <a:buNone/>
              <a:defRPr kumimoji="0" lang="es-ES" sz="2800"/>
            </a:lvl2pPr>
            <a:lvl3pPr marL="914400" indent="0" eaLnBrk="1" latinLnBrk="0" hangingPunct="1">
              <a:buNone/>
              <a:defRPr kumimoji="0" lang="es-ES" sz="2400"/>
            </a:lvl3pPr>
            <a:lvl4pPr marL="1371600" indent="0" eaLnBrk="1" latinLnBrk="0" hangingPunct="1">
              <a:buNone/>
              <a:defRPr kumimoji="0" lang="es-ES" sz="2000"/>
            </a:lvl4pPr>
            <a:lvl5pPr marL="1828800" indent="0" eaLnBrk="1" latinLnBrk="0" hangingPunct="1">
              <a:buNone/>
              <a:defRPr kumimoji="0" lang="es-ES" sz="2000"/>
            </a:lvl5pPr>
            <a:lvl6pPr marL="2286000" indent="0" eaLnBrk="1" latinLnBrk="0" hangingPunct="1">
              <a:buNone/>
              <a:defRPr kumimoji="0" lang="es-ES" sz="2000"/>
            </a:lvl6pPr>
            <a:lvl7pPr marL="2743200" indent="0" eaLnBrk="1" latinLnBrk="0" hangingPunct="1">
              <a:buNone/>
              <a:defRPr kumimoji="0" lang="es-ES" sz="2000"/>
            </a:lvl7pPr>
            <a:lvl8pPr marL="3200400" indent="0" eaLnBrk="1" latinLnBrk="0" hangingPunct="1">
              <a:buNone/>
              <a:defRPr kumimoji="0" lang="es-ES" sz="2000"/>
            </a:lvl8pPr>
            <a:lvl9pPr marL="3657600" indent="0" eaLnBrk="1" latinLnBrk="0" hangingPunct="1">
              <a:buNone/>
              <a:defRPr kumimoji="0" lang="es-ES" sz="2000"/>
            </a:lvl9pPr>
          </a:lstStyle>
          <a:p>
            <a:pPr eaLnBrk="1" latinLnBrk="0" hangingPunct="1"/>
            <a:r>
              <a:rPr lang="es-ES"/>
              <a:t>Haga clic en el icono para agregar una imagen</a:t>
            </a:r>
            <a:endParaRPr/>
          </a:p>
        </p:txBody>
      </p:sp>
      <p:sp>
        <p:nvSpPr>
          <p:cNvPr id="4" name="Text Placeholder 3"/>
          <p:cNvSpPr>
            <a:spLocks noGrp="1"/>
          </p:cNvSpPr>
          <p:nvPr>
            <p:ph type="body" sz="half" idx="2"/>
          </p:nvPr>
        </p:nvSpPr>
        <p:spPr>
          <a:xfrm>
            <a:off x="1941645" y="5562600"/>
            <a:ext cx="5943600" cy="609600"/>
          </a:xfrm>
        </p:spPr>
        <p:txBody>
          <a:bodyPr/>
          <a:lstStyle>
            <a:lvl1pPr marL="0" indent="0" algn="ctr" eaLnBrk="1" latinLnBrk="0" hangingPunct="1">
              <a:buNone/>
              <a:defRPr kumimoji="0" lang="es-ES" sz="1400"/>
            </a:lvl1pPr>
            <a:lvl2pPr marL="457200" indent="0" eaLnBrk="1" latinLnBrk="0" hangingPunct="1">
              <a:buNone/>
              <a:defRPr kumimoji="0" lang="es-ES" sz="1200"/>
            </a:lvl2pPr>
            <a:lvl3pPr marL="914400" indent="0" eaLnBrk="1" latinLnBrk="0" hangingPunct="1">
              <a:buNone/>
              <a:defRPr kumimoji="0" lang="es-ES" sz="1000"/>
            </a:lvl3pPr>
            <a:lvl4pPr marL="1371600" indent="0" eaLnBrk="1" latinLnBrk="0" hangingPunct="1">
              <a:buNone/>
              <a:defRPr kumimoji="0" lang="es-ES" sz="900"/>
            </a:lvl4pPr>
            <a:lvl5pPr marL="1828800" indent="0" eaLnBrk="1" latinLnBrk="0" hangingPunct="1">
              <a:buNone/>
              <a:defRPr kumimoji="0" lang="es-ES" sz="900"/>
            </a:lvl5pPr>
            <a:lvl6pPr marL="2286000" indent="0" eaLnBrk="1" latinLnBrk="0" hangingPunct="1">
              <a:buNone/>
              <a:defRPr kumimoji="0" lang="es-ES" sz="900"/>
            </a:lvl6pPr>
            <a:lvl7pPr marL="2743200" indent="0" eaLnBrk="1" latinLnBrk="0" hangingPunct="1">
              <a:buNone/>
              <a:defRPr kumimoji="0" lang="es-ES" sz="900"/>
            </a:lvl7pPr>
            <a:lvl8pPr marL="3200400" indent="0" eaLnBrk="1" latinLnBrk="0" hangingPunct="1">
              <a:buNone/>
              <a:defRPr kumimoji="0" lang="es-ES" sz="900"/>
            </a:lvl8pPr>
            <a:lvl9pPr marL="3657600" indent="0" eaLnBrk="1" latinLnBrk="0" hangingPunct="1">
              <a:buNone/>
              <a:defRPr kumimoji="0" lang="es-ES" sz="900"/>
            </a:lvl9pPr>
          </a:lstStyle>
          <a:p>
            <a:pPr lvl="0" eaLnBrk="1" latinLnBrk="0" hangingPunct="1"/>
            <a:r>
              <a:rPr lang="es-ES"/>
              <a:t>Haga clic para modificar el estilo de texto del patrón</a:t>
            </a:r>
          </a:p>
        </p:txBody>
      </p:sp>
      <p:sp>
        <p:nvSpPr>
          <p:cNvPr id="5" name="Date Placeholder 4"/>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24/09/2020</a:t>
            </a:fld>
            <a:endParaRPr kumimoji="0" lang="es-ES"/>
          </a:p>
        </p:txBody>
      </p:sp>
      <p:sp>
        <p:nvSpPr>
          <p:cNvPr id="6" name="Footer Placeholder 5"/>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Date Placeholder 3"/>
          <p:cNvSpPr>
            <a:spLocks noGrp="1"/>
          </p:cNvSpPr>
          <p:nvPr>
            <p:ph type="dt" sz="half" idx="10"/>
          </p:nvPr>
        </p:nvSpPr>
        <p:spPr/>
        <p:txBody>
          <a:bodyPr/>
          <a:lstStyle/>
          <a:p>
            <a:fld id="{A258050E-B668-4FA7-85AD-C750C80A6E9B}" type="datetimeFigureOut">
              <a:pPr/>
              <a:t>24/09/2020</a:t>
            </a:fld>
            <a:endParaRPr kumimoji="0" lang="es-ES"/>
          </a:p>
        </p:txBody>
      </p:sp>
      <p:sp>
        <p:nvSpPr>
          <p:cNvPr id="5" name="Footer Placeholder 4"/>
          <p:cNvSpPr>
            <a:spLocks noGrp="1"/>
          </p:cNvSpPr>
          <p:nvPr>
            <p:ph type="ftr" sz="quarter" idx="11"/>
          </p:nvPr>
        </p:nvSpPr>
        <p:spPr/>
        <p:txBody>
          <a:bodyPr/>
          <a:lstStyle/>
          <a:p>
            <a:endParaRPr kumimoji="0" lang="es-ES"/>
          </a:p>
        </p:txBody>
      </p:sp>
      <p:sp>
        <p:nvSpPr>
          <p:cNvPr id="6" name="Slide Number Placeholder 5"/>
          <p:cNvSpPr>
            <a:spLocks noGrp="1"/>
          </p:cNvSpPr>
          <p:nvPr>
            <p:ph type="sldNum" sz="quarter" idx="12"/>
          </p:nvPr>
        </p:nvSpPr>
        <p:spPr/>
        <p:txBody>
          <a:bodyPr/>
          <a:lstStyle/>
          <a:p>
            <a:fld id="{240D5ECE-8B49-45CD-BE81-EF81920D1969}" type="slidenum">
              <a:pPr/>
              <a:t>‹Nº›</a:t>
            </a:fld>
            <a:endParaRPr kumimoji="0" lang="es-ES"/>
          </a:p>
        </p:txBody>
      </p:sp>
      <p:sp>
        <p:nvSpPr>
          <p:cNvPr id="14" name="Title 1"/>
          <p:cNvSpPr>
            <a:spLocks noGrp="1"/>
          </p:cNvSpPr>
          <p:nvPr>
            <p:ph type="title" hasCustomPrompt="1"/>
          </p:nvPr>
        </p:nvSpPr>
        <p:spPr>
          <a:xfrm>
            <a:off x="0" y="414867"/>
            <a:ext cx="5448300" cy="457200"/>
          </a:xfrm>
          <a:solidFill>
            <a:schemeClr val="tx1">
              <a:lumMod val="50000"/>
              <a:lumOff val="50000"/>
            </a:schemeClr>
          </a:solidFill>
        </p:spPr>
        <p:txBody>
          <a:bodyPr>
            <a:normAutofit/>
          </a:bodyPr>
          <a:lstStyle>
            <a:lvl1pPr algn="l" eaLnBrk="1" latinLnBrk="0" hangingPunct="1">
              <a:defRPr kumimoji="0" lang="es-ES" sz="2800" b="1" kern="1200" baseline="0">
                <a:solidFill>
                  <a:schemeClr val="bg1"/>
                </a:solidFill>
                <a:latin typeface="+mn-lt"/>
                <a:ea typeface="+mn-ea"/>
                <a:cs typeface="+mn-cs"/>
              </a:defRPr>
            </a:lvl1pPr>
          </a:lstStyle>
          <a:p>
            <a:r>
              <a:rPr kumimoji="0" lang="es-ES"/>
              <a:t>    Haga clic para modificar el estilo de título del patrón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exto y título 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274639"/>
            <a:ext cx="2228850" cy="5851525"/>
          </a:xfrm>
        </p:spPr>
        <p:txBody>
          <a:bodyPr vert="eaVert"/>
          <a:lstStyle/>
          <a:p>
            <a:pPr eaLnBrk="1" latinLnBrk="0" hangingPunct="1"/>
            <a:r>
              <a:rPr lang="es-ES"/>
              <a:t>Haga clic para modificar el estilo de título del patrón</a:t>
            </a:r>
            <a:endParaRPr/>
          </a:p>
        </p:txBody>
      </p:sp>
      <p:sp>
        <p:nvSpPr>
          <p:cNvPr id="3" name="Vertical Text Placeholder 2"/>
          <p:cNvSpPr>
            <a:spLocks noGrp="1"/>
          </p:cNvSpPr>
          <p:nvPr>
            <p:ph type="body" orient="vert" idx="1"/>
          </p:nvPr>
        </p:nvSpPr>
        <p:spPr>
          <a:xfrm>
            <a:off x="495300" y="274639"/>
            <a:ext cx="553085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Date Placeholder 3"/>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A258050E-B668-4FA7-85AD-C750C80A6E9B}" type="datetimeFigureOut">
              <a:pPr/>
              <a:t>24/09/2020</a:t>
            </a:fld>
            <a:endParaRPr kumimoji="0" lang="es-ES"/>
          </a:p>
        </p:txBody>
      </p:sp>
      <p:sp>
        <p:nvSpPr>
          <p:cNvPr id="5" name="Footer Placeholder 4"/>
          <p:cNvSpPr>
            <a:spLocks noGrp="1"/>
          </p:cNvSpPr>
          <p:nvPr>
            <p:ph type="ftr" sz="quarter" idx="11"/>
          </p:nvPr>
        </p:nvSpPr>
        <p:spPr/>
        <p:txBody>
          <a:body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9450" y="1992354"/>
            <a:ext cx="6356350" cy="1970046"/>
          </a:xfrm>
        </p:spPr>
        <p:txBody>
          <a:bodyPr anchor="ctr">
            <a:normAutofit/>
          </a:bodyPr>
          <a:lstStyle>
            <a:lvl1pPr algn="l" eaLnBrk="1" latinLnBrk="0" hangingPunct="1">
              <a:defRPr kumimoji="0" lang="es-ES" sz="3000" b="1" cap="all"/>
            </a:lvl1pPr>
          </a:lstStyle>
          <a:p>
            <a:pPr eaLnBrk="1" latinLnBrk="0" hangingPunct="1"/>
            <a:r>
              <a:rPr lang="es-ES"/>
              <a:t>Haga clic para modificar el estilo de título del patrón</a:t>
            </a:r>
            <a:endParaRPr/>
          </a:p>
        </p:txBody>
      </p:sp>
      <p:sp>
        <p:nvSpPr>
          <p:cNvPr id="3" name="Text Placeholder 2"/>
          <p:cNvSpPr>
            <a:spLocks noGrp="1"/>
          </p:cNvSpPr>
          <p:nvPr>
            <p:ph type="body" idx="1"/>
          </p:nvPr>
        </p:nvSpPr>
        <p:spPr>
          <a:xfrm>
            <a:off x="412751" y="5105401"/>
            <a:ext cx="8915401" cy="375787"/>
          </a:xfrm>
        </p:spPr>
        <p:txBody>
          <a:bodyPr anchor="b">
            <a:normAutofit/>
          </a:bodyPr>
          <a:lstStyle>
            <a:lvl1pPr marL="0" indent="0" algn="r" eaLnBrk="1" latinLnBrk="0" hangingPunct="1">
              <a:buNone/>
              <a:defRPr kumimoji="0" lang="es-ES" sz="1800">
                <a:solidFill>
                  <a:schemeClr val="tx1">
                    <a:lumMod val="65000"/>
                    <a:lumOff val="35000"/>
                  </a:schemeClr>
                </a:solidFill>
              </a:defRPr>
            </a:lvl1pPr>
            <a:lvl2pPr marL="457200" indent="0" eaLnBrk="1" latinLnBrk="0" hangingPunct="1">
              <a:buNone/>
              <a:defRPr kumimoji="0" lang="es-ES" sz="1800">
                <a:solidFill>
                  <a:schemeClr val="tx1">
                    <a:tint val="75000"/>
                  </a:schemeClr>
                </a:solidFill>
              </a:defRPr>
            </a:lvl2pPr>
            <a:lvl3pPr marL="914400" indent="0" eaLnBrk="1" latinLnBrk="0" hangingPunct="1">
              <a:buNone/>
              <a:defRPr kumimoji="0" lang="es-ES" sz="1600">
                <a:solidFill>
                  <a:schemeClr val="tx1">
                    <a:tint val="75000"/>
                  </a:schemeClr>
                </a:solidFill>
              </a:defRPr>
            </a:lvl3pPr>
            <a:lvl4pPr marL="1371600" indent="0" eaLnBrk="1" latinLnBrk="0" hangingPunct="1">
              <a:buNone/>
              <a:defRPr kumimoji="0" lang="es-ES" sz="1400">
                <a:solidFill>
                  <a:schemeClr val="tx1">
                    <a:tint val="75000"/>
                  </a:schemeClr>
                </a:solidFill>
              </a:defRPr>
            </a:lvl4pPr>
            <a:lvl5pPr marL="1828800" indent="0" eaLnBrk="1" latinLnBrk="0" hangingPunct="1">
              <a:buNone/>
              <a:defRPr kumimoji="0" lang="es-ES" sz="1400">
                <a:solidFill>
                  <a:schemeClr val="tx1">
                    <a:tint val="75000"/>
                  </a:schemeClr>
                </a:solidFill>
              </a:defRPr>
            </a:lvl5pPr>
            <a:lvl6pPr marL="2286000" indent="0" eaLnBrk="1" latinLnBrk="0" hangingPunct="1">
              <a:buNone/>
              <a:defRPr kumimoji="0" lang="es-ES" sz="1400">
                <a:solidFill>
                  <a:schemeClr val="tx1">
                    <a:tint val="75000"/>
                  </a:schemeClr>
                </a:solidFill>
              </a:defRPr>
            </a:lvl6pPr>
            <a:lvl7pPr marL="2743200" indent="0" eaLnBrk="1" latinLnBrk="0" hangingPunct="1">
              <a:buNone/>
              <a:defRPr kumimoji="0" lang="es-ES" sz="1400">
                <a:solidFill>
                  <a:schemeClr val="tx1">
                    <a:tint val="75000"/>
                  </a:schemeClr>
                </a:solidFill>
              </a:defRPr>
            </a:lvl7pPr>
            <a:lvl8pPr marL="3200400" indent="0" eaLnBrk="1" latinLnBrk="0" hangingPunct="1">
              <a:buNone/>
              <a:defRPr kumimoji="0" lang="es-ES" sz="1400">
                <a:solidFill>
                  <a:schemeClr val="tx1">
                    <a:tint val="75000"/>
                  </a:schemeClr>
                </a:solidFill>
              </a:defRPr>
            </a:lvl8pPr>
            <a:lvl9pPr marL="3657600" indent="0" eaLnBrk="1" latinLnBrk="0" hangingPunct="1">
              <a:buNone/>
              <a:defRPr kumimoji="0" lang="es-ES" sz="1400">
                <a:solidFill>
                  <a:schemeClr val="tx1">
                    <a:tint val="75000"/>
                  </a:schemeClr>
                </a:solidFill>
              </a:defRPr>
            </a:lvl9pPr>
          </a:lstStyle>
          <a:p>
            <a:pPr lvl="0" eaLnBrk="1" latinLnBrk="0" hangingPunct="1"/>
            <a:r>
              <a:rPr lang="es-ES"/>
              <a:t>Haga clic para modificar el estilo de texto del patrón</a:t>
            </a:r>
          </a:p>
        </p:txBody>
      </p:sp>
      <p:sp>
        <p:nvSpPr>
          <p:cNvPr id="5" name="Footer Placeholder 4"/>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
        <p:nvSpPr>
          <p:cNvPr id="8" name="Rectangle 7"/>
          <p:cNvSpPr/>
          <p:nvPr userDrawn="1"/>
        </p:nvSpPr>
        <p:spPr>
          <a:xfrm>
            <a:off x="9410700" y="5265376"/>
            <a:ext cx="4953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a:solidFill>
                  <a:srgbClr val="FF6600"/>
                </a:solidFill>
              </a:rPr>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ítulo y contenid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824" y="5867400"/>
            <a:ext cx="9906000" cy="1053694"/>
          </a:xfrm>
          <a:prstGeom prst="rect">
            <a:avLst/>
          </a:prstGeom>
        </p:spPr>
      </p:pic>
      <p:sp>
        <p:nvSpPr>
          <p:cNvPr id="2" name="Title 1"/>
          <p:cNvSpPr>
            <a:spLocks noGrp="1"/>
          </p:cNvSpPr>
          <p:nvPr>
            <p:ph type="title"/>
          </p:nvPr>
        </p:nvSpPr>
        <p:spPr>
          <a:xfrm>
            <a:off x="472528" y="76200"/>
            <a:ext cx="9103272" cy="685800"/>
          </a:xfrm>
        </p:spPr>
        <p:txBody>
          <a:bodyPr anchor="ctr" anchorCtr="0">
            <a:normAutofit/>
          </a:bodyPr>
          <a:lstStyle>
            <a:lvl1pPr algn="l" eaLnBrk="1" latinLnBrk="0" hangingPunct="1">
              <a:defRPr kumimoji="0" lang="es-ES" sz="3000" b="0">
                <a:solidFill>
                  <a:schemeClr val="tx1">
                    <a:lumMod val="85000"/>
                    <a:lumOff val="15000"/>
                  </a:schemeClr>
                </a:solidFill>
              </a:defRPr>
            </a:lvl1pPr>
          </a:lstStyle>
          <a:p>
            <a:pPr eaLnBrk="1" latinLnBrk="0" hangingPunct="1"/>
            <a:r>
              <a:rPr lang="es-ES"/>
              <a:t>Haga clic para modificar el estilo de título del patrón</a:t>
            </a:r>
            <a:endParaRPr/>
          </a:p>
        </p:txBody>
      </p:sp>
      <p:sp>
        <p:nvSpPr>
          <p:cNvPr id="3" name="Content Placeholder 2"/>
          <p:cNvSpPr>
            <a:spLocks noGrp="1"/>
          </p:cNvSpPr>
          <p:nvPr>
            <p:ph idx="1"/>
          </p:nvPr>
        </p:nvSpPr>
        <p:spPr/>
        <p:txBody>
          <a:bodyPr/>
          <a:lstStyle>
            <a:lvl1pPr eaLnBrk="1" latinLnBrk="0" hangingPunct="1">
              <a:defRPr kumimoji="0" lang="es-ES">
                <a:solidFill>
                  <a:schemeClr val="tx1">
                    <a:lumMod val="85000"/>
                    <a:lumOff val="15000"/>
                  </a:schemeClr>
                </a:solidFill>
              </a:defRPr>
            </a:lvl1pPr>
            <a:lvl2pPr eaLnBrk="1" latinLnBrk="0" hangingPunct="1">
              <a:defRPr kumimoji="0" lang="es-ES">
                <a:solidFill>
                  <a:schemeClr val="tx1">
                    <a:lumMod val="85000"/>
                    <a:lumOff val="15000"/>
                  </a:schemeClr>
                </a:solidFill>
              </a:defRPr>
            </a:lvl2pPr>
            <a:lvl3pPr eaLnBrk="1" latinLnBrk="0" hangingPunct="1">
              <a:defRPr kumimoji="0" lang="es-ES">
                <a:solidFill>
                  <a:schemeClr val="tx1">
                    <a:lumMod val="85000"/>
                    <a:lumOff val="15000"/>
                  </a:schemeClr>
                </a:solidFill>
              </a:defRPr>
            </a:lvl3pPr>
            <a:lvl4pPr eaLnBrk="1" latinLnBrk="0" hangingPunct="1">
              <a:defRPr kumimoji="0" lang="es-ES">
                <a:solidFill>
                  <a:schemeClr val="tx1">
                    <a:lumMod val="85000"/>
                    <a:lumOff val="15000"/>
                  </a:schemeClr>
                </a:solidFill>
              </a:defRPr>
            </a:lvl4pPr>
            <a:lvl5pPr eaLnBrk="1" latinLnBrk="0" hangingPunct="1">
              <a:defRPr kumimoji="0" lang="es-ES">
                <a:solidFill>
                  <a:schemeClr val="tx1">
                    <a:lumMod val="85000"/>
                    <a:lumOff val="15000"/>
                  </a:schemeClr>
                </a:solidFill>
              </a:defRPr>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Date Placeholder 3"/>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A258050E-B668-4FA7-85AD-C750C80A6E9B}" type="datetimeFigureOut">
              <a:pPr/>
              <a:t>24/09/2020</a:t>
            </a:fld>
            <a:endParaRPr kumimoji="0" lang="es-ES"/>
          </a:p>
        </p:txBody>
      </p:sp>
      <p:sp>
        <p:nvSpPr>
          <p:cNvPr id="5" name="Footer Placeholder 4"/>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contenido: Énf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es-ES"/>
              <a:t>Haga clic para modificar el estilo de título del patrón</a:t>
            </a:r>
            <a:endParaRPr/>
          </a:p>
        </p:txBody>
      </p:sp>
      <p:sp>
        <p:nvSpPr>
          <p:cNvPr id="3" name="Date Placeholder 2"/>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A258050E-B668-4FA7-85AD-C750C80A6E9B}" type="datetimeFigureOut">
              <a:pPr/>
              <a:t>24/09/2020</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
        <p:nvSpPr>
          <p:cNvPr id="6" name="Content Placeholder 2"/>
          <p:cNvSpPr>
            <a:spLocks noGrp="1"/>
          </p:cNvSpPr>
          <p:nvPr>
            <p:ph idx="1"/>
          </p:nvPr>
        </p:nvSpPr>
        <p:spPr>
          <a:xfrm>
            <a:off x="495300" y="1600201"/>
            <a:ext cx="8915400" cy="4525963"/>
          </a:xfrm>
        </p:spPr>
        <p:txBody>
          <a:bodyPr/>
          <a:lstStyle>
            <a:lvl1pPr eaLnBrk="1" latinLnBrk="0" hangingPunct="1">
              <a:defRPr kumimoji="0" lang="es-ES">
                <a:solidFill>
                  <a:schemeClr val="tx1">
                    <a:lumMod val="85000"/>
                    <a:lumOff val="15000"/>
                  </a:schemeClr>
                </a:solidFill>
              </a:defRPr>
            </a:lvl1pPr>
            <a:lvl2pPr eaLnBrk="1" latinLnBrk="0" hangingPunct="1">
              <a:defRPr kumimoji="0" lang="es-ES">
                <a:solidFill>
                  <a:schemeClr val="tx1">
                    <a:lumMod val="85000"/>
                    <a:lumOff val="15000"/>
                  </a:schemeClr>
                </a:solidFill>
              </a:defRPr>
            </a:lvl2pPr>
            <a:lvl3pPr eaLnBrk="1" latinLnBrk="0" hangingPunct="1">
              <a:defRPr kumimoji="0" lang="es-ES">
                <a:solidFill>
                  <a:schemeClr val="tx1">
                    <a:lumMod val="85000"/>
                    <a:lumOff val="15000"/>
                  </a:schemeClr>
                </a:solidFill>
              </a:defRPr>
            </a:lvl3pPr>
            <a:lvl4pPr eaLnBrk="1" latinLnBrk="0" hangingPunct="1">
              <a:defRPr kumimoji="0" lang="es-ES">
                <a:solidFill>
                  <a:schemeClr val="tx1">
                    <a:lumMod val="85000"/>
                    <a:lumOff val="15000"/>
                  </a:schemeClr>
                </a:solidFill>
              </a:defRPr>
            </a:lvl4pPr>
            <a:lvl5pPr eaLnBrk="1" latinLnBrk="0" hangingPunct="1">
              <a:defRPr kumimoji="0" lang="es-ES">
                <a:solidFill>
                  <a:schemeClr val="tx1">
                    <a:lumMod val="85000"/>
                    <a:lumOff val="15000"/>
                  </a:schemeClr>
                </a:solidFill>
              </a:defRPr>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os obje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750" y="1"/>
            <a:ext cx="7657016" cy="838200"/>
          </a:xfrm>
        </p:spPr>
        <p:txBody>
          <a:bodyPr anchor="b">
            <a:normAutofit/>
          </a:bodyPr>
          <a:lstStyle>
            <a:lvl1pPr algn="l" eaLnBrk="1" latinLnBrk="0" hangingPunct="1">
              <a:defRPr kumimoji="0" lang="es-ES" sz="2800">
                <a:solidFill>
                  <a:schemeClr val="bg1"/>
                </a:solidFill>
              </a:defRPr>
            </a:lvl1pPr>
          </a:lstStyle>
          <a:p>
            <a:pPr eaLnBrk="1" latinLnBrk="0" hangingPunct="1"/>
            <a:r>
              <a:rPr lang="es-ES"/>
              <a:t>Haga clic para modificar el estilo de título del patrón</a:t>
            </a:r>
            <a:endParaRPr/>
          </a:p>
        </p:txBody>
      </p:sp>
      <p:sp>
        <p:nvSpPr>
          <p:cNvPr id="3" name="Content Placeholder 2"/>
          <p:cNvSpPr>
            <a:spLocks noGrp="1"/>
          </p:cNvSpPr>
          <p:nvPr>
            <p:ph sz="half" idx="1"/>
          </p:nvPr>
        </p:nvSpPr>
        <p:spPr>
          <a:xfrm>
            <a:off x="495300" y="1676402"/>
            <a:ext cx="4375150" cy="3971455"/>
          </a:xfrm>
        </p:spPr>
        <p:txBody>
          <a:bodyPr/>
          <a:lstStyle>
            <a:lvl1pPr eaLnBrk="1" latinLnBrk="0" hangingPunct="1">
              <a:defRPr kumimoji="0" lang="es-ES" sz="2800">
                <a:solidFill>
                  <a:schemeClr val="tx1">
                    <a:lumMod val="85000"/>
                    <a:lumOff val="15000"/>
                  </a:schemeClr>
                </a:solidFill>
              </a:defRPr>
            </a:lvl1pPr>
            <a:lvl2pPr eaLnBrk="1" latinLnBrk="0" hangingPunct="1">
              <a:defRPr kumimoji="0" lang="es-ES" sz="2400">
                <a:solidFill>
                  <a:schemeClr val="tx1">
                    <a:lumMod val="85000"/>
                    <a:lumOff val="15000"/>
                  </a:schemeClr>
                </a:solidFill>
              </a:defRPr>
            </a:lvl2pPr>
            <a:lvl3pPr eaLnBrk="1" latinLnBrk="0" hangingPunct="1">
              <a:defRPr kumimoji="0" lang="es-ES" sz="2000">
                <a:solidFill>
                  <a:schemeClr val="tx1">
                    <a:lumMod val="85000"/>
                    <a:lumOff val="15000"/>
                  </a:schemeClr>
                </a:solidFill>
              </a:defRPr>
            </a:lvl3pPr>
            <a:lvl4pPr eaLnBrk="1" latinLnBrk="0" hangingPunct="1">
              <a:defRPr kumimoji="0" lang="es-ES" sz="1800">
                <a:solidFill>
                  <a:schemeClr val="tx1">
                    <a:lumMod val="85000"/>
                    <a:lumOff val="15000"/>
                  </a:schemeClr>
                </a:solidFill>
              </a:defRPr>
            </a:lvl4pPr>
            <a:lvl5pPr eaLnBrk="1" latinLnBrk="0" hangingPunct="1">
              <a:defRPr kumimoji="0" lang="es-ES" sz="1800">
                <a:solidFill>
                  <a:schemeClr val="tx1">
                    <a:lumMod val="85000"/>
                    <a:lumOff val="15000"/>
                  </a:schemeClr>
                </a:solidFill>
              </a:defRPr>
            </a:lvl5pPr>
            <a:lvl6pPr eaLnBrk="1" latinLnBrk="0" hangingPunct="1">
              <a:defRPr kumimoji="0" lang="es-ES" sz="1800"/>
            </a:lvl6pPr>
            <a:lvl7pPr eaLnBrk="1" latinLnBrk="0" hangingPunct="1">
              <a:defRPr kumimoji="0" lang="es-ES" sz="1800"/>
            </a:lvl7pPr>
            <a:lvl8pPr eaLnBrk="1" latinLnBrk="0" hangingPunct="1">
              <a:defRPr kumimoji="0" lang="es-ES" sz="1800"/>
            </a:lvl8pPr>
            <a:lvl9pPr eaLnBrk="1" latinLnBrk="0" hangingPunct="1">
              <a:defRPr kumimoji="0" lang="es-ES" sz="1800"/>
            </a:lvl9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Content Placeholder 3"/>
          <p:cNvSpPr>
            <a:spLocks noGrp="1"/>
          </p:cNvSpPr>
          <p:nvPr>
            <p:ph sz="half" idx="2"/>
          </p:nvPr>
        </p:nvSpPr>
        <p:spPr>
          <a:xfrm>
            <a:off x="5035550" y="1676400"/>
            <a:ext cx="4375150" cy="3971454"/>
          </a:xfrm>
        </p:spPr>
        <p:txBody>
          <a:bodyPr/>
          <a:lstStyle>
            <a:lvl1pPr eaLnBrk="1" latinLnBrk="0" hangingPunct="1">
              <a:defRPr kumimoji="0" lang="es-ES" sz="2800">
                <a:solidFill>
                  <a:schemeClr val="tx1">
                    <a:lumMod val="85000"/>
                    <a:lumOff val="15000"/>
                  </a:schemeClr>
                </a:solidFill>
              </a:defRPr>
            </a:lvl1pPr>
            <a:lvl2pPr eaLnBrk="1" latinLnBrk="0" hangingPunct="1">
              <a:defRPr kumimoji="0" lang="es-ES" sz="2400">
                <a:solidFill>
                  <a:schemeClr val="tx1">
                    <a:lumMod val="85000"/>
                    <a:lumOff val="15000"/>
                  </a:schemeClr>
                </a:solidFill>
              </a:defRPr>
            </a:lvl2pPr>
            <a:lvl3pPr eaLnBrk="1" latinLnBrk="0" hangingPunct="1">
              <a:defRPr kumimoji="0" lang="es-ES" sz="2000">
                <a:solidFill>
                  <a:schemeClr val="tx1">
                    <a:lumMod val="85000"/>
                    <a:lumOff val="15000"/>
                  </a:schemeClr>
                </a:solidFill>
              </a:defRPr>
            </a:lvl3pPr>
            <a:lvl4pPr eaLnBrk="1" latinLnBrk="0" hangingPunct="1">
              <a:defRPr kumimoji="0" lang="es-ES" sz="1800">
                <a:solidFill>
                  <a:schemeClr val="tx1">
                    <a:lumMod val="85000"/>
                    <a:lumOff val="15000"/>
                  </a:schemeClr>
                </a:solidFill>
              </a:defRPr>
            </a:lvl4pPr>
            <a:lvl5pPr eaLnBrk="1" latinLnBrk="0" hangingPunct="1">
              <a:defRPr kumimoji="0" lang="es-ES" sz="1800">
                <a:solidFill>
                  <a:schemeClr val="tx1">
                    <a:lumMod val="85000"/>
                    <a:lumOff val="15000"/>
                  </a:schemeClr>
                </a:solidFill>
              </a:defRPr>
            </a:lvl5pPr>
            <a:lvl6pPr eaLnBrk="1" latinLnBrk="0" hangingPunct="1">
              <a:defRPr kumimoji="0" lang="es-ES" sz="1800"/>
            </a:lvl6pPr>
            <a:lvl7pPr eaLnBrk="1" latinLnBrk="0" hangingPunct="1">
              <a:defRPr kumimoji="0" lang="es-ES" sz="1800"/>
            </a:lvl7pPr>
            <a:lvl8pPr eaLnBrk="1" latinLnBrk="0" hangingPunct="1">
              <a:defRPr kumimoji="0" lang="es-ES" sz="1800"/>
            </a:lvl8pPr>
            <a:lvl9pPr eaLnBrk="1" latinLnBrk="0" hangingPunct="1">
              <a:defRPr kumimoji="0" lang="es-ES" sz="1800"/>
            </a:lvl9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5" name="Date Placeholder 4"/>
          <p:cNvSpPr>
            <a:spLocks noGrp="1"/>
          </p:cNvSpPr>
          <p:nvPr>
            <p:ph type="dt" sz="half" idx="10"/>
          </p:nvPr>
        </p:nvSpPr>
        <p:spPr/>
        <p:txBody>
          <a:bodyPr/>
          <a:lstStyle/>
          <a:p>
            <a:fld id="{A258050E-B668-4FA7-85AD-C750C80A6E9B}" type="datetimeFigureOut">
              <a:pPr/>
              <a:t>24/09/2020</a:t>
            </a:fld>
            <a:endParaRPr kumimoji="0" lang="es-ES"/>
          </a:p>
        </p:txBody>
      </p:sp>
      <p:sp>
        <p:nvSpPr>
          <p:cNvPr id="6" name="Footer Placeholder 5"/>
          <p:cNvSpPr>
            <a:spLocks noGrp="1"/>
          </p:cNvSpPr>
          <p:nvPr>
            <p:ph type="ftr" sz="quarter" idx="11"/>
          </p:nvPr>
        </p:nvSpPr>
        <p:spPr/>
        <p:txBody>
          <a:bodyPr/>
          <a:lstStyle/>
          <a:p>
            <a:endParaRPr kumimoji="0" lang="es-ES"/>
          </a:p>
        </p:txBody>
      </p:sp>
      <p:sp>
        <p:nvSpPr>
          <p:cNvPr id="7" name="Slide Number Placeholder 6"/>
          <p:cNvSpPr>
            <a:spLocks noGrp="1"/>
          </p:cNvSpPr>
          <p:nvPr>
            <p:ph type="sldNum" sz="quarter" idx="12"/>
          </p:nvPr>
        </p:nvSpPr>
        <p:spPr/>
        <p:txBody>
          <a:bodyPr/>
          <a:lstStyle/>
          <a:p>
            <a:fld id="{240D5ECE-8B49-45CD-BE81-EF81920D1969}" type="slidenum">
              <a:pPr/>
              <a:t>‹Nº›</a:t>
            </a:fld>
            <a:endParaRPr kumimoji="0"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24/09/2020</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pic>
        <p:nvPicPr>
          <p:cNvPr id="6" name="Picture 5"/>
          <p:cNvPicPr>
            <a:picLocks noChangeAspect="1"/>
          </p:cNvPicPr>
          <p:nvPr userDrawn="1"/>
        </p:nvPicPr>
        <p:blipFill>
          <a:blip r:embed="rId3" cstate="print"/>
          <a:stretch>
            <a:fillRect/>
          </a:stretch>
        </p:blipFill>
        <p:spPr>
          <a:xfrm>
            <a:off x="0" y="762000"/>
            <a:ext cx="2649279" cy="2286000"/>
          </a:xfrm>
          <a:prstGeom prst="rect">
            <a:avLst/>
          </a:prstGeom>
        </p:spPr>
      </p:pic>
      <p:sp>
        <p:nvSpPr>
          <p:cNvPr id="2" name="Title 1"/>
          <p:cNvSpPr>
            <a:spLocks noGrp="1"/>
          </p:cNvSpPr>
          <p:nvPr>
            <p:ph type="title"/>
          </p:nvPr>
        </p:nvSpPr>
        <p:spPr>
          <a:xfrm>
            <a:off x="1218100" y="2077200"/>
            <a:ext cx="7594600" cy="1143000"/>
          </a:xfrm>
        </p:spPr>
        <p:txBody>
          <a:bodyPr/>
          <a:lstStyle>
            <a:lvl1pPr algn="l" eaLnBrk="1" latinLnBrk="0" hangingPunct="1">
              <a:defRPr kumimoji="0" lang="es-ES"/>
            </a:lvl1pPr>
          </a:lstStyle>
          <a:p>
            <a:pPr eaLnBrk="1" latinLnBrk="0" hangingPunct="1"/>
            <a:r>
              <a:rPr lang="es-ES"/>
              <a:t>Haga clic para modificar el estilo de título del patrón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ólo el título: Énf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pPr/>
              <a:t>24/09/2020</a:t>
            </a:fld>
            <a:endParaRPr kumimoji="0" lang="es-ES"/>
          </a:p>
        </p:txBody>
      </p:sp>
      <p:sp>
        <p:nvSpPr>
          <p:cNvPr id="3" name="Footer Placeholder 2"/>
          <p:cNvSpPr>
            <a:spLocks noGrp="1"/>
          </p:cNvSpPr>
          <p:nvPr>
            <p:ph type="ftr" sz="quarter" idx="11"/>
          </p:nvPr>
        </p:nvSpPr>
        <p:spPr/>
        <p:txBody>
          <a:bodyPr/>
          <a:lstStyle/>
          <a:p>
            <a:endParaRPr kumimoji="0" lang="es-ES"/>
          </a:p>
        </p:txBody>
      </p:sp>
      <p:sp>
        <p:nvSpPr>
          <p:cNvPr id="4" name="Slide Number Placeholder 3"/>
          <p:cNvSpPr>
            <a:spLocks noGrp="1"/>
          </p:cNvSpPr>
          <p:nvPr>
            <p:ph type="sldNum" sz="quarter" idx="12"/>
          </p:nvPr>
        </p:nvSpPr>
        <p:spPr/>
        <p:txBody>
          <a:bodyPr/>
          <a:lstStyle/>
          <a:p>
            <a:fld id="{240D5ECE-8B49-45CD-BE81-EF81920D1969}" type="slidenum">
              <a:pPr/>
              <a:t>‹Nº›</a:t>
            </a:fld>
            <a:endParaRPr kumimoji="0" lang="es-ES"/>
          </a:p>
        </p:txBody>
      </p:sp>
      <p:sp>
        <p:nvSpPr>
          <p:cNvPr id="6" name="Title 1"/>
          <p:cNvSpPr>
            <a:spLocks noGrp="1"/>
          </p:cNvSpPr>
          <p:nvPr>
            <p:ph type="title" hasCustomPrompt="1"/>
          </p:nvPr>
        </p:nvSpPr>
        <p:spPr>
          <a:xfrm>
            <a:off x="314600" y="3081000"/>
            <a:ext cx="9410700" cy="1095600"/>
          </a:xfrm>
        </p:spPr>
        <p:txBody>
          <a:bodyPr>
            <a:normAutofit/>
          </a:bodyPr>
          <a:lstStyle>
            <a:lvl1pPr algn="ctr" eaLnBrk="1" latinLnBrk="0" hangingPunct="1">
              <a:defRPr kumimoji="0" lang="es-ES"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es-ES"/>
              <a:t>Haga clic para modificar el estilo de título del patrón</a:t>
            </a:r>
          </a:p>
        </p:txBody>
      </p:sp>
      <p:sp>
        <p:nvSpPr>
          <p:cNvPr id="7" name="Text Placeholder 2"/>
          <p:cNvSpPr>
            <a:spLocks noGrp="1"/>
          </p:cNvSpPr>
          <p:nvPr>
            <p:ph type="body" idx="1"/>
          </p:nvPr>
        </p:nvSpPr>
        <p:spPr>
          <a:xfrm>
            <a:off x="307615" y="2424752"/>
            <a:ext cx="9418500" cy="639762"/>
          </a:xfrm>
        </p:spPr>
        <p:txBody>
          <a:bodyPr anchor="b">
            <a:normAutofit/>
          </a:bodyPr>
          <a:lstStyle>
            <a:lvl1pPr marL="0" indent="0" algn="ctr" eaLnBrk="1" latinLnBrk="0" hangingPunct="1">
              <a:buNone/>
              <a:defRPr kumimoji="0" lang="es-ES" sz="2800" kern="1200">
                <a:solidFill>
                  <a:srgbClr val="2E507A">
                    <a:alpha val="81000"/>
                  </a:srgbClr>
                </a:solidFill>
                <a:latin typeface="+mn-lt"/>
                <a:ea typeface="+mn-ea"/>
                <a:cs typeface="+mn-cs"/>
              </a:defRPr>
            </a:lvl1pPr>
            <a:lvl2pPr marL="457200" indent="0" eaLnBrk="1" latinLnBrk="0" hangingPunct="1">
              <a:buNone/>
              <a:defRPr kumimoji="0" lang="es-ES" sz="2000" b="1"/>
            </a:lvl2pPr>
            <a:lvl3pPr marL="914400" indent="0" eaLnBrk="1" latinLnBrk="0" hangingPunct="1">
              <a:buNone/>
              <a:defRPr kumimoji="0" lang="es-ES" sz="1800" b="1"/>
            </a:lvl3pPr>
            <a:lvl4pPr marL="1371600" indent="0" eaLnBrk="1" latinLnBrk="0" hangingPunct="1">
              <a:buNone/>
              <a:defRPr kumimoji="0" lang="es-ES" sz="1600" b="1"/>
            </a:lvl4pPr>
            <a:lvl5pPr marL="1828800" indent="0" eaLnBrk="1" latinLnBrk="0" hangingPunct="1">
              <a:buNone/>
              <a:defRPr kumimoji="0" lang="es-ES" sz="1600" b="1"/>
            </a:lvl5pPr>
            <a:lvl6pPr marL="2286000" indent="0" eaLnBrk="1" latinLnBrk="0" hangingPunct="1">
              <a:buNone/>
              <a:defRPr kumimoji="0" lang="es-ES" sz="1600" b="1"/>
            </a:lvl6pPr>
            <a:lvl7pPr marL="2743200" indent="0" eaLnBrk="1" latinLnBrk="0" hangingPunct="1">
              <a:buNone/>
              <a:defRPr kumimoji="0" lang="es-ES" sz="1600" b="1"/>
            </a:lvl7pPr>
            <a:lvl8pPr marL="3200400" indent="0" eaLnBrk="1" latinLnBrk="0" hangingPunct="1">
              <a:buNone/>
              <a:defRPr kumimoji="0" lang="es-ES" sz="1600" b="1"/>
            </a:lvl8pPr>
            <a:lvl9pPr marL="3657600" indent="0" eaLnBrk="1" latinLnBrk="0" hangingPunct="1">
              <a:buNone/>
              <a:defRPr kumimoji="0" lang="es-ES" sz="1600" b="1"/>
            </a:lvl9pPr>
          </a:lstStyle>
          <a:p>
            <a:pPr lvl="0" eaLnBrk="1" latinLnBrk="0" hangingPunct="1"/>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con texto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24/09/2020</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7" name="Rectangle 6"/>
          <p:cNvSpPr/>
          <p:nvPr userDrawn="1"/>
        </p:nvSpPr>
        <p:spPr>
          <a:xfrm>
            <a:off x="0" y="2895600"/>
            <a:ext cx="817245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a:p>
        </p:txBody>
      </p:sp>
      <p:sp>
        <p:nvSpPr>
          <p:cNvPr id="9" name="Title 1"/>
          <p:cNvSpPr>
            <a:spLocks noGrp="1"/>
          </p:cNvSpPr>
          <p:nvPr>
            <p:ph type="title"/>
          </p:nvPr>
        </p:nvSpPr>
        <p:spPr>
          <a:xfrm>
            <a:off x="449439" y="3200400"/>
            <a:ext cx="7594600" cy="1676400"/>
          </a:xfrm>
        </p:spPr>
        <p:txBody>
          <a:bodyPr>
            <a:normAutofit/>
          </a:bodyPr>
          <a:lstStyle>
            <a:lvl1pPr marL="0" algn="l" defTabSz="914400" rtl="0" eaLnBrk="1" latinLnBrk="0" hangingPunct="1">
              <a:defRPr kumimoji="0" lang="es-ES" sz="4000" kern="1200">
                <a:solidFill>
                  <a:schemeClr val="bg1"/>
                </a:solidFill>
                <a:latin typeface="+mn-lt"/>
                <a:ea typeface="+mn-ea"/>
                <a:cs typeface="+mn-cs"/>
              </a:defRPr>
            </a:lvl1pPr>
          </a:lstStyle>
          <a:p>
            <a:pPr eaLnBrk="1" latinLnBrk="0" hangingPunct="1"/>
            <a:r>
              <a:rPr lang="es-ES"/>
              <a:t>Haga clic para modificar el estilo de título del patrón</a:t>
            </a:r>
            <a:endParaRPr/>
          </a:p>
        </p:txBody>
      </p:sp>
      <p:sp>
        <p:nvSpPr>
          <p:cNvPr id="10" name="Text Placeholder 15"/>
          <p:cNvSpPr>
            <a:spLocks noGrp="1"/>
          </p:cNvSpPr>
          <p:nvPr>
            <p:ph type="body" sz="quarter" idx="14" hasCustomPrompt="1"/>
          </p:nvPr>
        </p:nvSpPr>
        <p:spPr>
          <a:xfrm>
            <a:off x="5035550" y="664780"/>
            <a:ext cx="4540250" cy="381000"/>
          </a:xfrm>
        </p:spPr>
        <p:txBody>
          <a:bodyPr>
            <a:normAutofit/>
          </a:bodyPr>
          <a:lstStyle>
            <a:lvl1pPr algn="r" eaLnBrk="1" latinLnBrk="0" hangingPunct="1">
              <a:buNone/>
              <a:defRPr kumimoji="0" lang="es-ES" sz="1800" b="1" kern="1200">
                <a:solidFill>
                  <a:schemeClr val="bg1">
                    <a:lumMod val="65000"/>
                  </a:schemeClr>
                </a:solidFill>
                <a:latin typeface="Calibri" pitchFamily="34" charset="0"/>
                <a:ea typeface="+mn-ea"/>
                <a:cs typeface="+mn-cs"/>
              </a:defRPr>
            </a:lvl1pPr>
          </a:lstStyle>
          <a:p>
            <a:pPr lvl="0"/>
            <a:r>
              <a:rPr kumimoji="0" lang="es-ES"/>
              <a:t>Haga clic para modificar el estilo de subtítulo del patrón</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650" y="609600"/>
            <a:ext cx="3259006" cy="825500"/>
          </a:xfrm>
        </p:spPr>
        <p:txBody>
          <a:bodyPr anchor="b"/>
          <a:lstStyle>
            <a:lvl1pPr algn="l" eaLnBrk="1" latinLnBrk="0" hangingPunct="1">
              <a:defRPr kumimoji="0" lang="es-ES" sz="2000" b="1"/>
            </a:lvl1pPr>
          </a:lstStyle>
          <a:p>
            <a:pPr eaLnBrk="1" latinLnBrk="0" hangingPunct="1"/>
            <a:r>
              <a:rPr lang="es-ES"/>
              <a:t>Haga clic para modificar el estilo de título del patrón</a:t>
            </a:r>
            <a:endParaRPr/>
          </a:p>
        </p:txBody>
      </p:sp>
      <p:sp>
        <p:nvSpPr>
          <p:cNvPr id="3" name="Content Placeholder 2"/>
          <p:cNvSpPr>
            <a:spLocks noGrp="1"/>
          </p:cNvSpPr>
          <p:nvPr>
            <p:ph idx="1"/>
          </p:nvPr>
        </p:nvSpPr>
        <p:spPr>
          <a:xfrm>
            <a:off x="4120621" y="609600"/>
            <a:ext cx="5537729" cy="5334000"/>
          </a:xfrm>
        </p:spPr>
        <p:txBody>
          <a:bodyPr/>
          <a:lstStyle>
            <a:lvl1pPr eaLnBrk="1" latinLnBrk="0" hangingPunct="1">
              <a:defRPr kumimoji="0" lang="es-ES" sz="2800">
                <a:solidFill>
                  <a:schemeClr val="bg1"/>
                </a:solidFill>
              </a:defRPr>
            </a:lvl1pPr>
            <a:lvl2pPr eaLnBrk="1" latinLnBrk="0" hangingPunct="1">
              <a:defRPr kumimoji="0" lang="es-ES" sz="2800">
                <a:solidFill>
                  <a:schemeClr val="bg1"/>
                </a:solidFill>
              </a:defRPr>
            </a:lvl2pPr>
            <a:lvl3pPr eaLnBrk="1" latinLnBrk="0" hangingPunct="1">
              <a:defRPr kumimoji="0" lang="es-ES" sz="2400">
                <a:solidFill>
                  <a:schemeClr val="bg1"/>
                </a:solidFill>
              </a:defRPr>
            </a:lvl3pPr>
            <a:lvl4pPr eaLnBrk="1" latinLnBrk="0" hangingPunct="1">
              <a:defRPr kumimoji="0" lang="es-ES" sz="2000">
                <a:solidFill>
                  <a:schemeClr val="bg1"/>
                </a:solidFill>
              </a:defRPr>
            </a:lvl4pPr>
            <a:lvl5pPr eaLnBrk="1" latinLnBrk="0" hangingPunct="1">
              <a:defRPr kumimoji="0" lang="es-ES" sz="2000">
                <a:solidFill>
                  <a:schemeClr val="bg1"/>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Text Placeholder 3"/>
          <p:cNvSpPr>
            <a:spLocks noGrp="1"/>
          </p:cNvSpPr>
          <p:nvPr>
            <p:ph type="body" sz="half" idx="2"/>
          </p:nvPr>
        </p:nvSpPr>
        <p:spPr>
          <a:xfrm>
            <a:off x="247650" y="1435102"/>
            <a:ext cx="3259006" cy="3822699"/>
          </a:xfrm>
        </p:spPr>
        <p:txBody>
          <a:bodyPr/>
          <a:lstStyle>
            <a:lvl1pPr marL="0" indent="0" eaLnBrk="1" latinLnBrk="0" hangingPunct="1">
              <a:buNone/>
              <a:defRPr kumimoji="0" lang="es-ES" sz="1400">
                <a:solidFill>
                  <a:schemeClr val="tx1">
                    <a:lumMod val="75000"/>
                    <a:lumOff val="25000"/>
                  </a:schemeClr>
                </a:solidFill>
              </a:defRPr>
            </a:lvl1pPr>
            <a:lvl2pPr marL="457200" indent="0" eaLnBrk="1" latinLnBrk="0" hangingPunct="1">
              <a:buNone/>
              <a:defRPr kumimoji="0" lang="es-ES" sz="1200"/>
            </a:lvl2pPr>
            <a:lvl3pPr marL="914400" indent="0" eaLnBrk="1" latinLnBrk="0" hangingPunct="1">
              <a:buNone/>
              <a:defRPr kumimoji="0" lang="es-ES" sz="1000"/>
            </a:lvl3pPr>
            <a:lvl4pPr marL="1371600" indent="0" eaLnBrk="1" latinLnBrk="0" hangingPunct="1">
              <a:buNone/>
              <a:defRPr kumimoji="0" lang="es-ES" sz="900"/>
            </a:lvl4pPr>
            <a:lvl5pPr marL="1828800" indent="0" eaLnBrk="1" latinLnBrk="0" hangingPunct="1">
              <a:buNone/>
              <a:defRPr kumimoji="0" lang="es-ES" sz="900"/>
            </a:lvl5pPr>
            <a:lvl6pPr marL="2286000" indent="0" eaLnBrk="1" latinLnBrk="0" hangingPunct="1">
              <a:buNone/>
              <a:defRPr kumimoji="0" lang="es-ES" sz="900"/>
            </a:lvl6pPr>
            <a:lvl7pPr marL="2743200" indent="0" eaLnBrk="1" latinLnBrk="0" hangingPunct="1">
              <a:buNone/>
              <a:defRPr kumimoji="0" lang="es-ES" sz="900"/>
            </a:lvl7pPr>
            <a:lvl8pPr marL="3200400" indent="0" eaLnBrk="1" latinLnBrk="0" hangingPunct="1">
              <a:buNone/>
              <a:defRPr kumimoji="0" lang="es-ES" sz="900"/>
            </a:lvl8pPr>
            <a:lvl9pPr marL="3657600" indent="0" eaLnBrk="1" latinLnBrk="0" hangingPunct="1">
              <a:buNone/>
              <a:defRPr kumimoji="0" lang="es-ES" sz="900"/>
            </a:lvl9pPr>
          </a:lstStyle>
          <a:p>
            <a:pPr lvl="0" eaLnBrk="1" latinLnBrk="0" hangingPunct="1"/>
            <a:r>
              <a:rPr lang="es-ES"/>
              <a:t>Haga clic para modificar el estilo de texto del patrón</a:t>
            </a:r>
          </a:p>
        </p:txBody>
      </p:sp>
      <p:sp>
        <p:nvSpPr>
          <p:cNvPr id="5" name="Date Placeholder 4"/>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24/09/2020</a:t>
            </a:fld>
            <a:endParaRPr kumimoji="0" lang="es-ES"/>
          </a:p>
        </p:txBody>
      </p:sp>
      <p:sp>
        <p:nvSpPr>
          <p:cNvPr id="6" name="Footer Placeholder 5"/>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print"/>
          <a:srcRect l="2599" r="5874" b="5262"/>
          <a:stretch/>
        </p:blipFill>
        <p:spPr>
          <a:xfrm>
            <a:off x="3824" y="5867400"/>
            <a:ext cx="9906000" cy="1053694"/>
          </a:xfrm>
          <a:prstGeom prst="rect">
            <a:avLst/>
          </a:prstGeom>
        </p:spPr>
      </p:pic>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pPr eaLnBrk="1" latinLnBrk="0" hangingPunct="1"/>
            <a:r>
              <a:rPr kumimoji="0" lang="es-ES"/>
              <a:t>Haga clic para modificar el estilo de título del patrón</a:t>
            </a:r>
            <a:endParaRPr kumimoji="0"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eaLnBrk="1" latinLnBrk="0" hangingPunct="1">
              <a:defRPr kumimoji="0" lang="es-ES" sz="1200">
                <a:solidFill>
                  <a:schemeClr val="tx1">
                    <a:tint val="75000"/>
                  </a:schemeClr>
                </a:solidFill>
              </a:defRPr>
            </a:lvl1pPr>
          </a:lstStyle>
          <a:p>
            <a:fld id="{A258050E-B668-4FA7-85AD-C750C80A6E9B}" type="datetimeFigureOut">
              <a:pPr/>
              <a:t>24/09/2020</a:t>
            </a:fld>
            <a:endParaRPr kumimoji="0" lang="es-E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eaLnBrk="1" latinLnBrk="0" hangingPunct="1">
              <a:defRPr kumimoji="0" lang="es-ES" sz="1200">
                <a:solidFill>
                  <a:schemeClr val="tx1">
                    <a:tint val="75000"/>
                  </a:schemeClr>
                </a:solidFill>
              </a:defRPr>
            </a:lvl1pPr>
          </a:lstStyle>
          <a:p>
            <a:endParaRPr kumimoji="0" lang="es-E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eaLnBrk="1" latinLnBrk="0" hangingPunct="1">
              <a:defRPr kumimoji="0" lang="es-ES" sz="1200">
                <a:solidFill>
                  <a:schemeClr val="tx1">
                    <a:tint val="75000"/>
                  </a:schemeClr>
                </a:solidFill>
              </a:defRPr>
            </a:lvl1pPr>
          </a:lstStyle>
          <a:p>
            <a:fld id="{240D5ECE-8B49-45CD-BE81-EF81920D1969}" type="slidenum">
              <a:pPr/>
              <a:t>‹Nº›</a:t>
            </a:fld>
            <a:endParaRPr kumimoji="0" lang="es-E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Lst>
  <p:txStyles>
    <p:titleStyle>
      <a:lvl1pPr algn="ctr" defTabSz="914400" rtl="0" eaLnBrk="1" latinLnBrk="0" hangingPunct="1">
        <a:spcBef>
          <a:spcPct val="0"/>
        </a:spcBef>
        <a:buNone/>
        <a:defRPr kumimoji="0" lang="es-ES"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es-ES"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p:bodyStyle>
    <p:otherStyle>
      <a:defPPr>
        <a:defRPr kumimoji="0" lang="es-ES"/>
      </a:defPPr>
      <a:lvl1pPr marL="0" algn="l" defTabSz="914400" rtl="0" eaLnBrk="1" latinLnBrk="0" hangingPunct="1">
        <a:defRPr kumimoji="0" lang="es-ES" sz="1800" kern="1200">
          <a:solidFill>
            <a:schemeClr val="tx1"/>
          </a:solidFill>
          <a:latin typeface="+mn-lt"/>
          <a:ea typeface="+mn-ea"/>
          <a:cs typeface="+mn-cs"/>
        </a:defRPr>
      </a:lvl1pPr>
      <a:lvl2pPr marL="457200" algn="l" defTabSz="914400" rtl="0" eaLnBrk="1" latinLnBrk="0" hangingPunct="1">
        <a:defRPr kumimoji="0" lang="es-ES" sz="1800" kern="1200">
          <a:solidFill>
            <a:schemeClr val="tx1"/>
          </a:solidFill>
          <a:latin typeface="+mn-lt"/>
          <a:ea typeface="+mn-ea"/>
          <a:cs typeface="+mn-cs"/>
        </a:defRPr>
      </a:lvl2pPr>
      <a:lvl3pPr marL="914400" algn="l" defTabSz="914400" rtl="0" eaLnBrk="1" latinLnBrk="0" hangingPunct="1">
        <a:defRPr kumimoji="0" lang="es-ES" sz="1800" kern="1200">
          <a:solidFill>
            <a:schemeClr val="tx1"/>
          </a:solidFill>
          <a:latin typeface="+mn-lt"/>
          <a:ea typeface="+mn-ea"/>
          <a:cs typeface="+mn-cs"/>
        </a:defRPr>
      </a:lvl3pPr>
      <a:lvl4pPr marL="1371600" algn="l" defTabSz="914400" rtl="0" eaLnBrk="1" latinLnBrk="0" hangingPunct="1">
        <a:defRPr kumimoji="0" lang="es-ES" sz="1800" kern="1200">
          <a:solidFill>
            <a:schemeClr val="tx1"/>
          </a:solidFill>
          <a:latin typeface="+mn-lt"/>
          <a:ea typeface="+mn-ea"/>
          <a:cs typeface="+mn-cs"/>
        </a:defRPr>
      </a:lvl4pPr>
      <a:lvl5pPr marL="1828800" algn="l" defTabSz="914400" rtl="0" eaLnBrk="1" latinLnBrk="0" hangingPunct="1">
        <a:defRPr kumimoji="0" lang="es-ES" sz="1800" kern="1200">
          <a:solidFill>
            <a:schemeClr val="tx1"/>
          </a:solidFill>
          <a:latin typeface="+mn-lt"/>
          <a:ea typeface="+mn-ea"/>
          <a:cs typeface="+mn-cs"/>
        </a:defRPr>
      </a:lvl5pPr>
      <a:lvl6pPr marL="2286000" algn="l" defTabSz="914400" rtl="0" eaLnBrk="1" latinLnBrk="0" hangingPunct="1">
        <a:defRPr kumimoji="0" lang="es-ES" sz="1800" kern="1200">
          <a:solidFill>
            <a:schemeClr val="tx1"/>
          </a:solidFill>
          <a:latin typeface="+mn-lt"/>
          <a:ea typeface="+mn-ea"/>
          <a:cs typeface="+mn-cs"/>
        </a:defRPr>
      </a:lvl6pPr>
      <a:lvl7pPr marL="2743200" algn="l" defTabSz="914400" rtl="0" eaLnBrk="1" latinLnBrk="0" hangingPunct="1">
        <a:defRPr kumimoji="0" lang="es-ES" sz="1800" kern="1200">
          <a:solidFill>
            <a:schemeClr val="tx1"/>
          </a:solidFill>
          <a:latin typeface="+mn-lt"/>
          <a:ea typeface="+mn-ea"/>
          <a:cs typeface="+mn-cs"/>
        </a:defRPr>
      </a:lvl7pPr>
      <a:lvl8pPr marL="3200400" algn="l" defTabSz="914400" rtl="0" eaLnBrk="1" latinLnBrk="0" hangingPunct="1">
        <a:defRPr kumimoji="0" lang="es-ES" sz="1800" kern="1200">
          <a:solidFill>
            <a:schemeClr val="tx1"/>
          </a:solidFill>
          <a:latin typeface="+mn-lt"/>
          <a:ea typeface="+mn-ea"/>
          <a:cs typeface="+mn-cs"/>
        </a:defRPr>
      </a:lvl8pPr>
      <a:lvl9pPr marL="3657600" algn="l" defTabSz="914400" rtl="0" eaLnBrk="1" latinLnBrk="0" hangingPunct="1">
        <a:defRPr kumimoji="0" lang="es-ES"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5106" y="3102343"/>
            <a:ext cx="7842250" cy="1416269"/>
          </a:xfrm>
        </p:spPr>
        <p:txBody>
          <a:bodyPr>
            <a:noAutofit/>
          </a:bodyPr>
          <a:lstStyle/>
          <a:p>
            <a:br>
              <a:rPr lang="es-ES" b="0" dirty="0">
                <a:solidFill>
                  <a:srgbClr val="262626"/>
                </a:solidFill>
              </a:rPr>
            </a:br>
            <a:r>
              <a:rPr lang="es-ES" b="0" dirty="0">
                <a:solidFill>
                  <a:prstClr val="white"/>
                </a:solidFill>
              </a:rPr>
              <a:t>LOS PROYECTOS EN LA EDUCACIÓN A DISTANCIA</a:t>
            </a:r>
            <a:endParaRPr lang="es-ES" b="0" dirty="0"/>
          </a:p>
        </p:txBody>
      </p:sp>
      <p:sp>
        <p:nvSpPr>
          <p:cNvPr id="2" name="1 CuadroTexto"/>
          <p:cNvSpPr txBox="1"/>
          <p:nvPr/>
        </p:nvSpPr>
        <p:spPr>
          <a:xfrm>
            <a:off x="6537176" y="5229200"/>
            <a:ext cx="3240360" cy="1200329"/>
          </a:xfrm>
          <a:prstGeom prst="rect">
            <a:avLst/>
          </a:prstGeom>
          <a:noFill/>
        </p:spPr>
        <p:txBody>
          <a:bodyPr wrap="square" rtlCol="0">
            <a:spAutoFit/>
          </a:bodyPr>
          <a:lstStyle/>
          <a:p>
            <a:pPr algn="r"/>
            <a:r>
              <a:rPr lang="es-PE" b="1" dirty="0"/>
              <a:t>Ponente: Elvis Flores M.</a:t>
            </a:r>
          </a:p>
          <a:p>
            <a:pPr algn="r"/>
            <a:r>
              <a:rPr lang="es-PE" b="1" dirty="0"/>
              <a:t>Fuente: Ministerio de Educación y publicaciones del ponente</a:t>
            </a:r>
          </a:p>
          <a:p>
            <a:pPr algn="r"/>
            <a:endParaRPr lang="es-PE" b="1" dirty="0"/>
          </a:p>
        </p:txBody>
      </p:sp>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409383" y="6242853"/>
            <a:ext cx="368238" cy="37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836007" y="6242852"/>
            <a:ext cx="365464" cy="37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273480" y="6242853"/>
            <a:ext cx="432047" cy="37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D1D1B406-6A57-4B5B-A792-C503C0EFC01E}"/>
              </a:ext>
            </a:extLst>
          </p:cNvPr>
          <p:cNvPicPr>
            <a:picLocks noChangeAspect="1"/>
          </p:cNvPicPr>
          <p:nvPr/>
        </p:nvPicPr>
        <p:blipFill>
          <a:blip r:embed="rId6"/>
          <a:stretch>
            <a:fillRect/>
          </a:stretch>
        </p:blipFill>
        <p:spPr>
          <a:xfrm>
            <a:off x="128464" y="454536"/>
            <a:ext cx="3582547" cy="2016224"/>
          </a:xfrm>
          <a:prstGeom prst="rect">
            <a:avLst/>
          </a:prstGeom>
        </p:spPr>
      </p:pic>
      <p:sp>
        <p:nvSpPr>
          <p:cNvPr id="7" name="Marcador de texto 6">
            <a:extLst>
              <a:ext uri="{FF2B5EF4-FFF2-40B4-BE49-F238E27FC236}">
                <a16:creationId xmlns:a16="http://schemas.microsoft.com/office/drawing/2014/main" id="{B00C0454-9369-4597-9226-F84348CF0D42}"/>
              </a:ext>
            </a:extLst>
          </p:cNvPr>
          <p:cNvSpPr>
            <a:spLocks noGrp="1"/>
          </p:cNvSpPr>
          <p:nvPr>
            <p:ph type="body" sz="quarter" idx="14"/>
          </p:nvPr>
        </p:nvSpPr>
        <p:spPr/>
        <p:txBody>
          <a:bodyPr/>
          <a:lstStyle/>
          <a:p>
            <a:endParaRPr lang="es-P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AF51385-122E-43C2-99A1-A40DEE73BDC5}"/>
              </a:ext>
            </a:extLst>
          </p:cNvPr>
          <p:cNvSpPr>
            <a:spLocks noGrp="1"/>
          </p:cNvSpPr>
          <p:nvPr>
            <p:ph type="title"/>
          </p:nvPr>
        </p:nvSpPr>
        <p:spPr>
          <a:xfrm>
            <a:off x="472528" y="76200"/>
            <a:ext cx="9103272" cy="685800"/>
          </a:xfrm>
        </p:spPr>
        <p:txBody>
          <a:bodyPr/>
          <a:lstStyle/>
          <a:p>
            <a:pPr algn="r"/>
            <a:r>
              <a:rPr lang="es-ES_tradnl" dirty="0"/>
              <a:t>UN EJERCICIO</a:t>
            </a:r>
            <a:endParaRPr lang="es-ES" dirty="0"/>
          </a:p>
        </p:txBody>
      </p:sp>
      <p:sp>
        <p:nvSpPr>
          <p:cNvPr id="6" name="CuadroTexto 5">
            <a:extLst>
              <a:ext uri="{FF2B5EF4-FFF2-40B4-BE49-F238E27FC236}">
                <a16:creationId xmlns:a16="http://schemas.microsoft.com/office/drawing/2014/main" id="{DFE09581-C46D-4A22-9CA6-863F37021632}"/>
              </a:ext>
            </a:extLst>
          </p:cNvPr>
          <p:cNvSpPr txBox="1"/>
          <p:nvPr/>
        </p:nvSpPr>
        <p:spPr>
          <a:xfrm>
            <a:off x="596069" y="5073906"/>
            <a:ext cx="5464016" cy="1077218"/>
          </a:xfrm>
          <a:prstGeom prst="rect">
            <a:avLst/>
          </a:prstGeom>
          <a:solidFill>
            <a:schemeClr val="accent5">
              <a:lumMod val="40000"/>
              <a:lumOff val="60000"/>
            </a:schemeClr>
          </a:solidFill>
        </p:spPr>
        <p:txBody>
          <a:bodyPr wrap="square">
            <a:spAutoFit/>
          </a:bodyPr>
          <a:lstStyle/>
          <a:p>
            <a:r>
              <a:rPr lang="es-ES" sz="1600" dirty="0">
                <a:latin typeface="Bahnschrift SemiBold SemiConden" panose="020B0502040204020203" pitchFamily="34" charset="0"/>
              </a:rPr>
              <a:t>Infiere información relevante de un texto oral sobre la utilidad y estructura de un catálogo, y organiza y escribe la información necesaria para planificar y elaborar un catálogo de las expresiones culturales de su región.</a:t>
            </a:r>
          </a:p>
        </p:txBody>
      </p:sp>
      <p:sp>
        <p:nvSpPr>
          <p:cNvPr id="8" name="CuadroTexto 7">
            <a:extLst>
              <a:ext uri="{FF2B5EF4-FFF2-40B4-BE49-F238E27FC236}">
                <a16:creationId xmlns:a16="http://schemas.microsoft.com/office/drawing/2014/main" id="{B7CB6D88-41BA-4DFF-B15C-6C40C2EACB93}"/>
              </a:ext>
            </a:extLst>
          </p:cNvPr>
          <p:cNvSpPr txBox="1"/>
          <p:nvPr/>
        </p:nvSpPr>
        <p:spPr>
          <a:xfrm>
            <a:off x="596069" y="1732371"/>
            <a:ext cx="5464018" cy="830997"/>
          </a:xfrm>
          <a:prstGeom prst="rect">
            <a:avLst/>
          </a:prstGeom>
          <a:solidFill>
            <a:schemeClr val="accent5">
              <a:lumMod val="40000"/>
              <a:lumOff val="60000"/>
            </a:schemeClr>
          </a:solidFill>
        </p:spPr>
        <p:txBody>
          <a:bodyPr wrap="square">
            <a:spAutoFit/>
          </a:bodyPr>
          <a:lstStyle/>
          <a:p>
            <a:r>
              <a:rPr lang="es-ES" sz="1600" dirty="0">
                <a:latin typeface="Bahnschrift SemiBold SemiConden" panose="020B0502040204020203" pitchFamily="34" charset="0"/>
              </a:rPr>
              <a:t>Explica la importancia del uso de técnicas agrícolas de su región y diseña la estructura de un invernadero como solución tecnológica que contribuye a la mejora de la agricultura de su región. </a:t>
            </a:r>
            <a:endParaRPr lang="es-ES" sz="1600" dirty="0">
              <a:latin typeface="Bahnschrift SemiBold SemiConden" panose="020B0502040204020203" pitchFamily="34" charset="0"/>
              <a:cs typeface="Angsana New" panose="02020603050405020304" pitchFamily="18" charset="-34"/>
            </a:endParaRPr>
          </a:p>
        </p:txBody>
      </p:sp>
      <p:sp>
        <p:nvSpPr>
          <p:cNvPr id="10" name="CuadroTexto 9">
            <a:extLst>
              <a:ext uri="{FF2B5EF4-FFF2-40B4-BE49-F238E27FC236}">
                <a16:creationId xmlns:a16="http://schemas.microsoft.com/office/drawing/2014/main" id="{874891F0-A23C-41BB-9442-ACE2D69AAE51}"/>
              </a:ext>
            </a:extLst>
          </p:cNvPr>
          <p:cNvSpPr txBox="1"/>
          <p:nvPr/>
        </p:nvSpPr>
        <p:spPr>
          <a:xfrm>
            <a:off x="569103" y="4002552"/>
            <a:ext cx="5464018" cy="830997"/>
          </a:xfrm>
          <a:prstGeom prst="rect">
            <a:avLst/>
          </a:prstGeom>
          <a:solidFill>
            <a:schemeClr val="accent5">
              <a:lumMod val="40000"/>
              <a:lumOff val="60000"/>
            </a:schemeClr>
          </a:solidFill>
        </p:spPr>
        <p:txBody>
          <a:bodyPr wrap="square">
            <a:spAutoFit/>
          </a:bodyPr>
          <a:lstStyle/>
          <a:p>
            <a:r>
              <a:rPr lang="es-ES" sz="1600" dirty="0">
                <a:latin typeface="Bahnschrift SemiBold SemiConden" panose="020B0502040204020203" pitchFamily="34" charset="0"/>
              </a:rPr>
              <a:t>Conoce, propone y explica, a partir del diálogo con sus familiares, las estrategias para promocionar las expresiones culturales de su región</a:t>
            </a:r>
          </a:p>
        </p:txBody>
      </p:sp>
      <p:sp>
        <p:nvSpPr>
          <p:cNvPr id="11" name="CuadroTexto 10">
            <a:extLst>
              <a:ext uri="{FF2B5EF4-FFF2-40B4-BE49-F238E27FC236}">
                <a16:creationId xmlns:a16="http://schemas.microsoft.com/office/drawing/2014/main" id="{702F2A78-43EA-4AF7-AE36-B913A19C7E20}"/>
              </a:ext>
            </a:extLst>
          </p:cNvPr>
          <p:cNvSpPr txBox="1"/>
          <p:nvPr/>
        </p:nvSpPr>
        <p:spPr>
          <a:xfrm>
            <a:off x="569103" y="1124744"/>
            <a:ext cx="9006697" cy="369332"/>
          </a:xfrm>
          <a:prstGeom prst="rect">
            <a:avLst/>
          </a:prstGeom>
          <a:noFill/>
        </p:spPr>
        <p:txBody>
          <a:bodyPr wrap="square" rtlCol="0">
            <a:spAutoFit/>
          </a:bodyPr>
          <a:lstStyle/>
          <a:p>
            <a:r>
              <a:rPr lang="es-ES" dirty="0">
                <a:solidFill>
                  <a:schemeClr val="accent4">
                    <a:lumMod val="50000"/>
                  </a:schemeClr>
                </a:solidFill>
                <a:latin typeface="Bahnschrift SemiBold SemiConden" panose="020B0502040204020203" pitchFamily="34" charset="0"/>
              </a:rPr>
              <a:t>Reconoce si los siguientes enunciados son desempeños, criterios o evidencias:</a:t>
            </a:r>
          </a:p>
        </p:txBody>
      </p:sp>
      <p:sp>
        <p:nvSpPr>
          <p:cNvPr id="13" name="CuadroTexto 12">
            <a:extLst>
              <a:ext uri="{FF2B5EF4-FFF2-40B4-BE49-F238E27FC236}">
                <a16:creationId xmlns:a16="http://schemas.microsoft.com/office/drawing/2014/main" id="{422A0656-C18D-4A22-A914-AB7931D38435}"/>
              </a:ext>
            </a:extLst>
          </p:cNvPr>
          <p:cNvSpPr txBox="1"/>
          <p:nvPr/>
        </p:nvSpPr>
        <p:spPr>
          <a:xfrm>
            <a:off x="590954" y="2854977"/>
            <a:ext cx="5464018" cy="830997"/>
          </a:xfrm>
          <a:prstGeom prst="rect">
            <a:avLst/>
          </a:prstGeom>
          <a:solidFill>
            <a:schemeClr val="accent5">
              <a:lumMod val="40000"/>
              <a:lumOff val="60000"/>
            </a:schemeClr>
          </a:solidFill>
        </p:spPr>
        <p:txBody>
          <a:bodyPr wrap="square">
            <a:spAutoFit/>
          </a:bodyPr>
          <a:lstStyle/>
          <a:p>
            <a:r>
              <a:rPr lang="es-ES" sz="1600" dirty="0">
                <a:latin typeface="Bahnschrift SemiBold SemiConden" panose="020B0502040204020203" pitchFamily="34" charset="0"/>
              </a:rPr>
              <a:t>Organiza y representa, a través de gráficos de barras, información sobre la producción textil de la región. Realiza comparaciones y plantea algunas hipótesis con dicha información.</a:t>
            </a:r>
            <a:endParaRPr lang="es-ES" sz="1600" dirty="0">
              <a:latin typeface="Bahnschrift SemiBold SemiConden" panose="020B0502040204020203" pitchFamily="34" charset="0"/>
              <a:cs typeface="Angsana New" panose="02020603050405020304" pitchFamily="18" charset="-34"/>
            </a:endParaRPr>
          </a:p>
        </p:txBody>
      </p:sp>
      <p:sp>
        <p:nvSpPr>
          <p:cNvPr id="14" name="CuadroTexto 13">
            <a:extLst>
              <a:ext uri="{FF2B5EF4-FFF2-40B4-BE49-F238E27FC236}">
                <a16:creationId xmlns:a16="http://schemas.microsoft.com/office/drawing/2014/main" id="{9AFF4B15-1CD3-4B27-ABB0-2BFF647D384E}"/>
              </a:ext>
            </a:extLst>
          </p:cNvPr>
          <p:cNvSpPr txBox="1"/>
          <p:nvPr/>
        </p:nvSpPr>
        <p:spPr>
          <a:xfrm>
            <a:off x="1784648" y="6237312"/>
            <a:ext cx="4270324" cy="369332"/>
          </a:xfrm>
          <a:prstGeom prst="rect">
            <a:avLst/>
          </a:prstGeom>
          <a:solidFill>
            <a:schemeClr val="accent4">
              <a:lumMod val="75000"/>
            </a:schemeClr>
          </a:solidFill>
        </p:spPr>
        <p:txBody>
          <a:bodyPr wrap="square" rtlCol="0">
            <a:spAutoFit/>
          </a:bodyPr>
          <a:lstStyle/>
          <a:p>
            <a:r>
              <a:rPr lang="es-ES" dirty="0"/>
              <a:t>Aprendo en casa: semana 15, radio, ciclo V</a:t>
            </a:r>
          </a:p>
        </p:txBody>
      </p:sp>
      <p:sp>
        <p:nvSpPr>
          <p:cNvPr id="16" name="CuadroTexto 15">
            <a:extLst>
              <a:ext uri="{FF2B5EF4-FFF2-40B4-BE49-F238E27FC236}">
                <a16:creationId xmlns:a16="http://schemas.microsoft.com/office/drawing/2014/main" id="{02901584-A936-4599-948A-DBDE41F64AB7}"/>
              </a:ext>
            </a:extLst>
          </p:cNvPr>
          <p:cNvSpPr txBox="1"/>
          <p:nvPr/>
        </p:nvSpPr>
        <p:spPr>
          <a:xfrm>
            <a:off x="6432405" y="1895841"/>
            <a:ext cx="3060787" cy="504056"/>
          </a:xfrm>
          <a:prstGeom prst="rect">
            <a:avLst/>
          </a:prstGeom>
          <a:noFill/>
          <a:ln w="28575">
            <a:solidFill>
              <a:schemeClr val="accent4">
                <a:lumMod val="50000"/>
              </a:schemeClr>
            </a:solidFill>
          </a:ln>
        </p:spPr>
        <p:txBody>
          <a:bodyPr wrap="square" rtlCol="0">
            <a:spAutoFit/>
          </a:bodyPr>
          <a:lstStyle/>
          <a:p>
            <a:endParaRPr lang="es-ES" dirty="0"/>
          </a:p>
        </p:txBody>
      </p:sp>
      <p:sp>
        <p:nvSpPr>
          <p:cNvPr id="18" name="CuadroTexto 17">
            <a:extLst>
              <a:ext uri="{FF2B5EF4-FFF2-40B4-BE49-F238E27FC236}">
                <a16:creationId xmlns:a16="http://schemas.microsoft.com/office/drawing/2014/main" id="{8E8D0A0E-6425-4337-A748-CA9333C2C984}"/>
              </a:ext>
            </a:extLst>
          </p:cNvPr>
          <p:cNvSpPr txBox="1"/>
          <p:nvPr/>
        </p:nvSpPr>
        <p:spPr>
          <a:xfrm>
            <a:off x="6432405" y="3018447"/>
            <a:ext cx="3060787" cy="504056"/>
          </a:xfrm>
          <a:prstGeom prst="rect">
            <a:avLst/>
          </a:prstGeom>
          <a:noFill/>
          <a:ln w="28575">
            <a:solidFill>
              <a:schemeClr val="accent4">
                <a:lumMod val="50000"/>
              </a:schemeClr>
            </a:solidFill>
          </a:ln>
        </p:spPr>
        <p:txBody>
          <a:bodyPr wrap="square" rtlCol="0">
            <a:spAutoFit/>
          </a:bodyPr>
          <a:lstStyle/>
          <a:p>
            <a:endParaRPr lang="es-ES" dirty="0"/>
          </a:p>
        </p:txBody>
      </p:sp>
      <p:sp>
        <p:nvSpPr>
          <p:cNvPr id="20" name="CuadroTexto 19">
            <a:extLst>
              <a:ext uri="{FF2B5EF4-FFF2-40B4-BE49-F238E27FC236}">
                <a16:creationId xmlns:a16="http://schemas.microsoft.com/office/drawing/2014/main" id="{848DE98B-0D4B-4331-9331-CF4006396973}"/>
              </a:ext>
            </a:extLst>
          </p:cNvPr>
          <p:cNvSpPr txBox="1"/>
          <p:nvPr/>
        </p:nvSpPr>
        <p:spPr>
          <a:xfrm>
            <a:off x="6432404" y="4166022"/>
            <a:ext cx="3060787" cy="504056"/>
          </a:xfrm>
          <a:prstGeom prst="rect">
            <a:avLst/>
          </a:prstGeom>
          <a:noFill/>
          <a:ln w="28575">
            <a:solidFill>
              <a:schemeClr val="accent4">
                <a:lumMod val="50000"/>
              </a:schemeClr>
            </a:solidFill>
          </a:ln>
        </p:spPr>
        <p:txBody>
          <a:bodyPr wrap="square" rtlCol="0">
            <a:spAutoFit/>
          </a:bodyPr>
          <a:lstStyle/>
          <a:p>
            <a:endParaRPr lang="es-ES" dirty="0"/>
          </a:p>
        </p:txBody>
      </p:sp>
      <p:sp>
        <p:nvSpPr>
          <p:cNvPr id="22" name="CuadroTexto 21">
            <a:extLst>
              <a:ext uri="{FF2B5EF4-FFF2-40B4-BE49-F238E27FC236}">
                <a16:creationId xmlns:a16="http://schemas.microsoft.com/office/drawing/2014/main" id="{40657784-1CDA-49B9-89D7-DDD0A65978B2}"/>
              </a:ext>
            </a:extLst>
          </p:cNvPr>
          <p:cNvSpPr txBox="1"/>
          <p:nvPr/>
        </p:nvSpPr>
        <p:spPr>
          <a:xfrm>
            <a:off x="6443555" y="5360487"/>
            <a:ext cx="3060787" cy="504056"/>
          </a:xfrm>
          <a:prstGeom prst="rect">
            <a:avLst/>
          </a:prstGeom>
          <a:noFill/>
          <a:ln w="28575">
            <a:solidFill>
              <a:schemeClr val="accent4">
                <a:lumMod val="50000"/>
              </a:schemeClr>
            </a:solidFill>
          </a:ln>
        </p:spPr>
        <p:txBody>
          <a:bodyPr wrap="square" rtlCol="0">
            <a:spAutoFit/>
          </a:bodyPr>
          <a:lstStyle/>
          <a:p>
            <a:endParaRPr lang="es-ES" dirty="0"/>
          </a:p>
        </p:txBody>
      </p:sp>
    </p:spTree>
    <p:extLst>
      <p:ext uri="{BB962C8B-B14F-4D97-AF65-F5344CB8AC3E}">
        <p14:creationId xmlns:p14="http://schemas.microsoft.com/office/powerpoint/2010/main" val="300143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7976CD-901C-433F-94EE-051BF67059C3}"/>
              </a:ext>
            </a:extLst>
          </p:cNvPr>
          <p:cNvSpPr>
            <a:spLocks noGrp="1"/>
          </p:cNvSpPr>
          <p:nvPr>
            <p:ph type="title"/>
          </p:nvPr>
        </p:nvSpPr>
        <p:spPr/>
        <p:txBody>
          <a:bodyPr/>
          <a:lstStyle/>
          <a:p>
            <a:pPr algn="r"/>
            <a:r>
              <a:rPr lang="es-ES" dirty="0"/>
              <a:t>LA SITUACIÓN SIGNIFICATIVA</a:t>
            </a:r>
          </a:p>
        </p:txBody>
      </p:sp>
      <p:grpSp>
        <p:nvGrpSpPr>
          <p:cNvPr id="26" name="Grupo 25">
            <a:extLst>
              <a:ext uri="{FF2B5EF4-FFF2-40B4-BE49-F238E27FC236}">
                <a16:creationId xmlns:a16="http://schemas.microsoft.com/office/drawing/2014/main" id="{0B7DFD44-F0F2-4311-A16F-B694D1352872}"/>
              </a:ext>
            </a:extLst>
          </p:cNvPr>
          <p:cNvGrpSpPr/>
          <p:nvPr/>
        </p:nvGrpSpPr>
        <p:grpSpPr>
          <a:xfrm>
            <a:off x="369033" y="1916832"/>
            <a:ext cx="4320480" cy="4256772"/>
            <a:chOff x="344488" y="2204864"/>
            <a:chExt cx="4320480" cy="4256772"/>
          </a:xfrm>
        </p:grpSpPr>
        <p:sp>
          <p:nvSpPr>
            <p:cNvPr id="5" name="CuadroTexto 4">
              <a:extLst>
                <a:ext uri="{FF2B5EF4-FFF2-40B4-BE49-F238E27FC236}">
                  <a16:creationId xmlns:a16="http://schemas.microsoft.com/office/drawing/2014/main" id="{D75931FE-1255-4896-9112-681B9EFC5008}"/>
                </a:ext>
              </a:extLst>
            </p:cNvPr>
            <p:cNvSpPr txBox="1"/>
            <p:nvPr/>
          </p:nvSpPr>
          <p:spPr>
            <a:xfrm>
              <a:off x="344488" y="2204864"/>
              <a:ext cx="4320480" cy="424847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s-ES" dirty="0"/>
            </a:p>
          </p:txBody>
        </p:sp>
        <p:sp>
          <p:nvSpPr>
            <p:cNvPr id="7" name="CuadroTexto 6">
              <a:extLst>
                <a:ext uri="{FF2B5EF4-FFF2-40B4-BE49-F238E27FC236}">
                  <a16:creationId xmlns:a16="http://schemas.microsoft.com/office/drawing/2014/main" id="{E48402FD-B1EC-4D11-BC8F-B277BDFB99BB}"/>
                </a:ext>
              </a:extLst>
            </p:cNvPr>
            <p:cNvSpPr txBox="1"/>
            <p:nvPr/>
          </p:nvSpPr>
          <p:spPr>
            <a:xfrm>
              <a:off x="509945" y="2303860"/>
              <a:ext cx="1710354" cy="584775"/>
            </a:xfrm>
            <a:prstGeom prst="rect">
              <a:avLst/>
            </a:prstGeom>
            <a:noFill/>
          </p:spPr>
          <p:txBody>
            <a:bodyPr wrap="square" rtlCol="0">
              <a:spAutoFit/>
            </a:bodyPr>
            <a:lstStyle/>
            <a:p>
              <a:r>
                <a:rPr lang="es-ES" sz="1600" b="1" dirty="0">
                  <a:effectLst>
                    <a:glow rad="101600">
                      <a:schemeClr val="accent4">
                        <a:satMod val="175000"/>
                        <a:alpha val="40000"/>
                      </a:schemeClr>
                    </a:glow>
                  </a:effectLst>
                </a:rPr>
                <a:t>Convivencia en el hogar y la escuela</a:t>
              </a:r>
            </a:p>
          </p:txBody>
        </p:sp>
        <p:sp>
          <p:nvSpPr>
            <p:cNvPr id="9" name="CuadroTexto 8">
              <a:extLst>
                <a:ext uri="{FF2B5EF4-FFF2-40B4-BE49-F238E27FC236}">
                  <a16:creationId xmlns:a16="http://schemas.microsoft.com/office/drawing/2014/main" id="{FC66488A-F60D-48FB-B97E-C30DF7142FFC}"/>
                </a:ext>
              </a:extLst>
            </p:cNvPr>
            <p:cNvSpPr txBox="1"/>
            <p:nvPr/>
          </p:nvSpPr>
          <p:spPr>
            <a:xfrm>
              <a:off x="1981735" y="5858453"/>
              <a:ext cx="1354615" cy="369332"/>
            </a:xfrm>
            <a:prstGeom prst="rect">
              <a:avLst/>
            </a:prstGeom>
            <a:noFill/>
          </p:spPr>
          <p:txBody>
            <a:bodyPr wrap="square" rtlCol="0">
              <a:spAutoFit/>
            </a:bodyPr>
            <a:lstStyle/>
            <a:p>
              <a:endParaRPr lang="es-ES" b="1" dirty="0">
                <a:solidFill>
                  <a:srgbClr val="FF0000"/>
                </a:solidFill>
              </a:endParaRPr>
            </a:p>
          </p:txBody>
        </p:sp>
        <p:pic>
          <p:nvPicPr>
            <p:cNvPr id="13" name="Imagen 12">
              <a:extLst>
                <a:ext uri="{FF2B5EF4-FFF2-40B4-BE49-F238E27FC236}">
                  <a16:creationId xmlns:a16="http://schemas.microsoft.com/office/drawing/2014/main" id="{19E73BAE-581B-4C7E-B47F-7CAD4DA979F2}"/>
                </a:ext>
              </a:extLst>
            </p:cNvPr>
            <p:cNvPicPr>
              <a:picLocks noChangeAspect="1"/>
            </p:cNvPicPr>
            <p:nvPr/>
          </p:nvPicPr>
          <p:blipFill>
            <a:blip r:embed="rId2"/>
            <a:stretch>
              <a:fillRect/>
            </a:stretch>
          </p:blipFill>
          <p:spPr>
            <a:xfrm>
              <a:off x="622251" y="2921631"/>
              <a:ext cx="1575100" cy="1299457"/>
            </a:xfrm>
            <a:prstGeom prst="teardrop">
              <a:avLst/>
            </a:prstGeom>
          </p:spPr>
        </p:pic>
        <p:pic>
          <p:nvPicPr>
            <p:cNvPr id="14" name="Imagen 13">
              <a:extLst>
                <a:ext uri="{FF2B5EF4-FFF2-40B4-BE49-F238E27FC236}">
                  <a16:creationId xmlns:a16="http://schemas.microsoft.com/office/drawing/2014/main" id="{90BD821A-18E3-4581-A468-E345B8453509}"/>
                </a:ext>
              </a:extLst>
            </p:cNvPr>
            <p:cNvPicPr>
              <a:picLocks noChangeAspect="1"/>
            </p:cNvPicPr>
            <p:nvPr/>
          </p:nvPicPr>
          <p:blipFill>
            <a:blip r:embed="rId3"/>
            <a:stretch>
              <a:fillRect/>
            </a:stretch>
          </p:blipFill>
          <p:spPr>
            <a:xfrm>
              <a:off x="2729272" y="2914150"/>
              <a:ext cx="1355537" cy="1355537"/>
            </a:xfrm>
            <a:prstGeom prst="teardrop">
              <a:avLst/>
            </a:prstGeom>
          </p:spPr>
        </p:pic>
        <p:sp>
          <p:nvSpPr>
            <p:cNvPr id="16" name="CuadroTexto 15">
              <a:extLst>
                <a:ext uri="{FF2B5EF4-FFF2-40B4-BE49-F238E27FC236}">
                  <a16:creationId xmlns:a16="http://schemas.microsoft.com/office/drawing/2014/main" id="{87CC0FD1-9A6C-4EB8-86D4-860E3B0908A3}"/>
                </a:ext>
              </a:extLst>
            </p:cNvPr>
            <p:cNvSpPr txBox="1"/>
            <p:nvPr/>
          </p:nvSpPr>
          <p:spPr>
            <a:xfrm>
              <a:off x="2659042" y="2321075"/>
              <a:ext cx="1710354" cy="584775"/>
            </a:xfrm>
            <a:prstGeom prst="rect">
              <a:avLst/>
            </a:prstGeom>
            <a:noFill/>
          </p:spPr>
          <p:txBody>
            <a:bodyPr wrap="square" rtlCol="0">
              <a:spAutoFit/>
            </a:bodyPr>
            <a:lstStyle/>
            <a:p>
              <a:pPr algn="ctr"/>
              <a:r>
                <a:rPr lang="es-ES" sz="1600" b="1" dirty="0">
                  <a:effectLst>
                    <a:glow rad="101600">
                      <a:schemeClr val="accent4">
                        <a:satMod val="175000"/>
                        <a:alpha val="40000"/>
                      </a:schemeClr>
                    </a:glow>
                  </a:effectLst>
                </a:rPr>
                <a:t>Cuidado de la salud</a:t>
              </a:r>
            </a:p>
          </p:txBody>
        </p:sp>
        <p:pic>
          <p:nvPicPr>
            <p:cNvPr id="17" name="Imagen 16">
              <a:extLst>
                <a:ext uri="{FF2B5EF4-FFF2-40B4-BE49-F238E27FC236}">
                  <a16:creationId xmlns:a16="http://schemas.microsoft.com/office/drawing/2014/main" id="{0E446C18-F5F5-4231-B375-0FB9DE814BB3}"/>
                </a:ext>
              </a:extLst>
            </p:cNvPr>
            <p:cNvPicPr>
              <a:picLocks noChangeAspect="1"/>
            </p:cNvPicPr>
            <p:nvPr/>
          </p:nvPicPr>
          <p:blipFill rotWithShape="1">
            <a:blip r:embed="rId4"/>
            <a:srcRect l="26843" r="24558"/>
            <a:stretch/>
          </p:blipFill>
          <p:spPr>
            <a:xfrm>
              <a:off x="2483763" y="4948004"/>
              <a:ext cx="1705173" cy="1440541"/>
            </a:xfrm>
            <a:prstGeom prst="teardrop">
              <a:avLst/>
            </a:prstGeom>
          </p:spPr>
        </p:pic>
        <p:sp>
          <p:nvSpPr>
            <p:cNvPr id="19" name="CuadroTexto 18">
              <a:extLst>
                <a:ext uri="{FF2B5EF4-FFF2-40B4-BE49-F238E27FC236}">
                  <a16:creationId xmlns:a16="http://schemas.microsoft.com/office/drawing/2014/main" id="{141B88FB-9753-4625-BF91-A4EA3000053C}"/>
                </a:ext>
              </a:extLst>
            </p:cNvPr>
            <p:cNvSpPr txBox="1"/>
            <p:nvPr/>
          </p:nvSpPr>
          <p:spPr>
            <a:xfrm>
              <a:off x="2613837" y="4293096"/>
              <a:ext cx="1710354" cy="584775"/>
            </a:xfrm>
            <a:prstGeom prst="rect">
              <a:avLst/>
            </a:prstGeom>
            <a:noFill/>
          </p:spPr>
          <p:txBody>
            <a:bodyPr wrap="square" rtlCol="0">
              <a:spAutoFit/>
            </a:bodyPr>
            <a:lstStyle/>
            <a:p>
              <a:pPr algn="ctr"/>
              <a:r>
                <a:rPr lang="es-ES" sz="1600" b="1" dirty="0">
                  <a:effectLst>
                    <a:glow rad="101600">
                      <a:schemeClr val="accent4">
                        <a:satMod val="175000"/>
                        <a:alpha val="40000"/>
                      </a:schemeClr>
                    </a:glow>
                  </a:effectLst>
                </a:rPr>
                <a:t>Ejercicio ciudadano</a:t>
              </a:r>
            </a:p>
          </p:txBody>
        </p:sp>
        <p:pic>
          <p:nvPicPr>
            <p:cNvPr id="20" name="Imagen 19">
              <a:extLst>
                <a:ext uri="{FF2B5EF4-FFF2-40B4-BE49-F238E27FC236}">
                  <a16:creationId xmlns:a16="http://schemas.microsoft.com/office/drawing/2014/main" id="{5B6BFCEF-6C58-4A0C-A1E3-E722A3EA6F1B}"/>
                </a:ext>
              </a:extLst>
            </p:cNvPr>
            <p:cNvPicPr>
              <a:picLocks noChangeAspect="1"/>
            </p:cNvPicPr>
            <p:nvPr/>
          </p:nvPicPr>
          <p:blipFill>
            <a:blip r:embed="rId5"/>
            <a:stretch>
              <a:fillRect/>
            </a:stretch>
          </p:blipFill>
          <p:spPr>
            <a:xfrm>
              <a:off x="555968" y="4917973"/>
              <a:ext cx="1425767" cy="1440541"/>
            </a:xfrm>
            <a:prstGeom prst="teardrop">
              <a:avLst>
                <a:gd name="adj" fmla="val 96750"/>
              </a:avLst>
            </a:prstGeom>
          </p:spPr>
        </p:pic>
        <p:sp>
          <p:nvSpPr>
            <p:cNvPr id="22" name="CuadroTexto 21">
              <a:extLst>
                <a:ext uri="{FF2B5EF4-FFF2-40B4-BE49-F238E27FC236}">
                  <a16:creationId xmlns:a16="http://schemas.microsoft.com/office/drawing/2014/main" id="{DBD053E8-925F-4162-823A-9541B6E66568}"/>
                </a:ext>
              </a:extLst>
            </p:cNvPr>
            <p:cNvSpPr txBox="1"/>
            <p:nvPr/>
          </p:nvSpPr>
          <p:spPr>
            <a:xfrm>
              <a:off x="507294" y="4276406"/>
              <a:ext cx="1710354" cy="584775"/>
            </a:xfrm>
            <a:prstGeom prst="rect">
              <a:avLst/>
            </a:prstGeom>
            <a:noFill/>
          </p:spPr>
          <p:txBody>
            <a:bodyPr wrap="square" rtlCol="0">
              <a:spAutoFit/>
            </a:bodyPr>
            <a:lstStyle/>
            <a:p>
              <a:pPr algn="ctr"/>
              <a:r>
                <a:rPr lang="es-ES" sz="1600" b="1" dirty="0">
                  <a:effectLst>
                    <a:glow rad="101600">
                      <a:schemeClr val="accent4">
                        <a:satMod val="175000"/>
                        <a:alpha val="40000"/>
                      </a:schemeClr>
                    </a:glow>
                  </a:effectLst>
                </a:rPr>
                <a:t>Uso de los recursos </a:t>
              </a:r>
            </a:p>
          </p:txBody>
        </p:sp>
        <p:sp>
          <p:nvSpPr>
            <p:cNvPr id="24" name="Elipse 23">
              <a:extLst>
                <a:ext uri="{FF2B5EF4-FFF2-40B4-BE49-F238E27FC236}">
                  <a16:creationId xmlns:a16="http://schemas.microsoft.com/office/drawing/2014/main" id="{9A5DA419-B0CB-4623-9008-1F6FC06213A3}"/>
                </a:ext>
              </a:extLst>
            </p:cNvPr>
            <p:cNvSpPr/>
            <p:nvPr/>
          </p:nvSpPr>
          <p:spPr>
            <a:xfrm>
              <a:off x="2336791" y="4293096"/>
              <a:ext cx="2140498" cy="2168540"/>
            </a:xfrm>
            <a:prstGeom prst="ellipse">
              <a:avLst/>
            </a:prstGeom>
            <a:noFill/>
            <a:ln>
              <a:solidFill>
                <a:srgbClr val="FB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5" name="CuadroTexto 24">
            <a:extLst>
              <a:ext uri="{FF2B5EF4-FFF2-40B4-BE49-F238E27FC236}">
                <a16:creationId xmlns:a16="http://schemas.microsoft.com/office/drawing/2014/main" id="{11349724-F5CA-4292-B184-391344AA61D9}"/>
              </a:ext>
            </a:extLst>
          </p:cNvPr>
          <p:cNvSpPr txBox="1"/>
          <p:nvPr/>
        </p:nvSpPr>
        <p:spPr>
          <a:xfrm>
            <a:off x="496685" y="1165467"/>
            <a:ext cx="4192440" cy="646331"/>
          </a:xfrm>
          <a:prstGeom prst="rect">
            <a:avLst/>
          </a:prstGeom>
          <a:noFill/>
        </p:spPr>
        <p:txBody>
          <a:bodyPr wrap="square" rtlCol="0">
            <a:spAutoFit/>
          </a:bodyPr>
          <a:lstStyle/>
          <a:p>
            <a:pPr algn="ctr"/>
            <a:r>
              <a:rPr lang="es-ES" b="1" dirty="0">
                <a:solidFill>
                  <a:schemeClr val="accent2">
                    <a:lumMod val="50000"/>
                  </a:schemeClr>
                </a:solidFill>
              </a:rPr>
              <a:t>SITUACIONES PROBLEMÁTICAS</a:t>
            </a:r>
          </a:p>
          <a:p>
            <a:pPr algn="ctr"/>
            <a:r>
              <a:rPr lang="es-ES" b="1" dirty="0">
                <a:solidFill>
                  <a:schemeClr val="accent2">
                    <a:lumMod val="50000"/>
                  </a:schemeClr>
                </a:solidFill>
              </a:rPr>
              <a:t>(RVM 093-Minedu-2020)</a:t>
            </a:r>
          </a:p>
        </p:txBody>
      </p:sp>
      <p:sp>
        <p:nvSpPr>
          <p:cNvPr id="30" name="CuadroTexto 29">
            <a:extLst>
              <a:ext uri="{FF2B5EF4-FFF2-40B4-BE49-F238E27FC236}">
                <a16:creationId xmlns:a16="http://schemas.microsoft.com/office/drawing/2014/main" id="{BE9A7264-64BD-436C-8D7E-CDF4632D50D4}"/>
              </a:ext>
            </a:extLst>
          </p:cNvPr>
          <p:cNvSpPr txBox="1"/>
          <p:nvPr/>
        </p:nvSpPr>
        <p:spPr>
          <a:xfrm>
            <a:off x="5148966" y="1874199"/>
            <a:ext cx="4449104" cy="1200329"/>
          </a:xfrm>
          <a:prstGeom prst="rect">
            <a:avLst/>
          </a:prstGeom>
          <a:noFill/>
        </p:spPr>
        <p:txBody>
          <a:bodyPr wrap="square" rtlCol="0">
            <a:spAutoFit/>
          </a:bodyPr>
          <a:lstStyle/>
          <a:p>
            <a:r>
              <a:rPr lang="es-MX" i="1" dirty="0">
                <a:solidFill>
                  <a:srgbClr val="000000"/>
                </a:solidFill>
                <a:latin typeface="Bahnschrift Light SemiCondensed" panose="020B0502040204020203" pitchFamily="34" charset="0"/>
              </a:rPr>
              <a:t>La </a:t>
            </a:r>
            <a:r>
              <a:rPr lang="es-MX" b="1" i="1" dirty="0">
                <a:solidFill>
                  <a:srgbClr val="000000"/>
                </a:solidFill>
                <a:latin typeface="Bahnschrift Light SemiCondensed" panose="020B0502040204020203" pitchFamily="34" charset="0"/>
              </a:rPr>
              <a:t>situación significativa </a:t>
            </a:r>
            <a:r>
              <a:rPr lang="es-MX" i="1" dirty="0">
                <a:solidFill>
                  <a:srgbClr val="000000"/>
                </a:solidFill>
                <a:latin typeface="Bahnschrift Light SemiCondensed" panose="020B0502040204020203" pitchFamily="34" charset="0"/>
              </a:rPr>
              <a:t>es toda circunstancia </a:t>
            </a:r>
            <a:r>
              <a:rPr lang="es-MX" b="1" i="1" dirty="0">
                <a:solidFill>
                  <a:srgbClr val="000000"/>
                </a:solidFill>
                <a:latin typeface="Bahnschrift Light SemiCondensed" panose="020B0502040204020203" pitchFamily="34" charset="0"/>
              </a:rPr>
              <a:t>desafiante y retadora </a:t>
            </a:r>
            <a:r>
              <a:rPr lang="es-MX" i="1" dirty="0">
                <a:solidFill>
                  <a:srgbClr val="000000"/>
                </a:solidFill>
                <a:latin typeface="Bahnschrift Light SemiCondensed" panose="020B0502040204020203" pitchFamily="34" charset="0"/>
              </a:rPr>
              <a:t>que moviliza un conjunto de competencias al solucionar un problema o lograr algún propósito.</a:t>
            </a:r>
            <a:endParaRPr lang="es-PE" i="1" dirty="0">
              <a:solidFill>
                <a:srgbClr val="000000"/>
              </a:solidFill>
              <a:latin typeface="Bahnschrift Light SemiCondensed" panose="020B0502040204020203" pitchFamily="34" charset="0"/>
            </a:endParaRPr>
          </a:p>
        </p:txBody>
      </p:sp>
      <p:sp>
        <p:nvSpPr>
          <p:cNvPr id="31" name="Flecha: a la derecha 30">
            <a:extLst>
              <a:ext uri="{FF2B5EF4-FFF2-40B4-BE49-F238E27FC236}">
                <a16:creationId xmlns:a16="http://schemas.microsoft.com/office/drawing/2014/main" id="{5699F79E-A0D3-4CD7-BA1A-D7F9B2CAD445}"/>
              </a:ext>
            </a:extLst>
          </p:cNvPr>
          <p:cNvSpPr/>
          <p:nvPr/>
        </p:nvSpPr>
        <p:spPr>
          <a:xfrm>
            <a:off x="4748202" y="4703880"/>
            <a:ext cx="796664" cy="646331"/>
          </a:xfrm>
          <a:prstGeom prst="rightArrow">
            <a:avLst/>
          </a:prstGeom>
          <a:ln>
            <a:solidFill>
              <a:srgbClr val="FB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CuadroTexto 31">
            <a:extLst>
              <a:ext uri="{FF2B5EF4-FFF2-40B4-BE49-F238E27FC236}">
                <a16:creationId xmlns:a16="http://schemas.microsoft.com/office/drawing/2014/main" id="{FAD906F9-146C-4775-BF10-5FCCD55EDB19}"/>
              </a:ext>
            </a:extLst>
          </p:cNvPr>
          <p:cNvSpPr txBox="1"/>
          <p:nvPr/>
        </p:nvSpPr>
        <p:spPr>
          <a:xfrm>
            <a:off x="5645326" y="4703879"/>
            <a:ext cx="1728192" cy="646331"/>
          </a:xfrm>
          <a:prstGeom prst="rect">
            <a:avLst/>
          </a:prstGeom>
          <a:noFill/>
        </p:spPr>
        <p:txBody>
          <a:bodyPr wrap="square" rtlCol="0">
            <a:spAutoFit/>
          </a:bodyPr>
          <a:lstStyle/>
          <a:p>
            <a:pPr algn="ctr"/>
            <a:r>
              <a:rPr lang="es-ES" b="1" dirty="0">
                <a:solidFill>
                  <a:srgbClr val="C00000"/>
                </a:solidFill>
              </a:rPr>
              <a:t>SITUACIÓN SIGNIFICATIVA</a:t>
            </a:r>
          </a:p>
        </p:txBody>
      </p:sp>
      <p:sp>
        <p:nvSpPr>
          <p:cNvPr id="33" name="Abrir llave 32">
            <a:extLst>
              <a:ext uri="{FF2B5EF4-FFF2-40B4-BE49-F238E27FC236}">
                <a16:creationId xmlns:a16="http://schemas.microsoft.com/office/drawing/2014/main" id="{D6C26ABF-45A9-46AD-821A-CAD7AA09056C}"/>
              </a:ext>
            </a:extLst>
          </p:cNvPr>
          <p:cNvSpPr/>
          <p:nvPr/>
        </p:nvSpPr>
        <p:spPr>
          <a:xfrm>
            <a:off x="7239989" y="4280761"/>
            <a:ext cx="233989" cy="1477328"/>
          </a:xfrm>
          <a:prstGeom prst="leftBrace">
            <a:avLst/>
          </a:prstGeom>
          <a:ln w="28575">
            <a:solidFill>
              <a:srgbClr val="FB0D0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4" name="CuadroTexto 33">
            <a:extLst>
              <a:ext uri="{FF2B5EF4-FFF2-40B4-BE49-F238E27FC236}">
                <a16:creationId xmlns:a16="http://schemas.microsoft.com/office/drawing/2014/main" id="{07BC3ED6-D235-4824-B46B-633F8F06874E}"/>
              </a:ext>
            </a:extLst>
          </p:cNvPr>
          <p:cNvSpPr txBox="1"/>
          <p:nvPr/>
        </p:nvSpPr>
        <p:spPr>
          <a:xfrm>
            <a:off x="7486902" y="4462425"/>
            <a:ext cx="1684857" cy="1477328"/>
          </a:xfrm>
          <a:prstGeom prst="rect">
            <a:avLst/>
          </a:prstGeom>
          <a:noFill/>
        </p:spPr>
        <p:txBody>
          <a:bodyPr wrap="square" rtlCol="0">
            <a:spAutoFit/>
          </a:bodyPr>
          <a:lstStyle/>
          <a:p>
            <a:pPr marL="285750" indent="-285750">
              <a:buFont typeface="Wingdings" panose="05000000000000000000" pitchFamily="2" charset="2"/>
              <a:buChar char="§"/>
            </a:pPr>
            <a:r>
              <a:rPr lang="es-ES" dirty="0"/>
              <a:t>Descripción del problema</a:t>
            </a:r>
          </a:p>
          <a:p>
            <a:pPr marL="285750" indent="-285750">
              <a:buFont typeface="Wingdings" panose="05000000000000000000" pitchFamily="2" charset="2"/>
              <a:buChar char="§"/>
            </a:pPr>
            <a:r>
              <a:rPr lang="es-ES" dirty="0"/>
              <a:t>Retos</a:t>
            </a:r>
          </a:p>
          <a:p>
            <a:pPr marL="82550" indent="-82550"/>
            <a:endParaRPr lang="es-ES" dirty="0"/>
          </a:p>
        </p:txBody>
      </p:sp>
    </p:spTree>
    <p:extLst>
      <p:ext uri="{BB962C8B-B14F-4D97-AF65-F5344CB8AC3E}">
        <p14:creationId xmlns:p14="http://schemas.microsoft.com/office/powerpoint/2010/main" val="320267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5015CF-4542-453F-AB64-0A7133D190D6}"/>
              </a:ext>
            </a:extLst>
          </p:cNvPr>
          <p:cNvSpPr txBox="1"/>
          <p:nvPr/>
        </p:nvSpPr>
        <p:spPr>
          <a:xfrm>
            <a:off x="344488" y="1181100"/>
            <a:ext cx="3976416" cy="1969770"/>
          </a:xfrm>
          <a:prstGeom prst="rect">
            <a:avLst/>
          </a:prstGeom>
          <a:solidFill>
            <a:schemeClr val="accent2"/>
          </a:solidFill>
        </p:spPr>
        <p:txBody>
          <a:bodyPr wrap="square" rtlCol="0">
            <a:spAutoFit/>
          </a:bodyPr>
          <a:lstStyle/>
          <a:p>
            <a:r>
              <a:rPr lang="es-ES" b="0" i="0" dirty="0">
                <a:solidFill>
                  <a:srgbClr val="000000"/>
                </a:solidFill>
                <a:effectLst/>
                <a:latin typeface="Franklin Gothic Medium Cond" panose="020B0606030402020204" pitchFamily="34" charset="0"/>
              </a:rPr>
              <a:t>Una situación de aprendizaje implica un </a:t>
            </a:r>
            <a:r>
              <a:rPr lang="es-ES" b="1" i="0" dirty="0">
                <a:solidFill>
                  <a:srgbClr val="000000"/>
                </a:solidFill>
                <a:effectLst/>
                <a:latin typeface="Franklin Gothic Medium Cond" panose="020B0606030402020204" pitchFamily="34" charset="0"/>
              </a:rPr>
              <a:t>conjunto de actividades </a:t>
            </a:r>
            <a:r>
              <a:rPr lang="es-ES" b="0" i="0" dirty="0">
                <a:solidFill>
                  <a:srgbClr val="000000"/>
                </a:solidFill>
                <a:effectLst/>
                <a:latin typeface="Franklin Gothic Medium Cond" panose="020B0606030402020204" pitchFamily="34" charset="0"/>
              </a:rPr>
              <a:t>articuladas que los estudiantes llevarán a cabo para lograr ciertos fines o propósitos educativos en un lapso y en un contexto específicos.</a:t>
            </a:r>
          </a:p>
          <a:p>
            <a:endParaRPr lang="es-ES" b="0" i="0" dirty="0">
              <a:solidFill>
                <a:srgbClr val="000000"/>
              </a:solidFill>
              <a:effectLst/>
              <a:latin typeface="Franklin Gothic Medium Cond" panose="020B0606030402020204" pitchFamily="34" charset="0"/>
            </a:endParaRPr>
          </a:p>
          <a:p>
            <a:pPr algn="r"/>
            <a:r>
              <a:rPr lang="es-ES" sz="1400" dirty="0">
                <a:solidFill>
                  <a:srgbClr val="000000"/>
                </a:solidFill>
                <a:latin typeface="Franklin Gothic Medium Cond" panose="020B0606030402020204" pitchFamily="34" charset="0"/>
              </a:rPr>
              <a:t>http://recursosprofesores.iteso.mx/</a:t>
            </a:r>
          </a:p>
        </p:txBody>
      </p:sp>
      <p:sp>
        <p:nvSpPr>
          <p:cNvPr id="5" name="Título 1">
            <a:extLst>
              <a:ext uri="{FF2B5EF4-FFF2-40B4-BE49-F238E27FC236}">
                <a16:creationId xmlns:a16="http://schemas.microsoft.com/office/drawing/2014/main" id="{EA7CCAF9-3843-41B0-A82E-60F54DD8BD8F}"/>
              </a:ext>
            </a:extLst>
          </p:cNvPr>
          <p:cNvSpPr>
            <a:spLocks noGrp="1"/>
          </p:cNvSpPr>
          <p:nvPr>
            <p:ph type="title"/>
          </p:nvPr>
        </p:nvSpPr>
        <p:spPr>
          <a:xfrm>
            <a:off x="472528" y="76200"/>
            <a:ext cx="9103272" cy="685800"/>
          </a:xfrm>
        </p:spPr>
        <p:txBody>
          <a:bodyPr/>
          <a:lstStyle/>
          <a:p>
            <a:pPr algn="r"/>
            <a:r>
              <a:rPr lang="es-ES" dirty="0">
                <a:solidFill>
                  <a:srgbClr val="000000"/>
                </a:solidFill>
              </a:rPr>
              <a:t>LA SITUACIÓN DE APRENDIZAJE</a:t>
            </a:r>
          </a:p>
        </p:txBody>
      </p:sp>
      <p:sp>
        <p:nvSpPr>
          <p:cNvPr id="6" name="CuadroTexto 5">
            <a:extLst>
              <a:ext uri="{FF2B5EF4-FFF2-40B4-BE49-F238E27FC236}">
                <a16:creationId xmlns:a16="http://schemas.microsoft.com/office/drawing/2014/main" id="{3048B298-C020-4EC2-8D77-0963F4531AAF}"/>
              </a:ext>
            </a:extLst>
          </p:cNvPr>
          <p:cNvSpPr txBox="1"/>
          <p:nvPr/>
        </p:nvSpPr>
        <p:spPr>
          <a:xfrm>
            <a:off x="5385048" y="1181100"/>
            <a:ext cx="4392488" cy="1969770"/>
          </a:xfrm>
          <a:prstGeom prst="rect">
            <a:avLst/>
          </a:prstGeom>
          <a:solidFill>
            <a:schemeClr val="accent2"/>
          </a:solidFill>
        </p:spPr>
        <p:txBody>
          <a:bodyPr wrap="square" rtlCol="0">
            <a:spAutoFit/>
          </a:bodyPr>
          <a:lstStyle/>
          <a:p>
            <a:r>
              <a:rPr lang="es-ES" b="0" i="0" dirty="0">
                <a:solidFill>
                  <a:srgbClr val="000000"/>
                </a:solidFill>
                <a:effectLst/>
                <a:latin typeface="Franklin Gothic Medium Cond" panose="020B0606030402020204" pitchFamily="34" charset="0"/>
              </a:rPr>
              <a:t>Las situaciones de aprendizaje son </a:t>
            </a:r>
            <a:r>
              <a:rPr lang="es-ES" b="1" i="0" dirty="0">
                <a:solidFill>
                  <a:srgbClr val="000000"/>
                </a:solidFill>
                <a:effectLst/>
                <a:latin typeface="Franklin Gothic Medium Cond" panose="020B0606030402020204" pitchFamily="34" charset="0"/>
              </a:rPr>
              <a:t>momentos y escenarios </a:t>
            </a:r>
            <a:r>
              <a:rPr lang="es-ES" b="0" i="0" dirty="0">
                <a:solidFill>
                  <a:srgbClr val="000000"/>
                </a:solidFill>
                <a:effectLst/>
                <a:latin typeface="Franklin Gothic Medium Cond" panose="020B0606030402020204" pitchFamily="34" charset="0"/>
              </a:rPr>
              <a:t>organizados por los educadores, en los cuales se diseñan una </a:t>
            </a:r>
            <a:r>
              <a:rPr lang="es-ES" b="1" i="0" dirty="0">
                <a:solidFill>
                  <a:srgbClr val="000000"/>
                </a:solidFill>
                <a:effectLst/>
                <a:latin typeface="Franklin Gothic Medium Cond" panose="020B0606030402020204" pitchFamily="34" charset="0"/>
              </a:rPr>
              <a:t>serie de actividades </a:t>
            </a:r>
            <a:r>
              <a:rPr lang="es-ES" b="0" i="0" dirty="0">
                <a:solidFill>
                  <a:srgbClr val="000000"/>
                </a:solidFill>
                <a:effectLst/>
                <a:latin typeface="Franklin Gothic Medium Cond" panose="020B0606030402020204" pitchFamily="34" charset="0"/>
              </a:rPr>
              <a:t>que promueven el </a:t>
            </a:r>
            <a:r>
              <a:rPr lang="es-ES" b="0" i="0" u="none" strike="noStrike" dirty="0">
                <a:solidFill>
                  <a:srgbClr val="000000"/>
                </a:solidFill>
                <a:effectLst/>
                <a:latin typeface="Franklin Gothic Medium Cond" panose="020B0606030402020204" pitchFamily="34" charset="0"/>
              </a:rPr>
              <a:t>desarrollo</a:t>
            </a:r>
            <a:r>
              <a:rPr lang="es-ES" b="0" i="0" dirty="0">
                <a:solidFill>
                  <a:srgbClr val="000000"/>
                </a:solidFill>
                <a:effectLst/>
                <a:latin typeface="Franklin Gothic Medium Cond" panose="020B0606030402020204" pitchFamily="34" charset="0"/>
              </a:rPr>
              <a:t> de las </a:t>
            </a:r>
            <a:r>
              <a:rPr lang="es-ES" b="0" i="0" u="none" strike="noStrike" dirty="0">
                <a:solidFill>
                  <a:srgbClr val="000000"/>
                </a:solidFill>
                <a:effectLst/>
                <a:latin typeface="Franklin Gothic Medium Cond" panose="020B0606030402020204" pitchFamily="34" charset="0"/>
              </a:rPr>
              <a:t>competencias</a:t>
            </a:r>
            <a:r>
              <a:rPr lang="es-ES" b="0" i="0" dirty="0">
                <a:solidFill>
                  <a:srgbClr val="000000"/>
                </a:solidFill>
                <a:effectLst/>
                <a:latin typeface="Franklin Gothic Medium Cond" panose="020B0606030402020204" pitchFamily="34" charset="0"/>
              </a:rPr>
              <a:t> en los niños.</a:t>
            </a:r>
          </a:p>
          <a:p>
            <a:endParaRPr lang="es-ES" dirty="0">
              <a:solidFill>
                <a:srgbClr val="000000"/>
              </a:solidFill>
              <a:latin typeface="Franklin Gothic Medium Cond" panose="020B0606030402020204" pitchFamily="34" charset="0"/>
            </a:endParaRPr>
          </a:p>
          <a:p>
            <a:pPr algn="r"/>
            <a:r>
              <a:rPr lang="es-ES" sz="1400" dirty="0">
                <a:solidFill>
                  <a:srgbClr val="000000"/>
                </a:solidFill>
                <a:latin typeface="Franklin Gothic Medium Cond" panose="020B0606030402020204" pitchFamily="34" charset="0"/>
              </a:rPr>
              <a:t>Castillo, A</a:t>
            </a:r>
          </a:p>
        </p:txBody>
      </p:sp>
      <p:pic>
        <p:nvPicPr>
          <p:cNvPr id="8" name="Imagen 7">
            <a:extLst>
              <a:ext uri="{FF2B5EF4-FFF2-40B4-BE49-F238E27FC236}">
                <a16:creationId xmlns:a16="http://schemas.microsoft.com/office/drawing/2014/main" id="{DB740316-7A73-4129-B293-2D13ED2A5BDF}"/>
              </a:ext>
            </a:extLst>
          </p:cNvPr>
          <p:cNvPicPr>
            <a:picLocks noChangeAspect="1"/>
          </p:cNvPicPr>
          <p:nvPr/>
        </p:nvPicPr>
        <p:blipFill>
          <a:blip r:embed="rId2"/>
          <a:stretch>
            <a:fillRect/>
          </a:stretch>
        </p:blipFill>
        <p:spPr>
          <a:xfrm>
            <a:off x="3911652" y="4437112"/>
            <a:ext cx="2082691" cy="1526247"/>
          </a:xfrm>
          <a:prstGeom prst="rect">
            <a:avLst/>
          </a:prstGeom>
        </p:spPr>
      </p:pic>
      <p:pic>
        <p:nvPicPr>
          <p:cNvPr id="9" name="Imagen 8">
            <a:extLst>
              <a:ext uri="{FF2B5EF4-FFF2-40B4-BE49-F238E27FC236}">
                <a16:creationId xmlns:a16="http://schemas.microsoft.com/office/drawing/2014/main" id="{24A0BC7D-0EF1-4DC7-9EAE-B735368CBA39}"/>
              </a:ext>
            </a:extLst>
          </p:cNvPr>
          <p:cNvPicPr>
            <a:picLocks noChangeAspect="1"/>
          </p:cNvPicPr>
          <p:nvPr/>
        </p:nvPicPr>
        <p:blipFill>
          <a:blip r:embed="rId3"/>
          <a:stretch>
            <a:fillRect/>
          </a:stretch>
        </p:blipFill>
        <p:spPr>
          <a:xfrm>
            <a:off x="1280592" y="3807071"/>
            <a:ext cx="1769781" cy="1773085"/>
          </a:xfrm>
          <a:prstGeom prst="rect">
            <a:avLst/>
          </a:prstGeom>
        </p:spPr>
      </p:pic>
      <p:pic>
        <p:nvPicPr>
          <p:cNvPr id="10" name="Imagen 9">
            <a:extLst>
              <a:ext uri="{FF2B5EF4-FFF2-40B4-BE49-F238E27FC236}">
                <a16:creationId xmlns:a16="http://schemas.microsoft.com/office/drawing/2014/main" id="{D7B28C51-C9BF-437B-A6D3-8464F2DD7234}"/>
              </a:ext>
            </a:extLst>
          </p:cNvPr>
          <p:cNvPicPr>
            <a:picLocks noChangeAspect="1"/>
          </p:cNvPicPr>
          <p:nvPr/>
        </p:nvPicPr>
        <p:blipFill>
          <a:blip r:embed="rId4"/>
          <a:stretch>
            <a:fillRect/>
          </a:stretch>
        </p:blipFill>
        <p:spPr>
          <a:xfrm>
            <a:off x="7329264" y="3576871"/>
            <a:ext cx="1483737" cy="2100029"/>
          </a:xfrm>
          <a:prstGeom prst="rect">
            <a:avLst/>
          </a:prstGeom>
        </p:spPr>
      </p:pic>
      <p:sp>
        <p:nvSpPr>
          <p:cNvPr id="12" name="CuadroTexto 11">
            <a:extLst>
              <a:ext uri="{FF2B5EF4-FFF2-40B4-BE49-F238E27FC236}">
                <a16:creationId xmlns:a16="http://schemas.microsoft.com/office/drawing/2014/main" id="{E553D56F-D82F-40C8-B2F5-00EE74F750AB}"/>
              </a:ext>
            </a:extLst>
          </p:cNvPr>
          <p:cNvSpPr txBox="1"/>
          <p:nvPr/>
        </p:nvSpPr>
        <p:spPr>
          <a:xfrm>
            <a:off x="3260811" y="3385304"/>
            <a:ext cx="3384376" cy="369332"/>
          </a:xfrm>
          <a:prstGeom prst="rect">
            <a:avLst/>
          </a:prstGeom>
          <a:noFill/>
        </p:spPr>
        <p:txBody>
          <a:bodyPr wrap="square" rtlCol="0">
            <a:spAutoFit/>
          </a:bodyPr>
          <a:lstStyle/>
          <a:p>
            <a:pPr algn="ctr"/>
            <a:r>
              <a:rPr lang="es-ES" dirty="0">
                <a:solidFill>
                  <a:srgbClr val="002060"/>
                </a:solidFill>
                <a:latin typeface="Arial Black" panose="020B0A04020102020204" pitchFamily="34" charset="0"/>
              </a:rPr>
              <a:t>EJEMPLOS</a:t>
            </a:r>
          </a:p>
        </p:txBody>
      </p:sp>
      <p:sp>
        <p:nvSpPr>
          <p:cNvPr id="2" name="CuadroTexto 1">
            <a:extLst>
              <a:ext uri="{FF2B5EF4-FFF2-40B4-BE49-F238E27FC236}">
                <a16:creationId xmlns:a16="http://schemas.microsoft.com/office/drawing/2014/main" id="{799B4E1F-CCFB-46BC-B269-8374666B74DE}"/>
              </a:ext>
            </a:extLst>
          </p:cNvPr>
          <p:cNvSpPr txBox="1"/>
          <p:nvPr/>
        </p:nvSpPr>
        <p:spPr>
          <a:xfrm>
            <a:off x="1280592" y="5580156"/>
            <a:ext cx="1769781" cy="584775"/>
          </a:xfrm>
          <a:prstGeom prst="rect">
            <a:avLst/>
          </a:prstGeom>
          <a:noFill/>
        </p:spPr>
        <p:txBody>
          <a:bodyPr wrap="square" rtlCol="0">
            <a:spAutoFit/>
          </a:bodyPr>
          <a:lstStyle/>
          <a:p>
            <a:pPr algn="ctr"/>
            <a:r>
              <a:rPr lang="es-ES" sz="1600" b="1" dirty="0">
                <a:latin typeface="Bahnschrift SemiBold SemiConden" panose="020B0502040204020203" pitchFamily="34" charset="0"/>
              </a:rPr>
              <a:t>Reciclamos en el colegio</a:t>
            </a:r>
          </a:p>
        </p:txBody>
      </p:sp>
      <p:sp>
        <p:nvSpPr>
          <p:cNvPr id="3" name="CuadroTexto 2">
            <a:extLst>
              <a:ext uri="{FF2B5EF4-FFF2-40B4-BE49-F238E27FC236}">
                <a16:creationId xmlns:a16="http://schemas.microsoft.com/office/drawing/2014/main" id="{B2CBBC2F-A032-4D61-8795-D3632B4A0EB1}"/>
              </a:ext>
            </a:extLst>
          </p:cNvPr>
          <p:cNvSpPr txBox="1"/>
          <p:nvPr/>
        </p:nvSpPr>
        <p:spPr>
          <a:xfrm>
            <a:off x="4068106" y="5977591"/>
            <a:ext cx="1769781" cy="584775"/>
          </a:xfrm>
          <a:prstGeom prst="rect">
            <a:avLst/>
          </a:prstGeom>
          <a:noFill/>
        </p:spPr>
        <p:txBody>
          <a:bodyPr wrap="square" rtlCol="0">
            <a:spAutoFit/>
          </a:bodyPr>
          <a:lstStyle/>
          <a:p>
            <a:pPr algn="ctr"/>
            <a:r>
              <a:rPr lang="es-ES" sz="1600" b="1" dirty="0">
                <a:latin typeface="Bahnschrift SemiBold SemiConden" panose="020B0502040204020203" pitchFamily="34" charset="0"/>
              </a:rPr>
              <a:t>Organizamos la tienda escolar</a:t>
            </a:r>
          </a:p>
        </p:txBody>
      </p:sp>
      <p:sp>
        <p:nvSpPr>
          <p:cNvPr id="7" name="CuadroTexto 6">
            <a:extLst>
              <a:ext uri="{FF2B5EF4-FFF2-40B4-BE49-F238E27FC236}">
                <a16:creationId xmlns:a16="http://schemas.microsoft.com/office/drawing/2014/main" id="{2A6CAF1D-C4C5-4F28-87E5-36344F117E88}"/>
              </a:ext>
            </a:extLst>
          </p:cNvPr>
          <p:cNvSpPr txBox="1"/>
          <p:nvPr/>
        </p:nvSpPr>
        <p:spPr>
          <a:xfrm>
            <a:off x="7186241" y="5685203"/>
            <a:ext cx="1769781" cy="584775"/>
          </a:xfrm>
          <a:prstGeom prst="rect">
            <a:avLst/>
          </a:prstGeom>
          <a:noFill/>
        </p:spPr>
        <p:txBody>
          <a:bodyPr wrap="square" rtlCol="0">
            <a:spAutoFit/>
          </a:bodyPr>
          <a:lstStyle/>
          <a:p>
            <a:pPr algn="ctr"/>
            <a:r>
              <a:rPr lang="es-ES" sz="1600" b="1" dirty="0">
                <a:latin typeface="Bahnschrift SemiBold SemiConden" panose="020B0502040204020203" pitchFamily="34" charset="0"/>
              </a:rPr>
              <a:t>Promovemos los derechos del niño</a:t>
            </a:r>
          </a:p>
        </p:txBody>
      </p:sp>
    </p:spTree>
    <p:extLst>
      <p:ext uri="{BB962C8B-B14F-4D97-AF65-F5344CB8AC3E}">
        <p14:creationId xmlns:p14="http://schemas.microsoft.com/office/powerpoint/2010/main" val="407554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B332298-F643-47EB-829B-E155EA313B17}"/>
              </a:ext>
            </a:extLst>
          </p:cNvPr>
          <p:cNvSpPr>
            <a:spLocks noGrp="1"/>
          </p:cNvSpPr>
          <p:nvPr>
            <p:ph type="title"/>
          </p:nvPr>
        </p:nvSpPr>
        <p:spPr>
          <a:xfrm>
            <a:off x="472528" y="76200"/>
            <a:ext cx="9103272" cy="685800"/>
          </a:xfrm>
        </p:spPr>
        <p:txBody>
          <a:bodyPr/>
          <a:lstStyle/>
          <a:p>
            <a:pPr algn="r"/>
            <a:r>
              <a:rPr lang="es-ES" dirty="0">
                <a:solidFill>
                  <a:srgbClr val="000000"/>
                </a:solidFill>
              </a:rPr>
              <a:t>LA SITUACIÓN DE APRENDIZAJE DESDE EL PCR</a:t>
            </a:r>
          </a:p>
        </p:txBody>
      </p:sp>
      <p:sp>
        <p:nvSpPr>
          <p:cNvPr id="5" name="CuadroTexto 4">
            <a:extLst>
              <a:ext uri="{FF2B5EF4-FFF2-40B4-BE49-F238E27FC236}">
                <a16:creationId xmlns:a16="http://schemas.microsoft.com/office/drawing/2014/main" id="{F8E86A40-E9ED-4A6C-BA55-C5AC294995FB}"/>
              </a:ext>
            </a:extLst>
          </p:cNvPr>
          <p:cNvSpPr txBox="1"/>
          <p:nvPr/>
        </p:nvSpPr>
        <p:spPr>
          <a:xfrm>
            <a:off x="339889" y="1101153"/>
            <a:ext cx="4480472" cy="2062103"/>
          </a:xfrm>
          <a:prstGeom prst="rect">
            <a:avLst/>
          </a:prstGeom>
          <a:solidFill>
            <a:schemeClr val="accent1">
              <a:lumMod val="60000"/>
              <a:lumOff val="40000"/>
            </a:schemeClr>
          </a:solidFill>
        </p:spPr>
        <p:txBody>
          <a:bodyPr wrap="square" rtlCol="0">
            <a:spAutoFit/>
          </a:bodyPr>
          <a:lstStyle/>
          <a:p>
            <a:r>
              <a:rPr lang="es-ES" sz="1600" dirty="0">
                <a:latin typeface="Franklin Gothic Medium Cond" panose="020B0606030402020204" pitchFamily="34" charset="0"/>
              </a:rPr>
              <a:t>“El Programa Curricular Regional de Aprendizajes (…) se elabora (…) para responder y aprovechar las </a:t>
            </a:r>
            <a:r>
              <a:rPr lang="es-ES" sz="1600" b="1" dirty="0">
                <a:latin typeface="Franklin Gothic Medium Cond" panose="020B0606030402020204" pitchFamily="34" charset="0"/>
              </a:rPr>
              <a:t>diferentes situaciones de contexto generadas por esta pandemia del COVID 19, las que sirven como situaciones de aprendizaje, </a:t>
            </a:r>
            <a:r>
              <a:rPr lang="es-ES" sz="1600" dirty="0">
                <a:latin typeface="Franklin Gothic Medium Cond" panose="020B0606030402020204" pitchFamily="34" charset="0"/>
              </a:rPr>
              <a:t>(…) y que a través de estas situaciones es necesario que los estudiantes movilicen competencias (…)”</a:t>
            </a:r>
          </a:p>
          <a:p>
            <a:pPr algn="r"/>
            <a:r>
              <a:rPr lang="es-ES" sz="1400" dirty="0">
                <a:latin typeface="Franklin Gothic Medium Cond" panose="020B0606030402020204" pitchFamily="34" charset="0"/>
              </a:rPr>
              <a:t>PCR, 2020</a:t>
            </a:r>
          </a:p>
        </p:txBody>
      </p:sp>
      <p:sp>
        <p:nvSpPr>
          <p:cNvPr id="6" name="CuadroTexto 5">
            <a:extLst>
              <a:ext uri="{FF2B5EF4-FFF2-40B4-BE49-F238E27FC236}">
                <a16:creationId xmlns:a16="http://schemas.microsoft.com/office/drawing/2014/main" id="{CD22FC76-19C6-4490-AE6A-ACD6A46EC25E}"/>
              </a:ext>
            </a:extLst>
          </p:cNvPr>
          <p:cNvSpPr txBox="1"/>
          <p:nvPr/>
        </p:nvSpPr>
        <p:spPr>
          <a:xfrm>
            <a:off x="5361982" y="1124744"/>
            <a:ext cx="3974728" cy="2062103"/>
          </a:xfrm>
          <a:prstGeom prst="rect">
            <a:avLst/>
          </a:prstGeom>
          <a:solidFill>
            <a:schemeClr val="accent1">
              <a:lumMod val="60000"/>
              <a:lumOff val="40000"/>
            </a:schemeClr>
          </a:solidFill>
        </p:spPr>
        <p:txBody>
          <a:bodyPr wrap="square" rtlCol="0">
            <a:spAutoFit/>
          </a:bodyPr>
          <a:lstStyle/>
          <a:p>
            <a:pPr marL="285750" indent="-285750">
              <a:buFont typeface="Arial" panose="020B0604020202020204" pitchFamily="34" charset="0"/>
              <a:buChar char="•"/>
            </a:pPr>
            <a:r>
              <a:rPr lang="es-ES" sz="1600" dirty="0">
                <a:latin typeface="Franklin Gothic Medium Cond" panose="020B0606030402020204" pitchFamily="34" charset="0"/>
              </a:rPr>
              <a:t>“Brindar una herramienta pedagógica (…) que le sirva para </a:t>
            </a:r>
            <a:r>
              <a:rPr lang="es-ES" sz="1600" b="1" dirty="0">
                <a:latin typeface="Franklin Gothic Medium Cond" panose="020B0606030402020204" pitchFamily="34" charset="0"/>
              </a:rPr>
              <a:t>elaborar situaciones de aprendizaje, que respondan al contexto actual.</a:t>
            </a:r>
          </a:p>
          <a:p>
            <a:pPr marL="285750" indent="-285750">
              <a:buFont typeface="Arial" panose="020B0604020202020204" pitchFamily="34" charset="0"/>
              <a:buChar char="•"/>
            </a:pPr>
            <a:r>
              <a:rPr lang="es-ES" sz="1600" b="1" dirty="0">
                <a:latin typeface="Franklin Gothic Medium Cond" panose="020B0606030402020204" pitchFamily="34" charset="0"/>
              </a:rPr>
              <a:t>Proponer diversas situaciones de aprendizaje </a:t>
            </a:r>
            <a:r>
              <a:rPr lang="es-ES" sz="1600" dirty="0">
                <a:latin typeface="Franklin Gothic Medium Cond" panose="020B0606030402020204" pitchFamily="34" charset="0"/>
              </a:rPr>
              <a:t>que le sirvan (…) para elaborar sesiones complementarias a Aprendo en Casa.”</a:t>
            </a:r>
          </a:p>
          <a:p>
            <a:endParaRPr lang="es-ES" sz="1800" dirty="0">
              <a:latin typeface="Franklin Gothic Medium Cond" panose="020B0606030402020204" pitchFamily="34" charset="0"/>
            </a:endParaRPr>
          </a:p>
          <a:p>
            <a:pPr algn="r"/>
            <a:r>
              <a:rPr lang="es-ES" sz="1400" dirty="0">
                <a:latin typeface="Franklin Gothic Medium Cond" panose="020B0606030402020204" pitchFamily="34" charset="0"/>
              </a:rPr>
              <a:t>PCR, 2020</a:t>
            </a:r>
          </a:p>
        </p:txBody>
      </p:sp>
      <p:sp>
        <p:nvSpPr>
          <p:cNvPr id="2" name="CuadroTexto 1">
            <a:extLst>
              <a:ext uri="{FF2B5EF4-FFF2-40B4-BE49-F238E27FC236}">
                <a16:creationId xmlns:a16="http://schemas.microsoft.com/office/drawing/2014/main" id="{181C2EC7-B8B9-4727-90DB-2C3791F04020}"/>
              </a:ext>
            </a:extLst>
          </p:cNvPr>
          <p:cNvSpPr txBox="1"/>
          <p:nvPr/>
        </p:nvSpPr>
        <p:spPr>
          <a:xfrm>
            <a:off x="472528" y="4005064"/>
            <a:ext cx="8836829" cy="2308324"/>
          </a:xfrm>
          <a:prstGeom prst="rect">
            <a:avLst/>
          </a:prstGeom>
          <a:noFill/>
        </p:spPr>
        <p:txBody>
          <a:bodyPr wrap="square" rtlCol="0">
            <a:spAutoFit/>
          </a:bodyPr>
          <a:lstStyle/>
          <a:p>
            <a:pPr marL="285750" indent="-285750">
              <a:buFont typeface="Wingdings" panose="05000000000000000000" pitchFamily="2" charset="2"/>
              <a:buChar char="q"/>
            </a:pPr>
            <a:r>
              <a:rPr lang="es-ES" dirty="0"/>
              <a:t>Actúa con responsabilidad para hacerle frente a situaciones que ponen en riesgo el equilibrio ambiental, la salud y la sobrevivencia.</a:t>
            </a:r>
          </a:p>
          <a:p>
            <a:pPr marL="285750" indent="-285750">
              <a:buFont typeface="Wingdings" panose="05000000000000000000" pitchFamily="2" charset="2"/>
              <a:buChar char="q"/>
            </a:pPr>
            <a:r>
              <a:rPr lang="es-ES" dirty="0"/>
              <a:t>Desarrolla  habilidades y capacidades que contribuyen a su bienestar  y  su calidad de  vida. </a:t>
            </a:r>
          </a:p>
          <a:p>
            <a:pPr marL="285750" indent="-285750">
              <a:buFont typeface="Wingdings" panose="05000000000000000000" pitchFamily="2" charset="2"/>
              <a:buChar char="q"/>
            </a:pPr>
            <a:r>
              <a:rPr lang="es-ES" dirty="0"/>
              <a:t>Practica los saberes y valores de la familia, y la comunidad para mejorar la convivencia y superar sus dificultades.</a:t>
            </a:r>
          </a:p>
          <a:p>
            <a:pPr marL="285750" indent="-285750">
              <a:buFont typeface="Wingdings" panose="05000000000000000000" pitchFamily="2" charset="2"/>
              <a:buChar char="q"/>
            </a:pPr>
            <a:r>
              <a:rPr lang="es-ES" dirty="0"/>
              <a:t>Reconoce deberes y derechos individuales y colectivos para promover cambios de actitud y enfrentar conflictos que se presentan en nuestro contexto actual</a:t>
            </a:r>
          </a:p>
        </p:txBody>
      </p:sp>
      <p:sp>
        <p:nvSpPr>
          <p:cNvPr id="3" name="CuadroTexto 2">
            <a:extLst>
              <a:ext uri="{FF2B5EF4-FFF2-40B4-BE49-F238E27FC236}">
                <a16:creationId xmlns:a16="http://schemas.microsoft.com/office/drawing/2014/main" id="{80DF4C55-D5D2-4255-910F-7B9FD0394AF9}"/>
              </a:ext>
            </a:extLst>
          </p:cNvPr>
          <p:cNvSpPr txBox="1"/>
          <p:nvPr/>
        </p:nvSpPr>
        <p:spPr>
          <a:xfrm>
            <a:off x="2792760" y="3573016"/>
            <a:ext cx="3384376" cy="369332"/>
          </a:xfrm>
          <a:prstGeom prst="rect">
            <a:avLst/>
          </a:prstGeom>
          <a:noFill/>
        </p:spPr>
        <p:txBody>
          <a:bodyPr wrap="square" rtlCol="0">
            <a:spAutoFit/>
          </a:bodyPr>
          <a:lstStyle/>
          <a:p>
            <a:pPr algn="ctr"/>
            <a:r>
              <a:rPr lang="es-ES" dirty="0">
                <a:solidFill>
                  <a:srgbClr val="002060"/>
                </a:solidFill>
                <a:latin typeface="Arial Black" panose="020B0A04020102020204" pitchFamily="34" charset="0"/>
              </a:rPr>
              <a:t>¿EJEMPLOS?</a:t>
            </a:r>
          </a:p>
        </p:txBody>
      </p:sp>
    </p:spTree>
    <p:extLst>
      <p:ext uri="{BB962C8B-B14F-4D97-AF65-F5344CB8AC3E}">
        <p14:creationId xmlns:p14="http://schemas.microsoft.com/office/powerpoint/2010/main" val="30285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E1F4E53-6996-48C0-8518-D566F8B74D64}"/>
              </a:ext>
            </a:extLst>
          </p:cNvPr>
          <p:cNvPicPr>
            <a:picLocks noChangeAspect="1"/>
          </p:cNvPicPr>
          <p:nvPr/>
        </p:nvPicPr>
        <p:blipFill>
          <a:blip r:embed="rId2">
            <a:duotone>
              <a:schemeClr val="accent2">
                <a:shade val="45000"/>
                <a:satMod val="135000"/>
              </a:schemeClr>
              <a:prstClr val="white"/>
            </a:duotone>
          </a:blip>
          <a:stretch>
            <a:fillRect/>
          </a:stretch>
        </p:blipFill>
        <p:spPr>
          <a:xfrm>
            <a:off x="1000452" y="2419725"/>
            <a:ext cx="7704856" cy="3944165"/>
          </a:xfrm>
          <a:prstGeom prst="rect">
            <a:avLst/>
          </a:prstGeom>
        </p:spPr>
      </p:pic>
      <p:sp>
        <p:nvSpPr>
          <p:cNvPr id="2" name="Título 1">
            <a:extLst>
              <a:ext uri="{FF2B5EF4-FFF2-40B4-BE49-F238E27FC236}">
                <a16:creationId xmlns:a16="http://schemas.microsoft.com/office/drawing/2014/main" id="{E5A1FC60-8029-4F23-A61B-D74DCC6334F5}"/>
              </a:ext>
            </a:extLst>
          </p:cNvPr>
          <p:cNvSpPr>
            <a:spLocks noGrp="1"/>
          </p:cNvSpPr>
          <p:nvPr>
            <p:ph type="title"/>
          </p:nvPr>
        </p:nvSpPr>
        <p:spPr/>
        <p:txBody>
          <a:bodyPr/>
          <a:lstStyle/>
          <a:p>
            <a:pPr algn="r"/>
            <a:r>
              <a:rPr lang="es-ES" dirty="0"/>
              <a:t>LA EXPERIENCIA DE APRENDIZAJE</a:t>
            </a:r>
          </a:p>
        </p:txBody>
      </p:sp>
      <p:sp>
        <p:nvSpPr>
          <p:cNvPr id="4" name="CuadroTexto 3">
            <a:extLst>
              <a:ext uri="{FF2B5EF4-FFF2-40B4-BE49-F238E27FC236}">
                <a16:creationId xmlns:a16="http://schemas.microsoft.com/office/drawing/2014/main" id="{7C0586C3-A737-4C8D-A0B5-A5F2CCC5C408}"/>
              </a:ext>
            </a:extLst>
          </p:cNvPr>
          <p:cNvSpPr txBox="1"/>
          <p:nvPr/>
        </p:nvSpPr>
        <p:spPr>
          <a:xfrm>
            <a:off x="469760" y="1117473"/>
            <a:ext cx="9103271" cy="8617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solidFill>
                  <a:schemeClr val="tx1"/>
                </a:solidFill>
              </a:rPr>
              <a:t>“La experiencia de aprendizaje es un conjunto de actividades que conduce a los estudiantes a enfrentar una situación, un desafío o problema complejos”.</a:t>
            </a:r>
          </a:p>
          <a:p>
            <a:pPr algn="r"/>
            <a:r>
              <a:rPr lang="es-ES" sz="1400" dirty="0">
                <a:solidFill>
                  <a:schemeClr val="tx1"/>
                </a:solidFill>
              </a:rPr>
              <a:t>(RVM 094-MINEDU-2020)</a:t>
            </a:r>
          </a:p>
        </p:txBody>
      </p:sp>
      <p:sp>
        <p:nvSpPr>
          <p:cNvPr id="6" name="CuadroTexto 5">
            <a:extLst>
              <a:ext uri="{FF2B5EF4-FFF2-40B4-BE49-F238E27FC236}">
                <a16:creationId xmlns:a16="http://schemas.microsoft.com/office/drawing/2014/main" id="{C5B8F78C-7CE9-46FB-A81D-736ADE1F863C}"/>
              </a:ext>
            </a:extLst>
          </p:cNvPr>
          <p:cNvSpPr txBox="1"/>
          <p:nvPr/>
        </p:nvSpPr>
        <p:spPr>
          <a:xfrm>
            <a:off x="495092" y="2624723"/>
            <a:ext cx="2376264" cy="2308324"/>
          </a:xfrm>
          <a:prstGeom prst="rect">
            <a:avLst/>
          </a:prstGeom>
          <a:noFill/>
        </p:spPr>
        <p:txBody>
          <a:bodyPr wrap="square" rtlCol="0">
            <a:spAutoFit/>
          </a:bodyPr>
          <a:lstStyle/>
          <a:p>
            <a:r>
              <a:rPr lang="es-ES" b="1" dirty="0">
                <a:solidFill>
                  <a:schemeClr val="bg2">
                    <a:lumMod val="25000"/>
                  </a:schemeClr>
                </a:solidFill>
                <a:latin typeface="Bahnschrift SemiBold" panose="020B0502040204020203" pitchFamily="34" charset="0"/>
              </a:rPr>
              <a:t>CARACTERÍSTICAS</a:t>
            </a:r>
            <a:br>
              <a:rPr lang="es-ES" dirty="0">
                <a:solidFill>
                  <a:schemeClr val="bg2">
                    <a:lumMod val="25000"/>
                  </a:schemeClr>
                </a:solidFill>
                <a:latin typeface="Bahnschrift SemiBold" panose="020B0502040204020203" pitchFamily="34" charset="0"/>
              </a:rPr>
            </a:br>
            <a:endParaRPr lang="es-ES" dirty="0">
              <a:solidFill>
                <a:schemeClr val="bg2">
                  <a:lumMod val="25000"/>
                </a:schemeClr>
              </a:solidFill>
              <a:latin typeface="Bahnschrift SemiBold" panose="020B0502040204020203" pitchFamily="34" charset="0"/>
            </a:endParaRPr>
          </a:p>
          <a:p>
            <a:pPr marL="285750" indent="-285750">
              <a:buFont typeface="Wingdings" panose="05000000000000000000" pitchFamily="2" charset="2"/>
              <a:buChar char="q"/>
            </a:pPr>
            <a:r>
              <a:rPr lang="es-ES" dirty="0">
                <a:solidFill>
                  <a:schemeClr val="bg2">
                    <a:lumMod val="25000"/>
                  </a:schemeClr>
                </a:solidFill>
                <a:latin typeface="Bahnschrift SemiBold" panose="020B0502040204020203" pitchFamily="34" charset="0"/>
              </a:rPr>
              <a:t>Secuenciales</a:t>
            </a:r>
          </a:p>
          <a:p>
            <a:pPr marL="285750" indent="-285750">
              <a:buFont typeface="Wingdings" panose="05000000000000000000" pitchFamily="2" charset="2"/>
              <a:buChar char="q"/>
            </a:pPr>
            <a:r>
              <a:rPr lang="es-ES" dirty="0">
                <a:solidFill>
                  <a:schemeClr val="bg2">
                    <a:lumMod val="25000"/>
                  </a:schemeClr>
                </a:solidFill>
                <a:latin typeface="Bahnschrift SemiBold" panose="020B0502040204020203" pitchFamily="34" charset="0"/>
              </a:rPr>
              <a:t>Interdependientes</a:t>
            </a:r>
          </a:p>
          <a:p>
            <a:pPr marL="285750" indent="-285750">
              <a:buFont typeface="Wingdings" panose="05000000000000000000" pitchFamily="2" charset="2"/>
              <a:buChar char="q"/>
            </a:pPr>
            <a:r>
              <a:rPr lang="es-ES" dirty="0">
                <a:solidFill>
                  <a:schemeClr val="bg2">
                    <a:lumMod val="25000"/>
                  </a:schemeClr>
                </a:solidFill>
                <a:latin typeface="Bahnschrift SemiBold" panose="020B0502040204020203" pitchFamily="34" charset="0"/>
              </a:rPr>
              <a:t>Auténticas</a:t>
            </a:r>
          </a:p>
          <a:p>
            <a:pPr marL="285750" indent="-285750">
              <a:buFont typeface="Wingdings" panose="05000000000000000000" pitchFamily="2" charset="2"/>
              <a:buChar char="q"/>
            </a:pPr>
            <a:r>
              <a:rPr lang="es-ES" dirty="0">
                <a:solidFill>
                  <a:schemeClr val="bg2">
                    <a:lumMod val="25000"/>
                  </a:schemeClr>
                </a:solidFill>
                <a:latin typeface="Bahnschrift SemiBold" panose="020B0502040204020203" pitchFamily="34" charset="0"/>
              </a:rPr>
              <a:t>Potentes</a:t>
            </a:r>
          </a:p>
          <a:p>
            <a:pPr marL="285750" indent="-285750">
              <a:buFont typeface="Wingdings" panose="05000000000000000000" pitchFamily="2" charset="2"/>
              <a:buChar char="§"/>
            </a:pPr>
            <a:endParaRPr lang="es-ES" dirty="0">
              <a:solidFill>
                <a:schemeClr val="bg2">
                  <a:lumMod val="25000"/>
                </a:schemeClr>
              </a:solidFill>
              <a:latin typeface="Bahnschrift SemiBold" panose="020B0502040204020203" pitchFamily="34" charset="0"/>
            </a:endParaRPr>
          </a:p>
          <a:p>
            <a:endParaRPr lang="es-ES" dirty="0">
              <a:solidFill>
                <a:schemeClr val="bg2">
                  <a:lumMod val="25000"/>
                </a:schemeClr>
              </a:solidFill>
              <a:latin typeface="Bahnschrift SemiBold" panose="020B0502040204020203" pitchFamily="34" charset="0"/>
            </a:endParaRPr>
          </a:p>
        </p:txBody>
      </p:sp>
      <p:sp>
        <p:nvSpPr>
          <p:cNvPr id="7" name="CuadroTexto 6">
            <a:extLst>
              <a:ext uri="{FF2B5EF4-FFF2-40B4-BE49-F238E27FC236}">
                <a16:creationId xmlns:a16="http://schemas.microsoft.com/office/drawing/2014/main" id="{860563BD-B541-4E7A-899C-C338126A5C83}"/>
              </a:ext>
            </a:extLst>
          </p:cNvPr>
          <p:cNvSpPr txBox="1"/>
          <p:nvPr/>
        </p:nvSpPr>
        <p:spPr>
          <a:xfrm>
            <a:off x="6175490" y="4956236"/>
            <a:ext cx="1600952" cy="1077218"/>
          </a:xfrm>
          <a:prstGeom prst="rect">
            <a:avLst/>
          </a:prstGeom>
          <a:noFill/>
        </p:spPr>
        <p:txBody>
          <a:bodyPr wrap="square" rtlCol="0">
            <a:spAutoFit/>
          </a:bodyPr>
          <a:lstStyle/>
          <a:p>
            <a:r>
              <a:rPr lang="es-ES" sz="1600" b="1" dirty="0">
                <a:solidFill>
                  <a:schemeClr val="accent1">
                    <a:lumMod val="50000"/>
                  </a:schemeClr>
                </a:solidFill>
                <a:latin typeface="Arial Rounded MT Bold" panose="020F0704030504030204" pitchFamily="34" charset="0"/>
              </a:rPr>
              <a:t>PROYECTO</a:t>
            </a:r>
          </a:p>
          <a:p>
            <a:r>
              <a:rPr lang="es-ES" sz="1600" b="1" dirty="0">
                <a:solidFill>
                  <a:schemeClr val="accent1">
                    <a:lumMod val="50000"/>
                  </a:schemeClr>
                </a:solidFill>
                <a:latin typeface="Arial Rounded MT Bold" panose="020F0704030504030204" pitchFamily="34" charset="0"/>
              </a:rPr>
              <a:t>TALLER</a:t>
            </a:r>
          </a:p>
          <a:p>
            <a:r>
              <a:rPr lang="es-ES" sz="1600" b="1" dirty="0">
                <a:solidFill>
                  <a:schemeClr val="accent1">
                    <a:lumMod val="50000"/>
                  </a:schemeClr>
                </a:solidFill>
                <a:latin typeface="Arial Rounded MT Bold" panose="020F0704030504030204" pitchFamily="34" charset="0"/>
              </a:rPr>
              <a:t>ESTUDIO DE CASOS</a:t>
            </a:r>
          </a:p>
        </p:txBody>
      </p:sp>
      <p:sp>
        <p:nvSpPr>
          <p:cNvPr id="9" name="CuadroTexto 8">
            <a:extLst>
              <a:ext uri="{FF2B5EF4-FFF2-40B4-BE49-F238E27FC236}">
                <a16:creationId xmlns:a16="http://schemas.microsoft.com/office/drawing/2014/main" id="{17F9C1DB-9B73-4B51-8920-5DAD9C4BE8B3}"/>
              </a:ext>
            </a:extLst>
          </p:cNvPr>
          <p:cNvSpPr txBox="1"/>
          <p:nvPr/>
        </p:nvSpPr>
        <p:spPr>
          <a:xfrm>
            <a:off x="6810500" y="2591158"/>
            <a:ext cx="1152128" cy="461665"/>
          </a:xfrm>
          <a:prstGeom prst="rect">
            <a:avLst/>
          </a:prstGeom>
          <a:noFill/>
        </p:spPr>
        <p:txBody>
          <a:bodyPr wrap="square" rtlCol="0">
            <a:spAutoFit/>
          </a:bodyPr>
          <a:lstStyle/>
          <a:p>
            <a:pPr algn="ctr"/>
            <a:r>
              <a:rPr lang="es-ES" sz="2400" dirty="0">
                <a:solidFill>
                  <a:srgbClr val="C00000"/>
                </a:solidFill>
                <a:latin typeface="Arial Rounded MT Bold" panose="020F0704030504030204" pitchFamily="34" charset="0"/>
              </a:rPr>
              <a:t>RETO</a:t>
            </a:r>
          </a:p>
        </p:txBody>
      </p:sp>
      <p:sp>
        <p:nvSpPr>
          <p:cNvPr id="10" name="Abrir llave 9">
            <a:extLst>
              <a:ext uri="{FF2B5EF4-FFF2-40B4-BE49-F238E27FC236}">
                <a16:creationId xmlns:a16="http://schemas.microsoft.com/office/drawing/2014/main" id="{2AF77934-6F34-412D-ACD1-180B19C37A76}"/>
              </a:ext>
            </a:extLst>
          </p:cNvPr>
          <p:cNvSpPr/>
          <p:nvPr/>
        </p:nvSpPr>
        <p:spPr>
          <a:xfrm>
            <a:off x="7905328" y="2259449"/>
            <a:ext cx="259726" cy="1169551"/>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CuadroTexto 10">
            <a:extLst>
              <a:ext uri="{FF2B5EF4-FFF2-40B4-BE49-F238E27FC236}">
                <a16:creationId xmlns:a16="http://schemas.microsoft.com/office/drawing/2014/main" id="{CA7DAFD4-5FA9-4E4F-82C8-474DFCA995FD}"/>
              </a:ext>
            </a:extLst>
          </p:cNvPr>
          <p:cNvSpPr txBox="1"/>
          <p:nvPr/>
        </p:nvSpPr>
        <p:spPr>
          <a:xfrm>
            <a:off x="8165054" y="2237214"/>
            <a:ext cx="1511058" cy="1169551"/>
          </a:xfrm>
          <a:prstGeom prst="rect">
            <a:avLst/>
          </a:prstGeom>
          <a:noFill/>
        </p:spPr>
        <p:txBody>
          <a:bodyPr wrap="square" rtlCol="0">
            <a:spAutoFit/>
          </a:bodyPr>
          <a:lstStyle/>
          <a:p>
            <a:pPr marL="82550" indent="-82550">
              <a:buFont typeface="Arial" panose="020B0604020202020204" pitchFamily="34" charset="0"/>
              <a:buChar char="•"/>
            </a:pPr>
            <a:r>
              <a:rPr lang="es-ES" sz="1400" dirty="0">
                <a:latin typeface="Bahnschrift Condensed" panose="020B0502040204020203" pitchFamily="34" charset="0"/>
              </a:rPr>
              <a:t>Solucionar un problema</a:t>
            </a:r>
          </a:p>
          <a:p>
            <a:pPr marL="82550" indent="-82550">
              <a:buFont typeface="Arial" panose="020B0604020202020204" pitchFamily="34" charset="0"/>
              <a:buChar char="•"/>
            </a:pPr>
            <a:r>
              <a:rPr lang="es-ES" sz="1400" dirty="0">
                <a:latin typeface="Bahnschrift Condensed" panose="020B0502040204020203" pitchFamily="34" charset="0"/>
              </a:rPr>
              <a:t>Aprovechar una oportunidad</a:t>
            </a:r>
          </a:p>
          <a:p>
            <a:pPr marL="82550" indent="-82550">
              <a:buFont typeface="Arial" panose="020B0604020202020204" pitchFamily="34" charset="0"/>
              <a:buChar char="•"/>
            </a:pPr>
            <a:r>
              <a:rPr lang="es-ES" sz="1400" dirty="0">
                <a:latin typeface="Bahnschrift Condensed" panose="020B0502040204020203" pitchFamily="34" charset="0"/>
              </a:rPr>
              <a:t>Lograr un propósito</a:t>
            </a:r>
          </a:p>
        </p:txBody>
      </p:sp>
      <p:sp>
        <p:nvSpPr>
          <p:cNvPr id="12" name="CuadroTexto 11">
            <a:extLst>
              <a:ext uri="{FF2B5EF4-FFF2-40B4-BE49-F238E27FC236}">
                <a16:creationId xmlns:a16="http://schemas.microsoft.com/office/drawing/2014/main" id="{8CC1973E-8ACE-4720-B3BD-FB298E06E06B}"/>
              </a:ext>
            </a:extLst>
          </p:cNvPr>
          <p:cNvSpPr txBox="1"/>
          <p:nvPr/>
        </p:nvSpPr>
        <p:spPr>
          <a:xfrm rot="19698974">
            <a:off x="2875964" y="3936611"/>
            <a:ext cx="4264448" cy="369332"/>
          </a:xfrm>
          <a:prstGeom prst="rect">
            <a:avLst/>
          </a:prstGeom>
          <a:noFill/>
          <a:effectLst>
            <a:glow rad="228600">
              <a:schemeClr val="accent1">
                <a:satMod val="175000"/>
                <a:alpha val="40000"/>
              </a:schemeClr>
            </a:glow>
          </a:effectLst>
        </p:spPr>
        <p:txBody>
          <a:bodyPr wrap="square" rtlCol="0">
            <a:spAutoFit/>
          </a:bodyPr>
          <a:lstStyle/>
          <a:p>
            <a:r>
              <a:rPr lang="es-ES" b="1" dirty="0">
                <a:ln w="0"/>
                <a:effectLst>
                  <a:outerShdw blurRad="38100" dist="19050" dir="2700000" algn="tl" rotWithShape="0">
                    <a:schemeClr val="dk1">
                      <a:alpha val="40000"/>
                    </a:schemeClr>
                  </a:outerShdw>
                </a:effectLst>
              </a:rPr>
              <a:t>EXPERIENCIA DE APRENDIZAJE</a:t>
            </a:r>
          </a:p>
        </p:txBody>
      </p:sp>
      <p:cxnSp>
        <p:nvCxnSpPr>
          <p:cNvPr id="14" name="Conector recto 13">
            <a:extLst>
              <a:ext uri="{FF2B5EF4-FFF2-40B4-BE49-F238E27FC236}">
                <a16:creationId xmlns:a16="http://schemas.microsoft.com/office/drawing/2014/main" id="{A4B0490F-2102-4F84-A7A5-779E31DEB0A6}"/>
              </a:ext>
            </a:extLst>
          </p:cNvPr>
          <p:cNvCxnSpPr>
            <a:cxnSpLocks/>
          </p:cNvCxnSpPr>
          <p:nvPr/>
        </p:nvCxnSpPr>
        <p:spPr>
          <a:xfrm flipV="1">
            <a:off x="3096758" y="6053535"/>
            <a:ext cx="4592546" cy="39761"/>
          </a:xfrm>
          <a:prstGeom prst="line">
            <a:avLst/>
          </a:prstGeom>
          <a:ln w="571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7" name="Conector recto 16">
            <a:extLst>
              <a:ext uri="{FF2B5EF4-FFF2-40B4-BE49-F238E27FC236}">
                <a16:creationId xmlns:a16="http://schemas.microsoft.com/office/drawing/2014/main" id="{5B8593BF-F566-4A33-A262-68465FB27F2A}"/>
              </a:ext>
            </a:extLst>
          </p:cNvPr>
          <p:cNvCxnSpPr>
            <a:cxnSpLocks/>
          </p:cNvCxnSpPr>
          <p:nvPr/>
        </p:nvCxnSpPr>
        <p:spPr>
          <a:xfrm>
            <a:off x="7689304" y="3052823"/>
            <a:ext cx="0" cy="3040473"/>
          </a:xfrm>
          <a:prstGeom prst="line">
            <a:avLst/>
          </a:prstGeom>
          <a:ln w="571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20" name="CuadroTexto 19">
            <a:extLst>
              <a:ext uri="{FF2B5EF4-FFF2-40B4-BE49-F238E27FC236}">
                <a16:creationId xmlns:a16="http://schemas.microsoft.com/office/drawing/2014/main" id="{30E175EE-2AA6-4DD1-8F5B-3C8433899316}"/>
              </a:ext>
            </a:extLst>
          </p:cNvPr>
          <p:cNvSpPr txBox="1"/>
          <p:nvPr/>
        </p:nvSpPr>
        <p:spPr>
          <a:xfrm>
            <a:off x="6366904" y="3554139"/>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2" name="CuadroTexto 21">
            <a:extLst>
              <a:ext uri="{FF2B5EF4-FFF2-40B4-BE49-F238E27FC236}">
                <a16:creationId xmlns:a16="http://schemas.microsoft.com/office/drawing/2014/main" id="{DC6339B7-1ECF-4DC5-9C0A-BBA221745769}"/>
              </a:ext>
            </a:extLst>
          </p:cNvPr>
          <p:cNvSpPr txBox="1"/>
          <p:nvPr/>
        </p:nvSpPr>
        <p:spPr>
          <a:xfrm>
            <a:off x="3732390" y="5283582"/>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4" name="CuadroTexto 23">
            <a:extLst>
              <a:ext uri="{FF2B5EF4-FFF2-40B4-BE49-F238E27FC236}">
                <a16:creationId xmlns:a16="http://schemas.microsoft.com/office/drawing/2014/main" id="{E07469B8-9954-4736-873B-20789C1E221B}"/>
              </a:ext>
            </a:extLst>
          </p:cNvPr>
          <p:cNvSpPr txBox="1"/>
          <p:nvPr/>
        </p:nvSpPr>
        <p:spPr>
          <a:xfrm>
            <a:off x="4419073" y="4826372"/>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6" name="CuadroTexto 25">
            <a:extLst>
              <a:ext uri="{FF2B5EF4-FFF2-40B4-BE49-F238E27FC236}">
                <a16:creationId xmlns:a16="http://schemas.microsoft.com/office/drawing/2014/main" id="{54D82007-1789-456F-AA96-CA9F54FA95A1}"/>
              </a:ext>
            </a:extLst>
          </p:cNvPr>
          <p:cNvSpPr txBox="1"/>
          <p:nvPr/>
        </p:nvSpPr>
        <p:spPr>
          <a:xfrm>
            <a:off x="5054790" y="4390987"/>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8" name="CuadroTexto 27">
            <a:extLst>
              <a:ext uri="{FF2B5EF4-FFF2-40B4-BE49-F238E27FC236}">
                <a16:creationId xmlns:a16="http://schemas.microsoft.com/office/drawing/2014/main" id="{690BFDD7-CEBE-4A64-95E9-DCA8B2C5F757}"/>
              </a:ext>
            </a:extLst>
          </p:cNvPr>
          <p:cNvSpPr txBox="1"/>
          <p:nvPr/>
        </p:nvSpPr>
        <p:spPr>
          <a:xfrm>
            <a:off x="5731187" y="3966504"/>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30" name="CuadroTexto 29">
            <a:extLst>
              <a:ext uri="{FF2B5EF4-FFF2-40B4-BE49-F238E27FC236}">
                <a16:creationId xmlns:a16="http://schemas.microsoft.com/office/drawing/2014/main" id="{924EF20C-37A5-4768-B2BE-0D229B38D34E}"/>
              </a:ext>
            </a:extLst>
          </p:cNvPr>
          <p:cNvSpPr txBox="1"/>
          <p:nvPr/>
        </p:nvSpPr>
        <p:spPr>
          <a:xfrm>
            <a:off x="3106959" y="5727167"/>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32" name="CuadroTexto 31">
            <a:extLst>
              <a:ext uri="{FF2B5EF4-FFF2-40B4-BE49-F238E27FC236}">
                <a16:creationId xmlns:a16="http://schemas.microsoft.com/office/drawing/2014/main" id="{A60FD5F0-796C-4E97-A950-DBDF523728B1}"/>
              </a:ext>
            </a:extLst>
          </p:cNvPr>
          <p:cNvSpPr txBox="1"/>
          <p:nvPr/>
        </p:nvSpPr>
        <p:spPr>
          <a:xfrm>
            <a:off x="8247300" y="4126870"/>
            <a:ext cx="1600952" cy="584775"/>
          </a:xfrm>
          <a:prstGeom prst="rect">
            <a:avLst/>
          </a:prstGeom>
          <a:noFill/>
        </p:spPr>
        <p:txBody>
          <a:bodyPr wrap="square" rtlCol="0">
            <a:spAutoFit/>
          </a:bodyPr>
          <a:lstStyle/>
          <a:p>
            <a:r>
              <a:rPr lang="es-ES" sz="1600" b="1" dirty="0">
                <a:solidFill>
                  <a:schemeClr val="accent1">
                    <a:lumMod val="50000"/>
                  </a:schemeClr>
                </a:solidFill>
                <a:latin typeface="Arial Rounded MT Bold" panose="020F0704030504030204" pitchFamily="34" charset="0"/>
              </a:rPr>
              <a:t>UNIDAD DIDÁCTICA</a:t>
            </a:r>
          </a:p>
        </p:txBody>
      </p:sp>
      <p:sp>
        <p:nvSpPr>
          <p:cNvPr id="33" name="Flecha: a la derecha 32">
            <a:extLst>
              <a:ext uri="{FF2B5EF4-FFF2-40B4-BE49-F238E27FC236}">
                <a16:creationId xmlns:a16="http://schemas.microsoft.com/office/drawing/2014/main" id="{5629C545-21F1-49EF-B754-69D9219B694E}"/>
              </a:ext>
            </a:extLst>
          </p:cNvPr>
          <p:cNvSpPr/>
          <p:nvPr/>
        </p:nvSpPr>
        <p:spPr>
          <a:xfrm>
            <a:off x="7813750" y="4220893"/>
            <a:ext cx="418223" cy="42448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73502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adroTexto 29">
            <a:extLst>
              <a:ext uri="{FF2B5EF4-FFF2-40B4-BE49-F238E27FC236}">
                <a16:creationId xmlns:a16="http://schemas.microsoft.com/office/drawing/2014/main" id="{6866CC8C-18BD-4E47-8920-447DE8C201A9}"/>
              </a:ext>
            </a:extLst>
          </p:cNvPr>
          <p:cNvSpPr txBox="1"/>
          <p:nvPr/>
        </p:nvSpPr>
        <p:spPr>
          <a:xfrm>
            <a:off x="5024164" y="1052736"/>
            <a:ext cx="4753372" cy="4044358"/>
          </a:xfrm>
          <a:prstGeom prst="rect">
            <a:avLst/>
          </a:prstGeom>
          <a:solidFill>
            <a:schemeClr val="accent6">
              <a:lumMod val="40000"/>
              <a:lumOff val="60000"/>
            </a:schemeClr>
          </a:solidFill>
        </p:spPr>
        <p:txBody>
          <a:bodyPr wrap="square" rtlCol="0">
            <a:noAutofit/>
          </a:bodyPr>
          <a:lstStyle/>
          <a:p>
            <a:pPr algn="ctr"/>
            <a:r>
              <a:rPr lang="es-ES" b="1" dirty="0"/>
              <a:t>RM 649-2016-MINEDU</a:t>
            </a:r>
          </a:p>
        </p:txBody>
      </p:sp>
      <p:sp>
        <p:nvSpPr>
          <p:cNvPr id="4" name="Título 1">
            <a:extLst>
              <a:ext uri="{FF2B5EF4-FFF2-40B4-BE49-F238E27FC236}">
                <a16:creationId xmlns:a16="http://schemas.microsoft.com/office/drawing/2014/main" id="{72831626-3A0A-49A7-B974-541BB2090885}"/>
              </a:ext>
            </a:extLst>
          </p:cNvPr>
          <p:cNvSpPr>
            <a:spLocks noGrp="1"/>
          </p:cNvSpPr>
          <p:nvPr>
            <p:ph type="title"/>
          </p:nvPr>
        </p:nvSpPr>
        <p:spPr>
          <a:xfrm>
            <a:off x="472528" y="76200"/>
            <a:ext cx="9103272" cy="685800"/>
          </a:xfrm>
        </p:spPr>
        <p:txBody>
          <a:bodyPr/>
          <a:lstStyle/>
          <a:p>
            <a:pPr algn="r"/>
            <a:r>
              <a:rPr lang="es-ES" dirty="0"/>
              <a:t>LA UNIDAD DIDÁCTICA</a:t>
            </a:r>
          </a:p>
        </p:txBody>
      </p:sp>
      <p:sp>
        <p:nvSpPr>
          <p:cNvPr id="5" name="CuadroTexto 4">
            <a:extLst>
              <a:ext uri="{FF2B5EF4-FFF2-40B4-BE49-F238E27FC236}">
                <a16:creationId xmlns:a16="http://schemas.microsoft.com/office/drawing/2014/main" id="{38325C64-0341-4243-9AB1-161F449F2682}"/>
              </a:ext>
            </a:extLst>
          </p:cNvPr>
          <p:cNvSpPr txBox="1"/>
          <p:nvPr/>
        </p:nvSpPr>
        <p:spPr>
          <a:xfrm>
            <a:off x="344488" y="1412776"/>
            <a:ext cx="4320479" cy="4968552"/>
          </a:xfrm>
          <a:prstGeom prst="rect">
            <a:avLst/>
          </a:prstGeom>
          <a:solidFill>
            <a:schemeClr val="accent6">
              <a:lumMod val="75000"/>
            </a:schemeClr>
          </a:solidFill>
        </p:spPr>
        <p:txBody>
          <a:bodyPr wrap="none" rtlCol="0">
            <a:noAutofit/>
          </a:bodyPr>
          <a:lstStyle/>
          <a:p>
            <a:pPr algn="ctr"/>
            <a:r>
              <a:rPr lang="es-ES" b="1" dirty="0">
                <a:latin typeface="Bahnschrift SemiBold SemiConden" panose="020B0502040204020203" pitchFamily="34" charset="0"/>
              </a:rPr>
              <a:t>NIVELES DE PLANIFICACIÓN CURRICULAR</a:t>
            </a:r>
          </a:p>
        </p:txBody>
      </p:sp>
      <p:sp>
        <p:nvSpPr>
          <p:cNvPr id="6" name="CuadroTexto 5">
            <a:extLst>
              <a:ext uri="{FF2B5EF4-FFF2-40B4-BE49-F238E27FC236}">
                <a16:creationId xmlns:a16="http://schemas.microsoft.com/office/drawing/2014/main" id="{6CF17A77-E7D3-42D6-97A6-4707DF3791A0}"/>
              </a:ext>
            </a:extLst>
          </p:cNvPr>
          <p:cNvSpPr txBox="1"/>
          <p:nvPr/>
        </p:nvSpPr>
        <p:spPr>
          <a:xfrm>
            <a:off x="632520" y="2260903"/>
            <a:ext cx="1296144" cy="523220"/>
          </a:xfrm>
          <a:prstGeom prst="rect">
            <a:avLst/>
          </a:prstGeom>
          <a:solidFill>
            <a:schemeClr val="accent1">
              <a:lumMod val="60000"/>
              <a:lumOff val="40000"/>
            </a:schemeClr>
          </a:solidFill>
        </p:spPr>
        <p:txBody>
          <a:bodyPr wrap="square" rtlCol="0">
            <a:spAutoFit/>
          </a:bodyPr>
          <a:lstStyle/>
          <a:p>
            <a:pPr algn="ctr"/>
            <a:r>
              <a:rPr lang="es-ES" sz="1400" dirty="0">
                <a:latin typeface="Bahnschrift Light Condensed" panose="020B0502040204020203" pitchFamily="34" charset="0"/>
              </a:rPr>
              <a:t>Nivel macro</a:t>
            </a:r>
          </a:p>
          <a:p>
            <a:pPr algn="ctr"/>
            <a:r>
              <a:rPr lang="es-ES" sz="1400" dirty="0">
                <a:latin typeface="Bahnschrift Light Condensed" panose="020B0502040204020203" pitchFamily="34" charset="0"/>
              </a:rPr>
              <a:t>(nacional)</a:t>
            </a:r>
          </a:p>
        </p:txBody>
      </p:sp>
      <p:sp>
        <p:nvSpPr>
          <p:cNvPr id="8" name="CuadroTexto 7">
            <a:extLst>
              <a:ext uri="{FF2B5EF4-FFF2-40B4-BE49-F238E27FC236}">
                <a16:creationId xmlns:a16="http://schemas.microsoft.com/office/drawing/2014/main" id="{E27D4A71-A019-48C9-A7D7-2922EBCA1A4A}"/>
              </a:ext>
            </a:extLst>
          </p:cNvPr>
          <p:cNvSpPr txBox="1"/>
          <p:nvPr/>
        </p:nvSpPr>
        <p:spPr>
          <a:xfrm>
            <a:off x="632520" y="4666207"/>
            <a:ext cx="1296144" cy="523220"/>
          </a:xfrm>
          <a:prstGeom prst="rect">
            <a:avLst/>
          </a:prstGeom>
          <a:solidFill>
            <a:schemeClr val="accent1">
              <a:lumMod val="60000"/>
              <a:lumOff val="40000"/>
            </a:schemeClr>
          </a:solidFill>
        </p:spPr>
        <p:txBody>
          <a:bodyPr wrap="square" rtlCol="0">
            <a:spAutoFit/>
          </a:bodyPr>
          <a:lstStyle/>
          <a:p>
            <a:pPr algn="ctr"/>
            <a:r>
              <a:rPr lang="es-ES" sz="1400" dirty="0">
                <a:latin typeface="Bahnschrift Light Condensed" panose="020B0502040204020203" pitchFamily="34" charset="0"/>
              </a:rPr>
              <a:t>Nivel micro</a:t>
            </a:r>
          </a:p>
          <a:p>
            <a:pPr algn="ctr"/>
            <a:r>
              <a:rPr lang="es-ES" sz="1400" dirty="0">
                <a:latin typeface="Bahnschrift Light Condensed" panose="020B0502040204020203" pitchFamily="34" charset="0"/>
              </a:rPr>
              <a:t>(institucional)</a:t>
            </a:r>
          </a:p>
        </p:txBody>
      </p:sp>
      <p:sp>
        <p:nvSpPr>
          <p:cNvPr id="9" name="CuadroTexto 8">
            <a:extLst>
              <a:ext uri="{FF2B5EF4-FFF2-40B4-BE49-F238E27FC236}">
                <a16:creationId xmlns:a16="http://schemas.microsoft.com/office/drawing/2014/main" id="{30E765A0-D6AF-412C-AF2B-2C1F13A2898D}"/>
              </a:ext>
            </a:extLst>
          </p:cNvPr>
          <p:cNvSpPr txBox="1"/>
          <p:nvPr/>
        </p:nvSpPr>
        <p:spPr>
          <a:xfrm>
            <a:off x="2360712" y="2060848"/>
            <a:ext cx="1944216" cy="1077218"/>
          </a:xfrm>
          <a:prstGeom prst="rect">
            <a:avLst/>
          </a:prstGeom>
          <a:solidFill>
            <a:schemeClr val="accent1">
              <a:lumMod val="60000"/>
              <a:lumOff val="40000"/>
            </a:schemeClr>
          </a:solidFill>
        </p:spPr>
        <p:txBody>
          <a:bodyPr wrap="square" rtlCol="0">
            <a:spAutoFit/>
          </a:bodyPr>
          <a:lstStyle/>
          <a:p>
            <a:pPr algn="ctr"/>
            <a:r>
              <a:rPr lang="es-ES" sz="1600" dirty="0">
                <a:latin typeface="Bahnschrift Light Condensed" panose="020B0502040204020203" pitchFamily="34" charset="0"/>
              </a:rPr>
              <a:t>PLANES DE ESTUDIO</a:t>
            </a:r>
          </a:p>
          <a:p>
            <a:pPr algn="ctr"/>
            <a:r>
              <a:rPr lang="es-ES" sz="1600" dirty="0">
                <a:latin typeface="Bahnschrift Light Condensed" panose="020B0502040204020203" pitchFamily="34" charset="0"/>
              </a:rPr>
              <a:t>PROGRAMAS CURRICULARES</a:t>
            </a:r>
          </a:p>
          <a:p>
            <a:pPr algn="ctr"/>
            <a:r>
              <a:rPr lang="es-ES" sz="1600" dirty="0">
                <a:latin typeface="Bahnschrift Light Condensed" panose="020B0502040204020203" pitchFamily="34" charset="0"/>
              </a:rPr>
              <a:t>GUÍAS</a:t>
            </a:r>
          </a:p>
        </p:txBody>
      </p:sp>
      <p:sp>
        <p:nvSpPr>
          <p:cNvPr id="11" name="CuadroTexto 10">
            <a:extLst>
              <a:ext uri="{FF2B5EF4-FFF2-40B4-BE49-F238E27FC236}">
                <a16:creationId xmlns:a16="http://schemas.microsoft.com/office/drawing/2014/main" id="{AD10CB3E-CF94-43C1-A3BC-7573F819CBE3}"/>
              </a:ext>
            </a:extLst>
          </p:cNvPr>
          <p:cNvSpPr txBox="1"/>
          <p:nvPr/>
        </p:nvSpPr>
        <p:spPr>
          <a:xfrm>
            <a:off x="2360712" y="3783726"/>
            <a:ext cx="1944216" cy="338554"/>
          </a:xfrm>
          <a:prstGeom prst="rect">
            <a:avLst/>
          </a:prstGeom>
          <a:solidFill>
            <a:schemeClr val="accent1">
              <a:lumMod val="60000"/>
              <a:lumOff val="40000"/>
            </a:schemeClr>
          </a:solidFill>
        </p:spPr>
        <p:txBody>
          <a:bodyPr wrap="square" rtlCol="0">
            <a:spAutoFit/>
          </a:bodyPr>
          <a:lstStyle/>
          <a:p>
            <a:pPr algn="ctr"/>
            <a:r>
              <a:rPr lang="es-ES" sz="1600" dirty="0">
                <a:latin typeface="Bahnschrift Light Condensed" panose="020B0502040204020203" pitchFamily="34" charset="0"/>
              </a:rPr>
              <a:t>PROGRAMA ANUAL</a:t>
            </a:r>
          </a:p>
        </p:txBody>
      </p:sp>
      <p:sp>
        <p:nvSpPr>
          <p:cNvPr id="13" name="CuadroTexto 12">
            <a:extLst>
              <a:ext uri="{FF2B5EF4-FFF2-40B4-BE49-F238E27FC236}">
                <a16:creationId xmlns:a16="http://schemas.microsoft.com/office/drawing/2014/main" id="{201062F9-5E62-4291-828F-17246DAAC7FB}"/>
              </a:ext>
            </a:extLst>
          </p:cNvPr>
          <p:cNvSpPr txBox="1"/>
          <p:nvPr/>
        </p:nvSpPr>
        <p:spPr>
          <a:xfrm>
            <a:off x="2360712" y="4758540"/>
            <a:ext cx="1944216" cy="338554"/>
          </a:xfrm>
          <a:prstGeom prst="rect">
            <a:avLst/>
          </a:prstGeom>
          <a:solidFill>
            <a:schemeClr val="accent1">
              <a:lumMod val="60000"/>
              <a:lumOff val="40000"/>
            </a:schemeClr>
          </a:solidFill>
        </p:spPr>
        <p:txBody>
          <a:bodyPr wrap="square" rtlCol="0">
            <a:spAutoFit/>
          </a:bodyPr>
          <a:lstStyle/>
          <a:p>
            <a:pPr algn="ctr"/>
            <a:r>
              <a:rPr lang="es-ES" sz="1600" dirty="0">
                <a:latin typeface="Bahnschrift Light Condensed" panose="020B0502040204020203" pitchFamily="34" charset="0"/>
              </a:rPr>
              <a:t>UNIDAD DIDÁCTICA</a:t>
            </a:r>
          </a:p>
        </p:txBody>
      </p:sp>
      <p:sp>
        <p:nvSpPr>
          <p:cNvPr id="15" name="CuadroTexto 14">
            <a:extLst>
              <a:ext uri="{FF2B5EF4-FFF2-40B4-BE49-F238E27FC236}">
                <a16:creationId xmlns:a16="http://schemas.microsoft.com/office/drawing/2014/main" id="{1809B21F-5035-4BEB-8C75-2DF56320469D}"/>
              </a:ext>
            </a:extLst>
          </p:cNvPr>
          <p:cNvSpPr txBox="1"/>
          <p:nvPr/>
        </p:nvSpPr>
        <p:spPr>
          <a:xfrm>
            <a:off x="2384942" y="5663814"/>
            <a:ext cx="1944216" cy="338554"/>
          </a:xfrm>
          <a:prstGeom prst="rect">
            <a:avLst/>
          </a:prstGeom>
          <a:solidFill>
            <a:schemeClr val="accent1">
              <a:lumMod val="60000"/>
              <a:lumOff val="40000"/>
            </a:schemeClr>
          </a:solidFill>
        </p:spPr>
        <p:txBody>
          <a:bodyPr wrap="square" rtlCol="0">
            <a:spAutoFit/>
          </a:bodyPr>
          <a:lstStyle/>
          <a:p>
            <a:pPr algn="ctr"/>
            <a:r>
              <a:rPr lang="es-ES" sz="1600" dirty="0">
                <a:latin typeface="Bahnschrift Light Condensed" panose="020B0502040204020203" pitchFamily="34" charset="0"/>
              </a:rPr>
              <a:t>SESIÓN DE APRENDIZAJE</a:t>
            </a:r>
          </a:p>
        </p:txBody>
      </p:sp>
      <p:sp>
        <p:nvSpPr>
          <p:cNvPr id="16" name="Flecha: hacia abajo 15">
            <a:extLst>
              <a:ext uri="{FF2B5EF4-FFF2-40B4-BE49-F238E27FC236}">
                <a16:creationId xmlns:a16="http://schemas.microsoft.com/office/drawing/2014/main" id="{40CBBC94-CCB8-467F-8D23-7090BBF1C434}"/>
              </a:ext>
            </a:extLst>
          </p:cNvPr>
          <p:cNvSpPr/>
          <p:nvPr/>
        </p:nvSpPr>
        <p:spPr>
          <a:xfrm>
            <a:off x="3116796" y="4293096"/>
            <a:ext cx="432048" cy="338554"/>
          </a:xfrm>
          <a:prstGeom prst="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hacia abajo 17">
            <a:extLst>
              <a:ext uri="{FF2B5EF4-FFF2-40B4-BE49-F238E27FC236}">
                <a16:creationId xmlns:a16="http://schemas.microsoft.com/office/drawing/2014/main" id="{8E1CEBC2-52A8-4D73-9875-085F645C2DD9}"/>
              </a:ext>
            </a:extLst>
          </p:cNvPr>
          <p:cNvSpPr/>
          <p:nvPr/>
        </p:nvSpPr>
        <p:spPr>
          <a:xfrm>
            <a:off x="3116796" y="5267910"/>
            <a:ext cx="432048" cy="338554"/>
          </a:xfrm>
          <a:prstGeom prst="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hacia abajo 19">
            <a:extLst>
              <a:ext uri="{FF2B5EF4-FFF2-40B4-BE49-F238E27FC236}">
                <a16:creationId xmlns:a16="http://schemas.microsoft.com/office/drawing/2014/main" id="{3CD50782-A592-4597-8B3E-0A94F63A2846}"/>
              </a:ext>
            </a:extLst>
          </p:cNvPr>
          <p:cNvSpPr/>
          <p:nvPr/>
        </p:nvSpPr>
        <p:spPr>
          <a:xfrm>
            <a:off x="3141026" y="3323153"/>
            <a:ext cx="432048" cy="338554"/>
          </a:xfrm>
          <a:prstGeom prst="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Abrir llave 20">
            <a:extLst>
              <a:ext uri="{FF2B5EF4-FFF2-40B4-BE49-F238E27FC236}">
                <a16:creationId xmlns:a16="http://schemas.microsoft.com/office/drawing/2014/main" id="{B53F70A7-E8FC-42E2-9F62-510429C399C2}"/>
              </a:ext>
            </a:extLst>
          </p:cNvPr>
          <p:cNvSpPr/>
          <p:nvPr/>
        </p:nvSpPr>
        <p:spPr>
          <a:xfrm>
            <a:off x="2036675" y="2077027"/>
            <a:ext cx="162018" cy="1061039"/>
          </a:xfrm>
          <a:prstGeom prst="leftBrac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23" name="Abrir llave 22">
            <a:extLst>
              <a:ext uri="{FF2B5EF4-FFF2-40B4-BE49-F238E27FC236}">
                <a16:creationId xmlns:a16="http://schemas.microsoft.com/office/drawing/2014/main" id="{D8A80AA4-4C56-448D-90CC-6B4507011B0F}"/>
              </a:ext>
            </a:extLst>
          </p:cNvPr>
          <p:cNvSpPr/>
          <p:nvPr/>
        </p:nvSpPr>
        <p:spPr>
          <a:xfrm>
            <a:off x="2018673" y="3818496"/>
            <a:ext cx="180020" cy="2218642"/>
          </a:xfrm>
          <a:prstGeom prst="leftBrac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24" name="Elipse 23">
            <a:extLst>
              <a:ext uri="{FF2B5EF4-FFF2-40B4-BE49-F238E27FC236}">
                <a16:creationId xmlns:a16="http://schemas.microsoft.com/office/drawing/2014/main" id="{DE48F6F3-AE79-4301-A163-B00CB9E42888}"/>
              </a:ext>
            </a:extLst>
          </p:cNvPr>
          <p:cNvSpPr/>
          <p:nvPr/>
        </p:nvSpPr>
        <p:spPr>
          <a:xfrm>
            <a:off x="2075993" y="4631650"/>
            <a:ext cx="2412269" cy="557777"/>
          </a:xfrm>
          <a:prstGeom prst="ellipse">
            <a:avLst/>
          </a:prstGeom>
          <a:noFill/>
          <a:ln>
            <a:solidFill>
              <a:srgbClr val="FB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1B5B4C6E-1F9C-4BDC-813E-DA00ADD30354}"/>
              </a:ext>
            </a:extLst>
          </p:cNvPr>
          <p:cNvSpPr txBox="1"/>
          <p:nvPr/>
        </p:nvSpPr>
        <p:spPr>
          <a:xfrm>
            <a:off x="5259412" y="3225592"/>
            <a:ext cx="4320479" cy="1685333"/>
          </a:xfrm>
          <a:prstGeom prst="rect">
            <a:avLst/>
          </a:prstGeom>
          <a:noFill/>
          <a:ln w="28575">
            <a:solidFill>
              <a:schemeClr val="accent1">
                <a:lumMod val="75000"/>
              </a:schemeClr>
            </a:solidFill>
          </a:ln>
        </p:spPr>
        <p:txBody>
          <a:bodyPr wrap="square" rtlCol="0">
            <a:spAutoFit/>
          </a:bodyPr>
          <a:lstStyle/>
          <a:p>
            <a:pPr>
              <a:lnSpc>
                <a:spcPct val="107000"/>
              </a:lnSpc>
              <a:spcAft>
                <a:spcPts val="800"/>
              </a:spcAft>
            </a:pPr>
            <a:r>
              <a:rPr lang="es-ES" sz="1400" dirty="0">
                <a:latin typeface="Bahnschrift SemiLight SemiConde" panose="020B0502040204020203" pitchFamily="34" charset="0"/>
                <a:cs typeface="Times New Roman" panose="02020603050405020304" pitchFamily="18" charset="0"/>
              </a:rPr>
              <a:t>Consiste en </a:t>
            </a:r>
            <a:r>
              <a:rPr lang="es-ES" sz="1400" b="1" dirty="0">
                <a:latin typeface="Bahnschrift SemiLight SemiConde" panose="020B0502040204020203" pitchFamily="34" charset="0"/>
                <a:cs typeface="Times New Roman" panose="02020603050405020304" pitchFamily="18" charset="0"/>
              </a:rPr>
              <a:t>organizar secuencial y cronológicamente </a:t>
            </a:r>
            <a:r>
              <a:rPr lang="es-ES" sz="1400" dirty="0">
                <a:latin typeface="Bahnschrift SemiLight SemiConde" panose="020B0502040204020203" pitchFamily="34" charset="0"/>
                <a:cs typeface="Times New Roman" panose="02020603050405020304" pitchFamily="18" charset="0"/>
              </a:rPr>
              <a:t>las sesiones o </a:t>
            </a:r>
            <a:r>
              <a:rPr lang="es-ES" sz="1400" b="1" dirty="0">
                <a:latin typeface="Bahnschrift SemiLight SemiConde" panose="020B0502040204020203" pitchFamily="34" charset="0"/>
                <a:cs typeface="Times New Roman" panose="02020603050405020304" pitchFamily="18" charset="0"/>
              </a:rPr>
              <a:t>actividades de aprendizaje </a:t>
            </a:r>
            <a:r>
              <a:rPr lang="es-ES" sz="1400" dirty="0">
                <a:latin typeface="Bahnschrift SemiLight SemiConde" panose="020B0502040204020203" pitchFamily="34" charset="0"/>
                <a:cs typeface="Times New Roman" panose="02020603050405020304" pitchFamily="18" charset="0"/>
              </a:rPr>
              <a:t>que permitirán el desarrollo de las competencias y capacidades previstas en la planificación anual. En ellas se plantean propósitos de aprendizajes, cómo se lograrán y cómo se evaluarán, el tiempo aproximado que durará ese trabajo y los materiales que se usarán.</a:t>
            </a:r>
          </a:p>
        </p:txBody>
      </p:sp>
      <p:sp>
        <p:nvSpPr>
          <p:cNvPr id="27" name="CuadroTexto 26">
            <a:extLst>
              <a:ext uri="{FF2B5EF4-FFF2-40B4-BE49-F238E27FC236}">
                <a16:creationId xmlns:a16="http://schemas.microsoft.com/office/drawing/2014/main" id="{A9BB7639-4404-4879-97EA-52FA55528A49}"/>
              </a:ext>
            </a:extLst>
          </p:cNvPr>
          <p:cNvSpPr txBox="1"/>
          <p:nvPr/>
        </p:nvSpPr>
        <p:spPr>
          <a:xfrm>
            <a:off x="5259412" y="1398534"/>
            <a:ext cx="4320479" cy="1224310"/>
          </a:xfrm>
          <a:prstGeom prst="rect">
            <a:avLst/>
          </a:prstGeom>
          <a:noFill/>
          <a:ln w="28575">
            <a:solidFill>
              <a:schemeClr val="accent1">
                <a:lumMod val="75000"/>
              </a:schemeClr>
            </a:solidFill>
          </a:ln>
        </p:spPr>
        <p:txBody>
          <a:bodyPr wrap="square" rtlCol="0">
            <a:spAutoFit/>
          </a:bodyPr>
          <a:lstStyle/>
          <a:p>
            <a:pPr>
              <a:lnSpc>
                <a:spcPct val="107000"/>
              </a:lnSpc>
              <a:spcAft>
                <a:spcPts val="800"/>
              </a:spcAft>
            </a:pPr>
            <a:r>
              <a:rPr lang="es-ES" sz="1400" dirty="0">
                <a:effectLst/>
                <a:latin typeface="Bahnschrift SemiLight SemiConde" panose="020B0502040204020203" pitchFamily="34" charset="0"/>
                <a:ea typeface="Calibri" panose="020F0502020204030204" pitchFamily="34" charset="0"/>
                <a:cs typeface="Times New Roman" panose="02020603050405020304" pitchFamily="18" charset="0"/>
              </a:rPr>
              <a:t>Consiste en organizar secuencial y cronológicamente las unidades didácticas que se desarrollarán durante un año escolar para alcanzar los niveles esperados de las competencias. Muestra de manera general lo que se hará durante el año y los grandes propósitos de aprendizaje. </a:t>
            </a:r>
            <a:endParaRPr lang="es-ES" sz="1100" dirty="0">
              <a:latin typeface="Bahnschrift SemiLight SemiConde" panose="020B0502040204020203" pitchFamily="34" charset="0"/>
            </a:endParaRPr>
          </a:p>
        </p:txBody>
      </p:sp>
      <p:sp>
        <p:nvSpPr>
          <p:cNvPr id="29" name="Elipse 28">
            <a:extLst>
              <a:ext uri="{FF2B5EF4-FFF2-40B4-BE49-F238E27FC236}">
                <a16:creationId xmlns:a16="http://schemas.microsoft.com/office/drawing/2014/main" id="{E3BD7E70-C03D-42E9-BE1F-EB86FDD281F0}"/>
              </a:ext>
            </a:extLst>
          </p:cNvPr>
          <p:cNvSpPr/>
          <p:nvPr/>
        </p:nvSpPr>
        <p:spPr>
          <a:xfrm>
            <a:off x="6105128" y="3492430"/>
            <a:ext cx="1998222" cy="226627"/>
          </a:xfrm>
          <a:prstGeom prst="ellipse">
            <a:avLst/>
          </a:prstGeom>
          <a:noFill/>
          <a:ln>
            <a:solidFill>
              <a:srgbClr val="FB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2" name="Conector: angular 31">
            <a:extLst>
              <a:ext uri="{FF2B5EF4-FFF2-40B4-BE49-F238E27FC236}">
                <a16:creationId xmlns:a16="http://schemas.microsoft.com/office/drawing/2014/main" id="{D36F8CF0-BC1A-406D-B56D-D1297DC59B8A}"/>
              </a:ext>
            </a:extLst>
          </p:cNvPr>
          <p:cNvCxnSpPr>
            <a:stCxn id="11" idx="3"/>
            <a:endCxn id="27" idx="1"/>
          </p:cNvCxnSpPr>
          <p:nvPr/>
        </p:nvCxnSpPr>
        <p:spPr>
          <a:xfrm flipV="1">
            <a:off x="4304928" y="2010689"/>
            <a:ext cx="954484" cy="1942314"/>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r 33">
            <a:extLst>
              <a:ext uri="{FF2B5EF4-FFF2-40B4-BE49-F238E27FC236}">
                <a16:creationId xmlns:a16="http://schemas.microsoft.com/office/drawing/2014/main" id="{3F6F7FEA-1B0D-43A0-8864-EA7A8A9EE6DF}"/>
              </a:ext>
            </a:extLst>
          </p:cNvPr>
          <p:cNvCxnSpPr>
            <a:stCxn id="13" idx="3"/>
          </p:cNvCxnSpPr>
          <p:nvPr/>
        </p:nvCxnSpPr>
        <p:spPr>
          <a:xfrm flipV="1">
            <a:off x="4304928" y="4122280"/>
            <a:ext cx="954484" cy="80553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89F2A2DB-5F93-4992-9215-204A68F2F40F}"/>
              </a:ext>
            </a:extLst>
          </p:cNvPr>
          <p:cNvCxnSpPr>
            <a:cxnSpLocks/>
            <a:stCxn id="29" idx="4"/>
          </p:cNvCxnSpPr>
          <p:nvPr/>
        </p:nvCxnSpPr>
        <p:spPr>
          <a:xfrm>
            <a:off x="7104239" y="3719057"/>
            <a:ext cx="0" cy="1548853"/>
          </a:xfrm>
          <a:prstGeom prst="straightConnector1">
            <a:avLst/>
          </a:prstGeom>
          <a:ln w="28575">
            <a:solidFill>
              <a:srgbClr val="FB0D0D"/>
            </a:solidFill>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969001B2-A9CF-47C9-BF5F-41B38923EF19}"/>
              </a:ext>
            </a:extLst>
          </p:cNvPr>
          <p:cNvSpPr txBox="1"/>
          <p:nvPr/>
        </p:nvSpPr>
        <p:spPr>
          <a:xfrm>
            <a:off x="6285147" y="5257343"/>
            <a:ext cx="1638183" cy="954107"/>
          </a:xfrm>
          <a:prstGeom prst="rect">
            <a:avLst/>
          </a:prstGeom>
          <a:noFill/>
        </p:spPr>
        <p:txBody>
          <a:bodyPr wrap="square" rtlCol="0">
            <a:spAutoFit/>
          </a:bodyPr>
          <a:lstStyle/>
          <a:p>
            <a:pPr algn="ctr"/>
            <a:r>
              <a:rPr lang="es-ES" sz="1400" dirty="0">
                <a:latin typeface="Bahnschrift SemiBold SemiConden" panose="020B0502040204020203" pitchFamily="34" charset="0"/>
              </a:rPr>
              <a:t>EXPERIENCIAS DE APRENDIZAJE</a:t>
            </a:r>
          </a:p>
          <a:p>
            <a:pPr algn="ctr"/>
            <a:r>
              <a:rPr lang="es-ES" sz="1400" dirty="0">
                <a:latin typeface="Bahnschrift SemiBold SemiConden" panose="020B0502040204020203" pitchFamily="34" charset="0"/>
              </a:rPr>
              <a:t>(Glosario de RVM 094-2020-MINEDU)</a:t>
            </a:r>
          </a:p>
        </p:txBody>
      </p:sp>
    </p:spTree>
    <p:extLst>
      <p:ext uri="{BB962C8B-B14F-4D97-AF65-F5344CB8AC3E}">
        <p14:creationId xmlns:p14="http://schemas.microsoft.com/office/powerpoint/2010/main" val="2657852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E1F4E53-6996-48C0-8518-D566F8B74D64}"/>
              </a:ext>
            </a:extLst>
          </p:cNvPr>
          <p:cNvPicPr>
            <a:picLocks noChangeAspect="1"/>
          </p:cNvPicPr>
          <p:nvPr/>
        </p:nvPicPr>
        <p:blipFill>
          <a:blip r:embed="rId2">
            <a:duotone>
              <a:schemeClr val="accent2">
                <a:shade val="45000"/>
                <a:satMod val="135000"/>
              </a:schemeClr>
              <a:prstClr val="white"/>
            </a:duotone>
          </a:blip>
          <a:stretch>
            <a:fillRect/>
          </a:stretch>
        </p:blipFill>
        <p:spPr>
          <a:xfrm>
            <a:off x="-1023664" y="2336355"/>
            <a:ext cx="7704856" cy="3944165"/>
          </a:xfrm>
          <a:prstGeom prst="rect">
            <a:avLst/>
          </a:prstGeom>
        </p:spPr>
      </p:pic>
      <p:sp>
        <p:nvSpPr>
          <p:cNvPr id="2" name="Título 1">
            <a:extLst>
              <a:ext uri="{FF2B5EF4-FFF2-40B4-BE49-F238E27FC236}">
                <a16:creationId xmlns:a16="http://schemas.microsoft.com/office/drawing/2014/main" id="{E5A1FC60-8029-4F23-A61B-D74DCC6334F5}"/>
              </a:ext>
            </a:extLst>
          </p:cNvPr>
          <p:cNvSpPr>
            <a:spLocks noGrp="1"/>
          </p:cNvSpPr>
          <p:nvPr>
            <p:ph type="title"/>
          </p:nvPr>
        </p:nvSpPr>
        <p:spPr/>
        <p:txBody>
          <a:bodyPr/>
          <a:lstStyle/>
          <a:p>
            <a:pPr algn="r"/>
            <a:r>
              <a:rPr lang="es-ES" dirty="0"/>
              <a:t>EL PROPÓSITO DE APRENDIZAJE</a:t>
            </a:r>
          </a:p>
        </p:txBody>
      </p:sp>
      <p:sp>
        <p:nvSpPr>
          <p:cNvPr id="4" name="CuadroTexto 3">
            <a:extLst>
              <a:ext uri="{FF2B5EF4-FFF2-40B4-BE49-F238E27FC236}">
                <a16:creationId xmlns:a16="http://schemas.microsoft.com/office/drawing/2014/main" id="{7C0586C3-A737-4C8D-A0B5-A5F2CCC5C408}"/>
              </a:ext>
            </a:extLst>
          </p:cNvPr>
          <p:cNvSpPr txBox="1"/>
          <p:nvPr/>
        </p:nvSpPr>
        <p:spPr>
          <a:xfrm>
            <a:off x="467549" y="1048274"/>
            <a:ext cx="9103271" cy="8617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solidFill>
                  <a:schemeClr val="tx1"/>
                </a:solidFill>
              </a:rPr>
              <a:t>“Se refiere a aquello que explícitamente </a:t>
            </a:r>
            <a:r>
              <a:rPr lang="es-ES" b="1" dirty="0">
                <a:solidFill>
                  <a:schemeClr val="tx1"/>
                </a:solidFill>
              </a:rPr>
              <a:t>se quiere lograr </a:t>
            </a:r>
            <a:r>
              <a:rPr lang="es-ES" dirty="0">
                <a:solidFill>
                  <a:schemeClr val="tx1"/>
                </a:solidFill>
              </a:rPr>
              <a:t>o fomentar, a partir de una experiencia de aprendizaje planificada por los docentes o mediadores. ”.</a:t>
            </a:r>
          </a:p>
          <a:p>
            <a:r>
              <a:rPr lang="es-ES" sz="1400" dirty="0">
                <a:solidFill>
                  <a:schemeClr val="tx1"/>
                </a:solidFill>
              </a:rPr>
              <a:t>(RVM 094-MINEDU-2020)</a:t>
            </a:r>
          </a:p>
        </p:txBody>
      </p:sp>
      <p:sp>
        <p:nvSpPr>
          <p:cNvPr id="9" name="CuadroTexto 8">
            <a:extLst>
              <a:ext uri="{FF2B5EF4-FFF2-40B4-BE49-F238E27FC236}">
                <a16:creationId xmlns:a16="http://schemas.microsoft.com/office/drawing/2014/main" id="{17F9C1DB-9B73-4B51-8920-5DAD9C4BE8B3}"/>
              </a:ext>
            </a:extLst>
          </p:cNvPr>
          <p:cNvSpPr txBox="1"/>
          <p:nvPr/>
        </p:nvSpPr>
        <p:spPr>
          <a:xfrm>
            <a:off x="4786384" y="2523925"/>
            <a:ext cx="1152128" cy="461665"/>
          </a:xfrm>
          <a:prstGeom prst="rect">
            <a:avLst/>
          </a:prstGeom>
          <a:noFill/>
        </p:spPr>
        <p:txBody>
          <a:bodyPr wrap="square" rtlCol="0">
            <a:spAutoFit/>
          </a:bodyPr>
          <a:lstStyle/>
          <a:p>
            <a:pPr algn="ctr"/>
            <a:r>
              <a:rPr lang="es-ES" sz="2400" dirty="0">
                <a:solidFill>
                  <a:srgbClr val="C00000"/>
                </a:solidFill>
                <a:latin typeface="Arial Rounded MT Bold" panose="020F0704030504030204" pitchFamily="34" charset="0"/>
              </a:rPr>
              <a:t>RETO</a:t>
            </a:r>
          </a:p>
        </p:txBody>
      </p:sp>
      <p:sp>
        <p:nvSpPr>
          <p:cNvPr id="12" name="CuadroTexto 11">
            <a:extLst>
              <a:ext uri="{FF2B5EF4-FFF2-40B4-BE49-F238E27FC236}">
                <a16:creationId xmlns:a16="http://schemas.microsoft.com/office/drawing/2014/main" id="{8CC1973E-8ACE-4720-B3BD-FB298E06E06B}"/>
              </a:ext>
            </a:extLst>
          </p:cNvPr>
          <p:cNvSpPr txBox="1"/>
          <p:nvPr/>
        </p:nvSpPr>
        <p:spPr>
          <a:xfrm rot="19698974">
            <a:off x="851848" y="3869378"/>
            <a:ext cx="4264448" cy="369332"/>
          </a:xfrm>
          <a:prstGeom prst="rect">
            <a:avLst/>
          </a:prstGeom>
          <a:noFill/>
          <a:effectLst>
            <a:glow rad="228600">
              <a:schemeClr val="accent1">
                <a:satMod val="175000"/>
                <a:alpha val="40000"/>
              </a:schemeClr>
            </a:glow>
          </a:effectLst>
        </p:spPr>
        <p:txBody>
          <a:bodyPr wrap="square" rtlCol="0">
            <a:spAutoFit/>
          </a:bodyPr>
          <a:lstStyle/>
          <a:p>
            <a:r>
              <a:rPr lang="es-ES" b="1" dirty="0">
                <a:ln w="0"/>
                <a:effectLst>
                  <a:outerShdw blurRad="38100" dist="19050" dir="2700000" algn="tl" rotWithShape="0">
                    <a:schemeClr val="dk1">
                      <a:alpha val="40000"/>
                    </a:schemeClr>
                  </a:outerShdw>
                </a:effectLst>
              </a:rPr>
              <a:t>EXPERIENCIA DE APRENDIZAJE</a:t>
            </a:r>
          </a:p>
        </p:txBody>
      </p:sp>
      <p:cxnSp>
        <p:nvCxnSpPr>
          <p:cNvPr id="14" name="Conector recto 13">
            <a:extLst>
              <a:ext uri="{FF2B5EF4-FFF2-40B4-BE49-F238E27FC236}">
                <a16:creationId xmlns:a16="http://schemas.microsoft.com/office/drawing/2014/main" id="{A4B0490F-2102-4F84-A7A5-779E31DEB0A6}"/>
              </a:ext>
            </a:extLst>
          </p:cNvPr>
          <p:cNvCxnSpPr>
            <a:cxnSpLocks/>
          </p:cNvCxnSpPr>
          <p:nvPr/>
        </p:nvCxnSpPr>
        <p:spPr>
          <a:xfrm flipV="1">
            <a:off x="1072642" y="5986302"/>
            <a:ext cx="4592546" cy="39761"/>
          </a:xfrm>
          <a:prstGeom prst="line">
            <a:avLst/>
          </a:prstGeom>
          <a:ln w="571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7" name="Conector recto 16">
            <a:extLst>
              <a:ext uri="{FF2B5EF4-FFF2-40B4-BE49-F238E27FC236}">
                <a16:creationId xmlns:a16="http://schemas.microsoft.com/office/drawing/2014/main" id="{5B8593BF-F566-4A33-A262-68465FB27F2A}"/>
              </a:ext>
            </a:extLst>
          </p:cNvPr>
          <p:cNvCxnSpPr>
            <a:cxnSpLocks/>
          </p:cNvCxnSpPr>
          <p:nvPr/>
        </p:nvCxnSpPr>
        <p:spPr>
          <a:xfrm>
            <a:off x="5665188" y="2985590"/>
            <a:ext cx="0" cy="3040473"/>
          </a:xfrm>
          <a:prstGeom prst="line">
            <a:avLst/>
          </a:prstGeom>
          <a:ln w="571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20" name="CuadroTexto 19">
            <a:extLst>
              <a:ext uri="{FF2B5EF4-FFF2-40B4-BE49-F238E27FC236}">
                <a16:creationId xmlns:a16="http://schemas.microsoft.com/office/drawing/2014/main" id="{30E175EE-2AA6-4DD1-8F5B-3C8433899316}"/>
              </a:ext>
            </a:extLst>
          </p:cNvPr>
          <p:cNvSpPr txBox="1"/>
          <p:nvPr/>
        </p:nvSpPr>
        <p:spPr>
          <a:xfrm>
            <a:off x="4342788" y="3486906"/>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2" name="CuadroTexto 21">
            <a:extLst>
              <a:ext uri="{FF2B5EF4-FFF2-40B4-BE49-F238E27FC236}">
                <a16:creationId xmlns:a16="http://schemas.microsoft.com/office/drawing/2014/main" id="{DC6339B7-1ECF-4DC5-9C0A-BBA221745769}"/>
              </a:ext>
            </a:extLst>
          </p:cNvPr>
          <p:cNvSpPr txBox="1"/>
          <p:nvPr/>
        </p:nvSpPr>
        <p:spPr>
          <a:xfrm>
            <a:off x="1708274" y="5216349"/>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4" name="CuadroTexto 23">
            <a:extLst>
              <a:ext uri="{FF2B5EF4-FFF2-40B4-BE49-F238E27FC236}">
                <a16:creationId xmlns:a16="http://schemas.microsoft.com/office/drawing/2014/main" id="{E07469B8-9954-4736-873B-20789C1E221B}"/>
              </a:ext>
            </a:extLst>
          </p:cNvPr>
          <p:cNvSpPr txBox="1"/>
          <p:nvPr/>
        </p:nvSpPr>
        <p:spPr>
          <a:xfrm>
            <a:off x="2394957" y="4759139"/>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6" name="CuadroTexto 25">
            <a:extLst>
              <a:ext uri="{FF2B5EF4-FFF2-40B4-BE49-F238E27FC236}">
                <a16:creationId xmlns:a16="http://schemas.microsoft.com/office/drawing/2014/main" id="{54D82007-1789-456F-AA96-CA9F54FA95A1}"/>
              </a:ext>
            </a:extLst>
          </p:cNvPr>
          <p:cNvSpPr txBox="1"/>
          <p:nvPr/>
        </p:nvSpPr>
        <p:spPr>
          <a:xfrm>
            <a:off x="3030674" y="4323754"/>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28" name="CuadroTexto 27">
            <a:extLst>
              <a:ext uri="{FF2B5EF4-FFF2-40B4-BE49-F238E27FC236}">
                <a16:creationId xmlns:a16="http://schemas.microsoft.com/office/drawing/2014/main" id="{690BFDD7-CEBE-4A64-95E9-DCA8B2C5F757}"/>
              </a:ext>
            </a:extLst>
          </p:cNvPr>
          <p:cNvSpPr txBox="1"/>
          <p:nvPr/>
        </p:nvSpPr>
        <p:spPr>
          <a:xfrm>
            <a:off x="3707071" y="3899271"/>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30" name="CuadroTexto 29">
            <a:extLst>
              <a:ext uri="{FF2B5EF4-FFF2-40B4-BE49-F238E27FC236}">
                <a16:creationId xmlns:a16="http://schemas.microsoft.com/office/drawing/2014/main" id="{924EF20C-37A5-4768-B2BE-0D229B38D34E}"/>
              </a:ext>
            </a:extLst>
          </p:cNvPr>
          <p:cNvSpPr txBox="1"/>
          <p:nvPr/>
        </p:nvSpPr>
        <p:spPr>
          <a:xfrm>
            <a:off x="1082843" y="5659934"/>
            <a:ext cx="1312114" cy="307777"/>
          </a:xfrm>
          <a:prstGeom prst="rect">
            <a:avLst/>
          </a:prstGeom>
          <a:noFill/>
        </p:spPr>
        <p:txBody>
          <a:bodyPr wrap="square" rtlCol="0">
            <a:spAutoFit/>
          </a:bodyPr>
          <a:lstStyle/>
          <a:p>
            <a:r>
              <a:rPr lang="es-ES" sz="1400" b="1" dirty="0">
                <a:solidFill>
                  <a:srgbClr val="002060"/>
                </a:solidFill>
              </a:rPr>
              <a:t>Actividad </a:t>
            </a:r>
          </a:p>
        </p:txBody>
      </p:sp>
      <p:sp>
        <p:nvSpPr>
          <p:cNvPr id="8" name="Abrir llave 7">
            <a:extLst>
              <a:ext uri="{FF2B5EF4-FFF2-40B4-BE49-F238E27FC236}">
                <a16:creationId xmlns:a16="http://schemas.microsoft.com/office/drawing/2014/main" id="{A16FA938-3ED2-41C7-9417-FCD6F411105C}"/>
              </a:ext>
            </a:extLst>
          </p:cNvPr>
          <p:cNvSpPr/>
          <p:nvPr/>
        </p:nvSpPr>
        <p:spPr>
          <a:xfrm>
            <a:off x="5976553" y="2186740"/>
            <a:ext cx="259726" cy="1169551"/>
          </a:xfrm>
          <a:prstGeom prst="leftBrace">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3" name="CuadroTexto 12">
            <a:extLst>
              <a:ext uri="{FF2B5EF4-FFF2-40B4-BE49-F238E27FC236}">
                <a16:creationId xmlns:a16="http://schemas.microsoft.com/office/drawing/2014/main" id="{83D5074B-D6A6-40A3-B515-7F9B5240841E}"/>
              </a:ext>
            </a:extLst>
          </p:cNvPr>
          <p:cNvSpPr txBox="1"/>
          <p:nvPr/>
        </p:nvSpPr>
        <p:spPr>
          <a:xfrm>
            <a:off x="6236279" y="2164505"/>
            <a:ext cx="1511058" cy="1169551"/>
          </a:xfrm>
          <a:prstGeom prst="rect">
            <a:avLst/>
          </a:prstGeom>
          <a:noFill/>
        </p:spPr>
        <p:txBody>
          <a:bodyPr wrap="square" rtlCol="0">
            <a:spAutoFit/>
          </a:bodyPr>
          <a:lstStyle/>
          <a:p>
            <a:pPr marL="82550" indent="-82550">
              <a:buFont typeface="Arial" panose="020B0604020202020204" pitchFamily="34" charset="0"/>
              <a:buChar char="•"/>
            </a:pPr>
            <a:r>
              <a:rPr lang="es-ES" sz="1400" dirty="0">
                <a:latin typeface="Bahnschrift Condensed" panose="020B0502040204020203" pitchFamily="34" charset="0"/>
              </a:rPr>
              <a:t>Solucionar un problema</a:t>
            </a:r>
          </a:p>
          <a:p>
            <a:pPr marL="82550" indent="-82550">
              <a:buFont typeface="Arial" panose="020B0604020202020204" pitchFamily="34" charset="0"/>
              <a:buChar char="•"/>
            </a:pPr>
            <a:r>
              <a:rPr lang="es-ES" sz="1400" dirty="0">
                <a:latin typeface="Bahnschrift Condensed" panose="020B0502040204020203" pitchFamily="34" charset="0"/>
              </a:rPr>
              <a:t>Aprovechar una oportunidad</a:t>
            </a:r>
          </a:p>
          <a:p>
            <a:pPr marL="82550" indent="-82550">
              <a:buFont typeface="Arial" panose="020B0604020202020204" pitchFamily="34" charset="0"/>
              <a:buChar char="•"/>
            </a:pPr>
            <a:r>
              <a:rPr lang="es-ES" sz="1400" dirty="0">
                <a:latin typeface="Bahnschrift Condensed" panose="020B0502040204020203" pitchFamily="34" charset="0"/>
              </a:rPr>
              <a:t>Lograr un propósito</a:t>
            </a:r>
          </a:p>
        </p:txBody>
      </p:sp>
      <p:sp>
        <p:nvSpPr>
          <p:cNvPr id="15" name="CuadroTexto 14">
            <a:extLst>
              <a:ext uri="{FF2B5EF4-FFF2-40B4-BE49-F238E27FC236}">
                <a16:creationId xmlns:a16="http://schemas.microsoft.com/office/drawing/2014/main" id="{7238228A-45DE-4F47-BF7A-0FACDBB82684}"/>
              </a:ext>
            </a:extLst>
          </p:cNvPr>
          <p:cNvSpPr txBox="1"/>
          <p:nvPr/>
        </p:nvSpPr>
        <p:spPr>
          <a:xfrm>
            <a:off x="8187158" y="2379948"/>
            <a:ext cx="1378787" cy="738664"/>
          </a:xfrm>
          <a:prstGeom prst="rect">
            <a:avLst/>
          </a:prstGeom>
          <a:noFill/>
        </p:spPr>
        <p:txBody>
          <a:bodyPr wrap="square" rtlCol="0">
            <a:spAutoFit/>
          </a:bodyPr>
          <a:lstStyle/>
          <a:p>
            <a:r>
              <a:rPr lang="es-ES" sz="1400" dirty="0">
                <a:latin typeface="Bahnschrift Condensed" panose="020B0502040204020203" pitchFamily="34" charset="0"/>
              </a:rPr>
              <a:t>Moviliza un conjunto de competencias</a:t>
            </a:r>
            <a:endParaRPr lang="es-ES" sz="1600" dirty="0">
              <a:latin typeface="Bahnschrift Condensed" panose="020B0502040204020203" pitchFamily="34" charset="0"/>
            </a:endParaRPr>
          </a:p>
        </p:txBody>
      </p:sp>
      <p:sp>
        <p:nvSpPr>
          <p:cNvPr id="16" name="Flecha: a la derecha 15">
            <a:extLst>
              <a:ext uri="{FF2B5EF4-FFF2-40B4-BE49-F238E27FC236}">
                <a16:creationId xmlns:a16="http://schemas.microsoft.com/office/drawing/2014/main" id="{217FE11B-6838-4493-AA93-0023AA9857C3}"/>
              </a:ext>
            </a:extLst>
          </p:cNvPr>
          <p:cNvSpPr/>
          <p:nvPr/>
        </p:nvSpPr>
        <p:spPr>
          <a:xfrm>
            <a:off x="7747337" y="2650458"/>
            <a:ext cx="259726" cy="253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AD72499F-192F-4FC3-AE6F-F7A3E1FAC651}"/>
              </a:ext>
            </a:extLst>
          </p:cNvPr>
          <p:cNvSpPr/>
          <p:nvPr/>
        </p:nvSpPr>
        <p:spPr>
          <a:xfrm>
            <a:off x="5893583" y="1944352"/>
            <a:ext cx="3428196" cy="1760141"/>
          </a:xfrm>
          <a:prstGeom prst="ellipse">
            <a:avLst/>
          </a:prstGeom>
          <a:noFill/>
          <a:ln>
            <a:solidFill>
              <a:srgbClr val="FB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782F9324-5E5A-40E7-B6C6-EF975124D1EF}"/>
              </a:ext>
            </a:extLst>
          </p:cNvPr>
          <p:cNvSpPr txBox="1"/>
          <p:nvPr/>
        </p:nvSpPr>
        <p:spPr>
          <a:xfrm>
            <a:off x="6434875" y="4058283"/>
            <a:ext cx="2500456" cy="707886"/>
          </a:xfrm>
          <a:prstGeom prst="rect">
            <a:avLst/>
          </a:prstGeom>
          <a:noFill/>
        </p:spPr>
        <p:txBody>
          <a:bodyPr wrap="square" rtlCol="0">
            <a:spAutoFit/>
          </a:bodyPr>
          <a:lstStyle/>
          <a:p>
            <a:pPr algn="ctr"/>
            <a:r>
              <a:rPr lang="es-ES" sz="2000" dirty="0">
                <a:solidFill>
                  <a:srgbClr val="C00000"/>
                </a:solidFill>
                <a:latin typeface="Bahnschrift Condensed" panose="020B0502040204020203" pitchFamily="34" charset="0"/>
              </a:rPr>
              <a:t>PROPÓSITO DE APRENDIZAJE</a:t>
            </a:r>
          </a:p>
        </p:txBody>
      </p:sp>
      <p:sp>
        <p:nvSpPr>
          <p:cNvPr id="21" name="CuadroTexto 20">
            <a:extLst>
              <a:ext uri="{FF2B5EF4-FFF2-40B4-BE49-F238E27FC236}">
                <a16:creationId xmlns:a16="http://schemas.microsoft.com/office/drawing/2014/main" id="{C15A5179-B54B-4A02-BBDC-9F335BE9B5B1}"/>
              </a:ext>
            </a:extLst>
          </p:cNvPr>
          <p:cNvSpPr txBox="1"/>
          <p:nvPr/>
        </p:nvSpPr>
        <p:spPr>
          <a:xfrm>
            <a:off x="5964231" y="5410203"/>
            <a:ext cx="1654518" cy="646331"/>
          </a:xfrm>
          <a:prstGeom prst="rect">
            <a:avLst/>
          </a:prstGeom>
          <a:noFill/>
        </p:spPr>
        <p:txBody>
          <a:bodyPr wrap="square" rtlCol="0">
            <a:spAutoFit/>
          </a:bodyPr>
          <a:lstStyle/>
          <a:p>
            <a:pPr algn="ctr"/>
            <a:r>
              <a:rPr lang="es-ES" dirty="0">
                <a:ln w="0"/>
                <a:solidFill>
                  <a:srgbClr val="FF0000"/>
                </a:solidFill>
                <a:effectLst>
                  <a:outerShdw blurRad="38100" dist="25400" dir="5400000" algn="ctr" rotWithShape="0">
                    <a:srgbClr val="6E747A">
                      <a:alpha val="43000"/>
                    </a:srgbClr>
                  </a:outerShdw>
                </a:effectLst>
              </a:rPr>
              <a:t>la situación a enfrentar</a:t>
            </a:r>
          </a:p>
        </p:txBody>
      </p:sp>
      <p:sp>
        <p:nvSpPr>
          <p:cNvPr id="29" name="CuadroTexto 28">
            <a:extLst>
              <a:ext uri="{FF2B5EF4-FFF2-40B4-BE49-F238E27FC236}">
                <a16:creationId xmlns:a16="http://schemas.microsoft.com/office/drawing/2014/main" id="{6A9DBDB0-7216-40EF-BE73-EA08BDFB07D0}"/>
              </a:ext>
            </a:extLst>
          </p:cNvPr>
          <p:cNvSpPr txBox="1"/>
          <p:nvPr/>
        </p:nvSpPr>
        <p:spPr>
          <a:xfrm>
            <a:off x="7607681" y="5391021"/>
            <a:ext cx="1818608" cy="646331"/>
          </a:xfrm>
          <a:prstGeom prst="rect">
            <a:avLst/>
          </a:prstGeom>
          <a:noFill/>
        </p:spPr>
        <p:txBody>
          <a:bodyPr wrap="square" rtlCol="0">
            <a:spAutoFit/>
          </a:bodyPr>
          <a:lstStyle/>
          <a:p>
            <a:pPr algn="ctr"/>
            <a:r>
              <a:rPr lang="es-ES" dirty="0">
                <a:solidFill>
                  <a:srgbClr val="FF0000"/>
                </a:solidFill>
              </a:rPr>
              <a:t>las competencias a desarrollar</a:t>
            </a:r>
          </a:p>
        </p:txBody>
      </p:sp>
      <p:sp>
        <p:nvSpPr>
          <p:cNvPr id="36" name="Flecha: hacia abajo 35">
            <a:extLst>
              <a:ext uri="{FF2B5EF4-FFF2-40B4-BE49-F238E27FC236}">
                <a16:creationId xmlns:a16="http://schemas.microsoft.com/office/drawing/2014/main" id="{DE2C1F45-C5FB-4EA0-A1F9-CE87F69A6A49}"/>
              </a:ext>
            </a:extLst>
          </p:cNvPr>
          <p:cNvSpPr/>
          <p:nvPr/>
        </p:nvSpPr>
        <p:spPr>
          <a:xfrm>
            <a:off x="7507837" y="3779911"/>
            <a:ext cx="291554" cy="260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8" name="Conector recto de flecha 37">
            <a:extLst>
              <a:ext uri="{FF2B5EF4-FFF2-40B4-BE49-F238E27FC236}">
                <a16:creationId xmlns:a16="http://schemas.microsoft.com/office/drawing/2014/main" id="{7C66B832-10F2-4236-A933-EC1C03DA1A7D}"/>
              </a:ext>
            </a:extLst>
          </p:cNvPr>
          <p:cNvCxnSpPr>
            <a:cxnSpLocks/>
            <a:endCxn id="21" idx="0"/>
          </p:cNvCxnSpPr>
          <p:nvPr/>
        </p:nvCxnSpPr>
        <p:spPr>
          <a:xfrm flipH="1">
            <a:off x="6791490" y="4759139"/>
            <a:ext cx="816191" cy="651064"/>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1" name="Conector recto de flecha 40">
            <a:extLst>
              <a:ext uri="{FF2B5EF4-FFF2-40B4-BE49-F238E27FC236}">
                <a16:creationId xmlns:a16="http://schemas.microsoft.com/office/drawing/2014/main" id="{8A683814-BB4E-4393-B5DD-549264B96BA2}"/>
              </a:ext>
            </a:extLst>
          </p:cNvPr>
          <p:cNvCxnSpPr>
            <a:cxnSpLocks/>
          </p:cNvCxnSpPr>
          <p:nvPr/>
        </p:nvCxnSpPr>
        <p:spPr>
          <a:xfrm>
            <a:off x="7653614" y="4766169"/>
            <a:ext cx="724281" cy="644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B0AD533D-8194-4657-989B-D99E4A839351}"/>
              </a:ext>
            </a:extLst>
          </p:cNvPr>
          <p:cNvSpPr txBox="1"/>
          <p:nvPr/>
        </p:nvSpPr>
        <p:spPr>
          <a:xfrm>
            <a:off x="6577701" y="4908572"/>
            <a:ext cx="2089882" cy="307777"/>
          </a:xfrm>
          <a:prstGeom prst="rect">
            <a:avLst/>
          </a:prstGeom>
          <a:solidFill>
            <a:schemeClr val="bg1">
              <a:lumMod val="95000"/>
            </a:schemeClr>
          </a:solidFill>
        </p:spPr>
        <p:txBody>
          <a:bodyPr wrap="square" rtlCol="0">
            <a:spAutoFit/>
          </a:bodyPr>
          <a:lstStyle/>
          <a:p>
            <a:pPr algn="ctr"/>
            <a:r>
              <a:rPr lang="es-ES" sz="1400" dirty="0"/>
              <a:t>Se relaciona tanto con</a:t>
            </a:r>
          </a:p>
        </p:txBody>
      </p:sp>
      <p:cxnSp>
        <p:nvCxnSpPr>
          <p:cNvPr id="43" name="Conector recto de flecha 42">
            <a:extLst>
              <a:ext uri="{FF2B5EF4-FFF2-40B4-BE49-F238E27FC236}">
                <a16:creationId xmlns:a16="http://schemas.microsoft.com/office/drawing/2014/main" id="{57A6685F-CC37-46CB-9D2D-F60C88587DA6}"/>
              </a:ext>
            </a:extLst>
          </p:cNvPr>
          <p:cNvCxnSpPr>
            <a:cxnSpLocks/>
          </p:cNvCxnSpPr>
          <p:nvPr/>
        </p:nvCxnSpPr>
        <p:spPr>
          <a:xfrm flipV="1">
            <a:off x="6681192" y="3356291"/>
            <a:ext cx="0" cy="197480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EA068AB7-4CD2-482A-AC85-C3204C23A80D}"/>
              </a:ext>
            </a:extLst>
          </p:cNvPr>
          <p:cNvCxnSpPr>
            <a:cxnSpLocks/>
          </p:cNvCxnSpPr>
          <p:nvPr/>
        </p:nvCxnSpPr>
        <p:spPr>
          <a:xfrm flipV="1">
            <a:off x="8534141" y="3416214"/>
            <a:ext cx="0" cy="197480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88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1066BB4-2DE9-41A2-AF89-8ABCA6130EBA}"/>
              </a:ext>
            </a:extLst>
          </p:cNvPr>
          <p:cNvSpPr>
            <a:spLocks noGrp="1"/>
          </p:cNvSpPr>
          <p:nvPr>
            <p:ph type="title"/>
          </p:nvPr>
        </p:nvSpPr>
        <p:spPr>
          <a:xfrm>
            <a:off x="472528" y="76200"/>
            <a:ext cx="9103272" cy="685800"/>
          </a:xfrm>
        </p:spPr>
        <p:txBody>
          <a:bodyPr/>
          <a:lstStyle/>
          <a:p>
            <a:pPr algn="r"/>
            <a:r>
              <a:rPr lang="es-ES" dirty="0"/>
              <a:t>ADECUACIÓN Y CONTEXTUALIZACIÓN</a:t>
            </a:r>
          </a:p>
        </p:txBody>
      </p:sp>
      <p:pic>
        <p:nvPicPr>
          <p:cNvPr id="5" name="Imagen 4">
            <a:extLst>
              <a:ext uri="{FF2B5EF4-FFF2-40B4-BE49-F238E27FC236}">
                <a16:creationId xmlns:a16="http://schemas.microsoft.com/office/drawing/2014/main" id="{CA966164-49CA-4F16-89F2-E2F4082A3933}"/>
              </a:ext>
            </a:extLst>
          </p:cNvPr>
          <p:cNvPicPr>
            <a:picLocks noChangeAspect="1"/>
          </p:cNvPicPr>
          <p:nvPr/>
        </p:nvPicPr>
        <p:blipFill rotWithShape="1">
          <a:blip r:embed="rId2"/>
          <a:srcRect l="23104" t="17677" r="21651" b="42243"/>
          <a:stretch/>
        </p:blipFill>
        <p:spPr>
          <a:xfrm>
            <a:off x="2287860" y="980728"/>
            <a:ext cx="5472608" cy="2232249"/>
          </a:xfrm>
          <a:prstGeom prst="rect">
            <a:avLst/>
          </a:prstGeom>
          <a:ln>
            <a:solidFill>
              <a:schemeClr val="accent4">
                <a:lumMod val="50000"/>
              </a:schemeClr>
            </a:solidFill>
          </a:ln>
        </p:spPr>
      </p:pic>
      <p:sp>
        <p:nvSpPr>
          <p:cNvPr id="6" name="CuadroTexto 5">
            <a:extLst>
              <a:ext uri="{FF2B5EF4-FFF2-40B4-BE49-F238E27FC236}">
                <a16:creationId xmlns:a16="http://schemas.microsoft.com/office/drawing/2014/main" id="{45385BE8-B857-444E-9E2C-878C9DCE4023}"/>
              </a:ext>
            </a:extLst>
          </p:cNvPr>
          <p:cNvSpPr txBox="1"/>
          <p:nvPr/>
        </p:nvSpPr>
        <p:spPr>
          <a:xfrm>
            <a:off x="1064568" y="3789040"/>
            <a:ext cx="2952328" cy="646331"/>
          </a:xfrm>
          <a:prstGeom prst="rect">
            <a:avLst/>
          </a:prstGeom>
          <a:solidFill>
            <a:srgbClr val="FFC000"/>
          </a:solidFill>
        </p:spPr>
        <p:txBody>
          <a:bodyPr wrap="square" rtlCol="0">
            <a:spAutoFit/>
          </a:bodyPr>
          <a:lstStyle/>
          <a:p>
            <a:r>
              <a:rPr lang="es-ES" dirty="0">
                <a:latin typeface="Bahnschrift Condensed" panose="020B0502040204020203" pitchFamily="34" charset="0"/>
              </a:rPr>
              <a:t>¿El asunto o problema responde a las demandas de la comunidad?</a:t>
            </a:r>
          </a:p>
        </p:txBody>
      </p:sp>
      <p:sp>
        <p:nvSpPr>
          <p:cNvPr id="8" name="CuadroTexto 7">
            <a:extLst>
              <a:ext uri="{FF2B5EF4-FFF2-40B4-BE49-F238E27FC236}">
                <a16:creationId xmlns:a16="http://schemas.microsoft.com/office/drawing/2014/main" id="{AB7C9BE7-4F43-4ACC-B715-35DA55CB2F7E}"/>
              </a:ext>
            </a:extLst>
          </p:cNvPr>
          <p:cNvSpPr txBox="1"/>
          <p:nvPr/>
        </p:nvSpPr>
        <p:spPr>
          <a:xfrm>
            <a:off x="5493058" y="3756603"/>
            <a:ext cx="3708413" cy="646331"/>
          </a:xfrm>
          <a:prstGeom prst="rect">
            <a:avLst/>
          </a:prstGeom>
          <a:solidFill>
            <a:srgbClr val="FFC000"/>
          </a:solidFill>
        </p:spPr>
        <p:txBody>
          <a:bodyPr wrap="square" rtlCol="0">
            <a:spAutoFit/>
          </a:bodyPr>
          <a:lstStyle/>
          <a:p>
            <a:r>
              <a:rPr lang="es-ES" dirty="0">
                <a:latin typeface="Bahnschrift Condensed" panose="020B0502040204020203" pitchFamily="34" charset="0"/>
              </a:rPr>
              <a:t>¿Las actividades son coherentes y responden a las demandas de los estudiantes?</a:t>
            </a:r>
          </a:p>
        </p:txBody>
      </p:sp>
      <p:sp>
        <p:nvSpPr>
          <p:cNvPr id="9" name="CuadroTexto 8">
            <a:extLst>
              <a:ext uri="{FF2B5EF4-FFF2-40B4-BE49-F238E27FC236}">
                <a16:creationId xmlns:a16="http://schemas.microsoft.com/office/drawing/2014/main" id="{5A8D81B6-2A26-4E43-8FAB-3554B49694C7}"/>
              </a:ext>
            </a:extLst>
          </p:cNvPr>
          <p:cNvSpPr txBox="1"/>
          <p:nvPr/>
        </p:nvSpPr>
        <p:spPr>
          <a:xfrm>
            <a:off x="1604628" y="4725144"/>
            <a:ext cx="1872208" cy="369332"/>
          </a:xfrm>
          <a:prstGeom prst="rect">
            <a:avLst/>
          </a:prstGeom>
          <a:solidFill>
            <a:schemeClr val="accent6">
              <a:lumMod val="75000"/>
            </a:schemeClr>
          </a:solidFill>
        </p:spPr>
        <p:txBody>
          <a:bodyPr wrap="square" rtlCol="0">
            <a:spAutoFit/>
          </a:bodyPr>
          <a:lstStyle/>
          <a:p>
            <a:pPr algn="ctr"/>
            <a:r>
              <a:rPr lang="es-ES" dirty="0">
                <a:latin typeface="Bahnschrift Condensed" panose="020B0502040204020203" pitchFamily="34" charset="0"/>
              </a:rPr>
              <a:t>CONTEXTUALIZACIÓN</a:t>
            </a:r>
          </a:p>
        </p:txBody>
      </p:sp>
      <p:sp>
        <p:nvSpPr>
          <p:cNvPr id="11" name="CuadroTexto 10">
            <a:extLst>
              <a:ext uri="{FF2B5EF4-FFF2-40B4-BE49-F238E27FC236}">
                <a16:creationId xmlns:a16="http://schemas.microsoft.com/office/drawing/2014/main" id="{8CA3E61D-A190-40A0-8DCC-D3BBCDEE2015}"/>
              </a:ext>
            </a:extLst>
          </p:cNvPr>
          <p:cNvSpPr txBox="1"/>
          <p:nvPr/>
        </p:nvSpPr>
        <p:spPr>
          <a:xfrm>
            <a:off x="6465168" y="4721891"/>
            <a:ext cx="1872208" cy="369332"/>
          </a:xfrm>
          <a:prstGeom prst="rect">
            <a:avLst/>
          </a:prstGeom>
          <a:solidFill>
            <a:schemeClr val="accent6">
              <a:lumMod val="75000"/>
            </a:schemeClr>
          </a:solidFill>
        </p:spPr>
        <p:txBody>
          <a:bodyPr wrap="square" rtlCol="0">
            <a:spAutoFit/>
          </a:bodyPr>
          <a:lstStyle/>
          <a:p>
            <a:pPr algn="ctr"/>
            <a:r>
              <a:rPr lang="es-ES" dirty="0">
                <a:latin typeface="Bahnschrift Condensed" panose="020B0502040204020203" pitchFamily="34" charset="0"/>
              </a:rPr>
              <a:t>ADECUACIÓN</a:t>
            </a:r>
          </a:p>
        </p:txBody>
      </p:sp>
      <p:sp>
        <p:nvSpPr>
          <p:cNvPr id="12" name="CuadroTexto 11">
            <a:extLst>
              <a:ext uri="{FF2B5EF4-FFF2-40B4-BE49-F238E27FC236}">
                <a16:creationId xmlns:a16="http://schemas.microsoft.com/office/drawing/2014/main" id="{69A65889-CCA2-4759-ADFF-8CB9CCE74BB8}"/>
              </a:ext>
            </a:extLst>
          </p:cNvPr>
          <p:cNvSpPr txBox="1"/>
          <p:nvPr/>
        </p:nvSpPr>
        <p:spPr>
          <a:xfrm>
            <a:off x="5925108" y="5355866"/>
            <a:ext cx="3600400" cy="830997"/>
          </a:xfrm>
          <a:prstGeom prst="rect">
            <a:avLst/>
          </a:prstGeom>
          <a:noFill/>
        </p:spPr>
        <p:txBody>
          <a:bodyPr wrap="square" rtlCol="0">
            <a:spAutoFit/>
          </a:bodyPr>
          <a:lstStyle/>
          <a:p>
            <a:r>
              <a:rPr lang="es-ES" sz="1600" dirty="0">
                <a:latin typeface="Bahnschrift Light Condensed" panose="020B0502040204020203" pitchFamily="34" charset="0"/>
              </a:rPr>
              <a:t>Acomodar o acondicionar las actividades, retos, evidencias, etc., de tal modo que respondan a las necesidades e intereses de los estudiantes.</a:t>
            </a:r>
          </a:p>
        </p:txBody>
      </p:sp>
      <p:sp>
        <p:nvSpPr>
          <p:cNvPr id="14" name="CuadroTexto 13">
            <a:extLst>
              <a:ext uri="{FF2B5EF4-FFF2-40B4-BE49-F238E27FC236}">
                <a16:creationId xmlns:a16="http://schemas.microsoft.com/office/drawing/2014/main" id="{66354FE1-0E97-4F0E-B7DB-2086DF7B1DC9}"/>
              </a:ext>
            </a:extLst>
          </p:cNvPr>
          <p:cNvSpPr txBox="1"/>
          <p:nvPr/>
        </p:nvSpPr>
        <p:spPr>
          <a:xfrm>
            <a:off x="848544" y="5355867"/>
            <a:ext cx="3600400" cy="830997"/>
          </a:xfrm>
          <a:prstGeom prst="rect">
            <a:avLst/>
          </a:prstGeom>
          <a:noFill/>
        </p:spPr>
        <p:txBody>
          <a:bodyPr wrap="square" rtlCol="0">
            <a:spAutoFit/>
          </a:bodyPr>
          <a:lstStyle/>
          <a:p>
            <a:r>
              <a:rPr lang="es-ES" sz="1600" dirty="0">
                <a:latin typeface="Bahnschrift Light Condensed" panose="020B0502040204020203" pitchFamily="34" charset="0"/>
              </a:rPr>
              <a:t>Acomodar o acondicionar determinadas actividades, retos, evidencias, etc.. De tal modo que respondan a las características del contexto.</a:t>
            </a:r>
          </a:p>
        </p:txBody>
      </p:sp>
      <p:cxnSp>
        <p:nvCxnSpPr>
          <p:cNvPr id="16" name="Conector: angular 15">
            <a:extLst>
              <a:ext uri="{FF2B5EF4-FFF2-40B4-BE49-F238E27FC236}">
                <a16:creationId xmlns:a16="http://schemas.microsoft.com/office/drawing/2014/main" id="{D3E1B761-5F7B-49DD-B5E3-A8DF65D0878A}"/>
              </a:ext>
            </a:extLst>
          </p:cNvPr>
          <p:cNvCxnSpPr>
            <a:stCxn id="5" idx="2"/>
            <a:endCxn id="6" idx="0"/>
          </p:cNvCxnSpPr>
          <p:nvPr/>
        </p:nvCxnSpPr>
        <p:spPr>
          <a:xfrm rot="5400000">
            <a:off x="3494417" y="2259292"/>
            <a:ext cx="576063" cy="24834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F368ABAF-0C78-43AE-9428-CDC45B83CF59}"/>
              </a:ext>
            </a:extLst>
          </p:cNvPr>
          <p:cNvCxnSpPr>
            <a:cxnSpLocks/>
            <a:stCxn id="5" idx="2"/>
            <a:endCxn id="8" idx="0"/>
          </p:cNvCxnSpPr>
          <p:nvPr/>
        </p:nvCxnSpPr>
        <p:spPr>
          <a:xfrm rot="16200000" flipH="1">
            <a:off x="5913901" y="2323239"/>
            <a:ext cx="543626" cy="232310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7D826783-0A9E-45E1-A904-287326654A0D}"/>
              </a:ext>
            </a:extLst>
          </p:cNvPr>
          <p:cNvCxnSpPr>
            <a:stCxn id="6" idx="2"/>
            <a:endCxn id="9" idx="0"/>
          </p:cNvCxnSpPr>
          <p:nvPr/>
        </p:nvCxnSpPr>
        <p:spPr>
          <a:xfrm>
            <a:off x="2540732" y="4435371"/>
            <a:ext cx="0" cy="289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CCC8243B-82B8-4F7E-9336-19F244E6EB49}"/>
              </a:ext>
            </a:extLst>
          </p:cNvPr>
          <p:cNvCxnSpPr/>
          <p:nvPr/>
        </p:nvCxnSpPr>
        <p:spPr>
          <a:xfrm>
            <a:off x="7401272" y="4432118"/>
            <a:ext cx="0" cy="289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BCEE0BB0-BC27-488D-AF91-5B6673DBF9EA}"/>
              </a:ext>
            </a:extLst>
          </p:cNvPr>
          <p:cNvCxnSpPr/>
          <p:nvPr/>
        </p:nvCxnSpPr>
        <p:spPr>
          <a:xfrm>
            <a:off x="2537578" y="5066093"/>
            <a:ext cx="0" cy="289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C42F94CF-5C6D-4B43-9F79-DB221FDAF555}"/>
              </a:ext>
            </a:extLst>
          </p:cNvPr>
          <p:cNvCxnSpPr/>
          <p:nvPr/>
        </p:nvCxnSpPr>
        <p:spPr>
          <a:xfrm>
            <a:off x="7406622" y="5091223"/>
            <a:ext cx="0" cy="289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02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D4505C4-0822-4E3F-83DE-DFD75B8A7714}"/>
              </a:ext>
            </a:extLst>
          </p:cNvPr>
          <p:cNvSpPr txBox="1"/>
          <p:nvPr/>
        </p:nvSpPr>
        <p:spPr>
          <a:xfrm>
            <a:off x="2013789" y="4653136"/>
            <a:ext cx="6192688" cy="523220"/>
          </a:xfrm>
          <a:prstGeom prst="rect">
            <a:avLst/>
          </a:prstGeom>
          <a:noFill/>
        </p:spPr>
        <p:txBody>
          <a:bodyPr wrap="square" rtlCol="0">
            <a:spAutoFit/>
          </a:bodyPr>
          <a:lstStyle/>
          <a:p>
            <a:pPr algn="ctr"/>
            <a:r>
              <a:rPr lang="es-MX" sz="2800" b="1" dirty="0"/>
              <a:t>ELABORACIÓN DE PROYECTOS</a:t>
            </a:r>
            <a:endParaRPr lang="es-PE" sz="2800" b="1" dirty="0"/>
          </a:p>
        </p:txBody>
      </p:sp>
      <p:pic>
        <p:nvPicPr>
          <p:cNvPr id="3" name="Imagen 2">
            <a:extLst>
              <a:ext uri="{FF2B5EF4-FFF2-40B4-BE49-F238E27FC236}">
                <a16:creationId xmlns:a16="http://schemas.microsoft.com/office/drawing/2014/main" id="{689387A0-67EC-4BC6-8204-DEBB42B9C88D}"/>
              </a:ext>
            </a:extLst>
          </p:cNvPr>
          <p:cNvPicPr>
            <a:picLocks noChangeAspect="1"/>
          </p:cNvPicPr>
          <p:nvPr/>
        </p:nvPicPr>
        <p:blipFill>
          <a:blip r:embed="rId2"/>
          <a:stretch>
            <a:fillRect/>
          </a:stretch>
        </p:blipFill>
        <p:spPr>
          <a:xfrm>
            <a:off x="3512840" y="2204864"/>
            <a:ext cx="3194586" cy="2152706"/>
          </a:xfrm>
          <a:prstGeom prst="rect">
            <a:avLst/>
          </a:prstGeom>
        </p:spPr>
      </p:pic>
    </p:spTree>
    <p:extLst>
      <p:ext uri="{BB962C8B-B14F-4D97-AF65-F5344CB8AC3E}">
        <p14:creationId xmlns:p14="http://schemas.microsoft.com/office/powerpoint/2010/main" val="31313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A1FC60-8029-4F23-A61B-D74DCC6334F5}"/>
              </a:ext>
            </a:extLst>
          </p:cNvPr>
          <p:cNvSpPr>
            <a:spLocks noGrp="1"/>
          </p:cNvSpPr>
          <p:nvPr>
            <p:ph type="title"/>
          </p:nvPr>
        </p:nvSpPr>
        <p:spPr/>
        <p:txBody>
          <a:bodyPr/>
          <a:lstStyle/>
          <a:p>
            <a:pPr algn="r"/>
            <a:r>
              <a:rPr lang="es-ES" dirty="0"/>
              <a:t>EL PROYECTO</a:t>
            </a:r>
          </a:p>
        </p:txBody>
      </p:sp>
      <p:pic>
        <p:nvPicPr>
          <p:cNvPr id="25" name="Imagen 24">
            <a:extLst>
              <a:ext uri="{FF2B5EF4-FFF2-40B4-BE49-F238E27FC236}">
                <a16:creationId xmlns:a16="http://schemas.microsoft.com/office/drawing/2014/main" id="{89F55211-4F50-46CE-A4C8-EB7DDE8E71B2}"/>
              </a:ext>
            </a:extLst>
          </p:cNvPr>
          <p:cNvPicPr>
            <a:picLocks noChangeAspect="1"/>
          </p:cNvPicPr>
          <p:nvPr/>
        </p:nvPicPr>
        <p:blipFill rotWithShape="1">
          <a:blip r:embed="rId2">
            <a:duotone>
              <a:prstClr val="black"/>
              <a:schemeClr val="accent1">
                <a:tint val="45000"/>
                <a:satMod val="400000"/>
              </a:schemeClr>
            </a:duotone>
          </a:blip>
          <a:srcRect l="15541" r="8480"/>
          <a:stretch/>
        </p:blipFill>
        <p:spPr>
          <a:xfrm>
            <a:off x="3783843" y="3512945"/>
            <a:ext cx="2541291" cy="1711479"/>
          </a:xfrm>
          <a:prstGeom prst="ellipse">
            <a:avLst/>
          </a:prstGeom>
          <a:ln>
            <a:noFill/>
          </a:ln>
          <a:effectLst>
            <a:softEdge rad="112500"/>
          </a:effectLst>
        </p:spPr>
      </p:pic>
      <p:sp>
        <p:nvSpPr>
          <p:cNvPr id="27" name="CuadroTexto 26">
            <a:extLst>
              <a:ext uri="{FF2B5EF4-FFF2-40B4-BE49-F238E27FC236}">
                <a16:creationId xmlns:a16="http://schemas.microsoft.com/office/drawing/2014/main" id="{C035E217-5838-4FBE-92AB-222934785D79}"/>
              </a:ext>
            </a:extLst>
          </p:cNvPr>
          <p:cNvSpPr txBox="1"/>
          <p:nvPr/>
        </p:nvSpPr>
        <p:spPr>
          <a:xfrm>
            <a:off x="617070" y="1022773"/>
            <a:ext cx="8951268" cy="1107996"/>
          </a:xfrm>
          <a:prstGeom prst="rect">
            <a:avLst/>
          </a:prstGeom>
          <a:solidFill>
            <a:schemeClr val="bg2">
              <a:lumMod val="25000"/>
            </a:schemeClr>
          </a:solidFill>
        </p:spPr>
        <p:txBody>
          <a:bodyPr wrap="square" rtlCol="0">
            <a:spAutoFit/>
          </a:bodyPr>
          <a:lstStyle/>
          <a:p>
            <a:r>
              <a:rPr lang="es-ES" dirty="0">
                <a:solidFill>
                  <a:schemeClr val="bg1"/>
                </a:solidFill>
              </a:rPr>
              <a:t>El proyecto de aprendizaje es una forma de </a:t>
            </a:r>
            <a:r>
              <a:rPr lang="es-ES" b="1" dirty="0">
                <a:solidFill>
                  <a:schemeClr val="bg1"/>
                </a:solidFill>
              </a:rPr>
              <a:t>planificación integradora </a:t>
            </a:r>
            <a:r>
              <a:rPr lang="es-ES" dirty="0">
                <a:solidFill>
                  <a:schemeClr val="bg1"/>
                </a:solidFill>
              </a:rPr>
              <a:t>que permite desarrollar competencias en los estudiantes, con sentido </a:t>
            </a:r>
            <a:r>
              <a:rPr lang="es-ES" b="1" dirty="0">
                <a:solidFill>
                  <a:schemeClr val="bg1"/>
                </a:solidFill>
              </a:rPr>
              <a:t>holístico</a:t>
            </a:r>
            <a:r>
              <a:rPr lang="es-ES" dirty="0">
                <a:solidFill>
                  <a:schemeClr val="bg1"/>
                </a:solidFill>
              </a:rPr>
              <a:t> e intercultural, y promoviendo su </a:t>
            </a:r>
            <a:r>
              <a:rPr lang="es-ES" b="1" dirty="0">
                <a:solidFill>
                  <a:schemeClr val="bg1"/>
                </a:solidFill>
              </a:rPr>
              <a:t>participación</a:t>
            </a:r>
            <a:r>
              <a:rPr lang="es-ES" dirty="0">
                <a:solidFill>
                  <a:schemeClr val="bg1"/>
                </a:solidFill>
              </a:rPr>
              <a:t> en todo el desarrollo del proyecto. </a:t>
            </a:r>
          </a:p>
          <a:p>
            <a:pPr algn="r"/>
            <a:r>
              <a:rPr lang="es-ES" sz="1200" dirty="0">
                <a:solidFill>
                  <a:schemeClr val="bg1"/>
                </a:solidFill>
              </a:rPr>
              <a:t>Cit. por Minedu en </a:t>
            </a:r>
            <a:r>
              <a:rPr lang="es-ES" sz="1200" i="1" dirty="0">
                <a:solidFill>
                  <a:schemeClr val="bg1"/>
                </a:solidFill>
              </a:rPr>
              <a:t>Tutorial para el diseño y gestión de proyectos de aprendizaje</a:t>
            </a:r>
            <a:r>
              <a:rPr lang="es-ES" sz="1200" dirty="0">
                <a:solidFill>
                  <a:schemeClr val="bg1"/>
                </a:solidFill>
              </a:rPr>
              <a:t>.</a:t>
            </a:r>
          </a:p>
        </p:txBody>
      </p:sp>
      <p:sp>
        <p:nvSpPr>
          <p:cNvPr id="29" name="CuadroTexto 28">
            <a:extLst>
              <a:ext uri="{FF2B5EF4-FFF2-40B4-BE49-F238E27FC236}">
                <a16:creationId xmlns:a16="http://schemas.microsoft.com/office/drawing/2014/main" id="{27EC4B24-1343-4EA7-A553-B37A74D1DA33}"/>
              </a:ext>
            </a:extLst>
          </p:cNvPr>
          <p:cNvSpPr txBox="1"/>
          <p:nvPr/>
        </p:nvSpPr>
        <p:spPr>
          <a:xfrm>
            <a:off x="4003009" y="2312616"/>
            <a:ext cx="2232248" cy="1200329"/>
          </a:xfrm>
          <a:prstGeom prst="rect">
            <a:avLst/>
          </a:prstGeom>
          <a:noFill/>
          <a:ln w="28575">
            <a:solidFill>
              <a:schemeClr val="accent1">
                <a:lumMod val="50000"/>
              </a:schemeClr>
            </a:solidFill>
          </a:ln>
          <a:effectLst>
            <a:glow rad="228600">
              <a:schemeClr val="accent1">
                <a:satMod val="175000"/>
                <a:alpha val="40000"/>
              </a:schemeClr>
            </a:glow>
          </a:effectLst>
        </p:spPr>
        <p:txBody>
          <a:bodyPr wrap="square" rtlCol="0">
            <a:spAutoFit/>
          </a:bodyPr>
          <a:lstStyle/>
          <a:p>
            <a:pPr algn="ctr"/>
            <a:r>
              <a:rPr lang="es-ES" dirty="0"/>
              <a:t>Parte de una meta clara y compartida (profesor, estudiante, familia).</a:t>
            </a:r>
          </a:p>
        </p:txBody>
      </p:sp>
      <p:sp>
        <p:nvSpPr>
          <p:cNvPr id="31" name="CuadroTexto 30">
            <a:extLst>
              <a:ext uri="{FF2B5EF4-FFF2-40B4-BE49-F238E27FC236}">
                <a16:creationId xmlns:a16="http://schemas.microsoft.com/office/drawing/2014/main" id="{3881A8EE-6556-4C14-AB34-7356DD658943}"/>
              </a:ext>
            </a:extLst>
          </p:cNvPr>
          <p:cNvSpPr txBox="1"/>
          <p:nvPr/>
        </p:nvSpPr>
        <p:spPr>
          <a:xfrm>
            <a:off x="6849970" y="4902967"/>
            <a:ext cx="2232248" cy="923330"/>
          </a:xfrm>
          <a:prstGeom prst="rect">
            <a:avLst/>
          </a:prstGeom>
          <a:noFill/>
          <a:ln w="28575">
            <a:solidFill>
              <a:schemeClr val="accent1">
                <a:lumMod val="50000"/>
              </a:schemeClr>
            </a:solidFill>
          </a:ln>
          <a:effectLst>
            <a:glow rad="228600">
              <a:schemeClr val="accent1">
                <a:satMod val="175000"/>
                <a:alpha val="40000"/>
              </a:schemeClr>
            </a:glow>
          </a:effectLst>
        </p:spPr>
        <p:txBody>
          <a:bodyPr wrap="square" rtlCol="0">
            <a:spAutoFit/>
          </a:bodyPr>
          <a:lstStyle/>
          <a:p>
            <a:pPr algn="ctr"/>
            <a:r>
              <a:rPr lang="es-ES" dirty="0"/>
              <a:t>Implica producir o hacer algo a partir de alguna necesidad.</a:t>
            </a:r>
          </a:p>
        </p:txBody>
      </p:sp>
      <p:sp>
        <p:nvSpPr>
          <p:cNvPr id="36" name="CuadroTexto 35">
            <a:extLst>
              <a:ext uri="{FF2B5EF4-FFF2-40B4-BE49-F238E27FC236}">
                <a16:creationId xmlns:a16="http://schemas.microsoft.com/office/drawing/2014/main" id="{00827461-22F4-4086-905D-34CCE08DB271}"/>
              </a:ext>
            </a:extLst>
          </p:cNvPr>
          <p:cNvSpPr txBox="1"/>
          <p:nvPr/>
        </p:nvSpPr>
        <p:spPr>
          <a:xfrm>
            <a:off x="6849970" y="3059862"/>
            <a:ext cx="2232248" cy="1200329"/>
          </a:xfrm>
          <a:prstGeom prst="rect">
            <a:avLst/>
          </a:prstGeom>
          <a:noFill/>
          <a:ln w="28575">
            <a:solidFill>
              <a:schemeClr val="accent1">
                <a:lumMod val="50000"/>
              </a:schemeClr>
            </a:solidFill>
          </a:ln>
          <a:effectLst>
            <a:glow rad="228600">
              <a:schemeClr val="accent1">
                <a:satMod val="175000"/>
                <a:alpha val="40000"/>
              </a:schemeClr>
            </a:glow>
          </a:effectLst>
        </p:spPr>
        <p:txBody>
          <a:bodyPr wrap="square" rtlCol="0">
            <a:spAutoFit/>
          </a:bodyPr>
          <a:lstStyle/>
          <a:p>
            <a:pPr algn="ctr"/>
            <a:r>
              <a:rPr lang="es-ES" dirty="0"/>
              <a:t>Está orientado a solucionar problemas o aprovechar oportunidades.</a:t>
            </a:r>
          </a:p>
        </p:txBody>
      </p:sp>
      <p:sp>
        <p:nvSpPr>
          <p:cNvPr id="40" name="CuadroTexto 39">
            <a:extLst>
              <a:ext uri="{FF2B5EF4-FFF2-40B4-BE49-F238E27FC236}">
                <a16:creationId xmlns:a16="http://schemas.microsoft.com/office/drawing/2014/main" id="{00F2E924-0DCB-4FC8-9568-24E5AC1BE865}"/>
              </a:ext>
            </a:extLst>
          </p:cNvPr>
          <p:cNvSpPr txBox="1"/>
          <p:nvPr/>
        </p:nvSpPr>
        <p:spPr>
          <a:xfrm>
            <a:off x="1077999" y="3198361"/>
            <a:ext cx="2398488" cy="646331"/>
          </a:xfrm>
          <a:prstGeom prst="rect">
            <a:avLst/>
          </a:prstGeom>
          <a:noFill/>
          <a:ln w="28575">
            <a:solidFill>
              <a:schemeClr val="accent1">
                <a:lumMod val="50000"/>
              </a:schemeClr>
            </a:solidFill>
          </a:ln>
          <a:effectLst>
            <a:glow rad="228600">
              <a:schemeClr val="accent1">
                <a:satMod val="175000"/>
                <a:alpha val="40000"/>
              </a:schemeClr>
            </a:glow>
            <a:innerShdw blurRad="63500" dist="50800" dir="10800000">
              <a:prstClr val="black">
                <a:alpha val="50000"/>
              </a:prstClr>
            </a:innerShdw>
          </a:effectLst>
        </p:spPr>
        <p:txBody>
          <a:bodyPr wrap="square" rtlCol="0">
            <a:spAutoFit/>
          </a:bodyPr>
          <a:lstStyle/>
          <a:p>
            <a:pPr algn="ctr"/>
            <a:r>
              <a:rPr lang="es-ES" dirty="0"/>
              <a:t>Es una forma de </a:t>
            </a:r>
            <a:r>
              <a:rPr lang="es-ES"/>
              <a:t>aprender haciendo.</a:t>
            </a:r>
            <a:endParaRPr lang="es-ES" dirty="0"/>
          </a:p>
        </p:txBody>
      </p:sp>
      <p:sp>
        <p:nvSpPr>
          <p:cNvPr id="42" name="CuadroTexto 41">
            <a:extLst>
              <a:ext uri="{FF2B5EF4-FFF2-40B4-BE49-F238E27FC236}">
                <a16:creationId xmlns:a16="http://schemas.microsoft.com/office/drawing/2014/main" id="{6CB8B3BA-D7C8-474B-8B9E-CCDE29261EAB}"/>
              </a:ext>
            </a:extLst>
          </p:cNvPr>
          <p:cNvSpPr txBox="1"/>
          <p:nvPr/>
        </p:nvSpPr>
        <p:spPr>
          <a:xfrm>
            <a:off x="4003009" y="5501423"/>
            <a:ext cx="2232248" cy="923330"/>
          </a:xfrm>
          <a:prstGeom prst="rect">
            <a:avLst/>
          </a:prstGeom>
          <a:noFill/>
          <a:ln w="28575">
            <a:solidFill>
              <a:schemeClr val="accent1">
                <a:lumMod val="50000"/>
              </a:schemeClr>
            </a:solidFill>
          </a:ln>
          <a:effectLst>
            <a:glow rad="228600">
              <a:schemeClr val="accent1">
                <a:satMod val="175000"/>
                <a:alpha val="40000"/>
              </a:schemeClr>
            </a:glow>
          </a:effectLst>
        </p:spPr>
        <p:txBody>
          <a:bodyPr wrap="square" rtlCol="0">
            <a:spAutoFit/>
          </a:bodyPr>
          <a:lstStyle/>
          <a:p>
            <a:pPr algn="ctr"/>
            <a:r>
              <a:rPr lang="es-ES" dirty="0"/>
              <a:t>Interviene en la realidad para modificarla.</a:t>
            </a:r>
          </a:p>
        </p:txBody>
      </p:sp>
      <p:sp>
        <p:nvSpPr>
          <p:cNvPr id="44" name="CuadroTexto 43">
            <a:extLst>
              <a:ext uri="{FF2B5EF4-FFF2-40B4-BE49-F238E27FC236}">
                <a16:creationId xmlns:a16="http://schemas.microsoft.com/office/drawing/2014/main" id="{ED40CFEA-F81E-42B2-9AB0-F7F27EF77F00}"/>
              </a:ext>
            </a:extLst>
          </p:cNvPr>
          <p:cNvSpPr txBox="1"/>
          <p:nvPr/>
        </p:nvSpPr>
        <p:spPr>
          <a:xfrm>
            <a:off x="1077999" y="4746426"/>
            <a:ext cx="2398488" cy="1200329"/>
          </a:xfrm>
          <a:prstGeom prst="rect">
            <a:avLst/>
          </a:prstGeom>
          <a:noFill/>
          <a:ln w="28575">
            <a:solidFill>
              <a:schemeClr val="accent1">
                <a:lumMod val="50000"/>
              </a:schemeClr>
            </a:solidFill>
          </a:ln>
          <a:effectLst>
            <a:glow rad="228600">
              <a:schemeClr val="accent1">
                <a:satMod val="175000"/>
                <a:alpha val="40000"/>
              </a:schemeClr>
            </a:glow>
          </a:effectLst>
        </p:spPr>
        <p:txBody>
          <a:bodyPr wrap="square" rtlCol="0">
            <a:spAutoFit/>
          </a:bodyPr>
          <a:lstStyle/>
          <a:p>
            <a:pPr algn="ctr"/>
            <a:r>
              <a:rPr lang="es-ES" dirty="0"/>
              <a:t>Sus actividades son dinámicas, versátiles, creativas, renovadoras, compartidas.</a:t>
            </a:r>
          </a:p>
        </p:txBody>
      </p:sp>
    </p:spTree>
    <p:extLst>
      <p:ext uri="{BB962C8B-B14F-4D97-AF65-F5344CB8AC3E}">
        <p14:creationId xmlns:p14="http://schemas.microsoft.com/office/powerpoint/2010/main" val="15262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31009" y="0"/>
            <a:ext cx="6356350" cy="764704"/>
          </a:xfrm>
        </p:spPr>
        <p:txBody>
          <a:bodyPr/>
          <a:lstStyle/>
          <a:p>
            <a:pPr algn="r"/>
            <a:r>
              <a:rPr lang="es-PE" dirty="0"/>
              <a:t>PARA REFLEXIONAR</a:t>
            </a:r>
          </a:p>
        </p:txBody>
      </p:sp>
      <p:pic>
        <p:nvPicPr>
          <p:cNvPr id="9" name="Imagen 8">
            <a:extLst>
              <a:ext uri="{FF2B5EF4-FFF2-40B4-BE49-F238E27FC236}">
                <a16:creationId xmlns:a16="http://schemas.microsoft.com/office/drawing/2014/main" id="{3B3E7EEE-76CB-4CE4-963B-48825CA6AE87}"/>
              </a:ext>
            </a:extLst>
          </p:cNvPr>
          <p:cNvPicPr>
            <a:picLocks noChangeAspect="1"/>
          </p:cNvPicPr>
          <p:nvPr/>
        </p:nvPicPr>
        <p:blipFill>
          <a:blip r:embed="rId2">
            <a:duotone>
              <a:prstClr val="black"/>
              <a:schemeClr val="accent2">
                <a:tint val="45000"/>
                <a:satMod val="400000"/>
              </a:schemeClr>
            </a:duotone>
          </a:blip>
          <a:stretch>
            <a:fillRect/>
          </a:stretch>
        </p:blipFill>
        <p:spPr>
          <a:xfrm>
            <a:off x="848544" y="1635187"/>
            <a:ext cx="4571732" cy="3587626"/>
          </a:xfrm>
          <a:prstGeom prst="rect">
            <a:avLst/>
          </a:prstGeom>
        </p:spPr>
      </p:pic>
      <p:sp>
        <p:nvSpPr>
          <p:cNvPr id="10" name="CuadroTexto 9">
            <a:extLst>
              <a:ext uri="{FF2B5EF4-FFF2-40B4-BE49-F238E27FC236}">
                <a16:creationId xmlns:a16="http://schemas.microsoft.com/office/drawing/2014/main" id="{38D7DB63-2F32-4663-87E5-20B58284C05F}"/>
              </a:ext>
            </a:extLst>
          </p:cNvPr>
          <p:cNvSpPr txBox="1"/>
          <p:nvPr/>
        </p:nvSpPr>
        <p:spPr>
          <a:xfrm>
            <a:off x="5745088" y="2420888"/>
            <a:ext cx="3528392" cy="1754326"/>
          </a:xfrm>
          <a:prstGeom prst="rect">
            <a:avLst/>
          </a:prstGeom>
          <a:noFill/>
        </p:spPr>
        <p:txBody>
          <a:bodyPr wrap="square" rtlCol="0">
            <a:spAutoFit/>
          </a:bodyPr>
          <a:lstStyle/>
          <a:p>
            <a:pPr marL="285750" indent="-285750">
              <a:buFont typeface="Wingdings" panose="05000000000000000000" pitchFamily="2" charset="2"/>
              <a:buChar char="q"/>
            </a:pPr>
            <a:r>
              <a:rPr lang="es-ES" dirty="0"/>
              <a:t>¿Qué escenario les hace recordar la imagen?</a:t>
            </a:r>
          </a:p>
          <a:p>
            <a:pPr marL="285750" indent="-285750">
              <a:buFont typeface="Wingdings" panose="05000000000000000000" pitchFamily="2" charset="2"/>
              <a:buChar char="q"/>
            </a:pPr>
            <a:r>
              <a:rPr lang="es-ES" dirty="0"/>
              <a:t>¿Cómo se relaciona la imagen con nuestra realidad?</a:t>
            </a:r>
          </a:p>
          <a:p>
            <a:pPr marL="285750" indent="-285750">
              <a:buFont typeface="Wingdings" panose="05000000000000000000" pitchFamily="2" charset="2"/>
              <a:buChar char="q"/>
            </a:pPr>
            <a:r>
              <a:rPr lang="es-ES" dirty="0"/>
              <a:t>¿Qué prácticas pone en cuestión  la imagen?</a:t>
            </a:r>
          </a:p>
        </p:txBody>
      </p:sp>
    </p:spTree>
    <p:extLst>
      <p:ext uri="{BB962C8B-B14F-4D97-AF65-F5344CB8AC3E}">
        <p14:creationId xmlns:p14="http://schemas.microsoft.com/office/powerpoint/2010/main" val="2546497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61E297-7E46-49C2-8E98-36B7DDBAF45C}"/>
              </a:ext>
            </a:extLst>
          </p:cNvPr>
          <p:cNvPicPr>
            <a:picLocks noChangeAspect="1"/>
          </p:cNvPicPr>
          <p:nvPr/>
        </p:nvPicPr>
        <p:blipFill>
          <a:blip r:embed="rId2"/>
          <a:stretch>
            <a:fillRect/>
          </a:stretch>
        </p:blipFill>
        <p:spPr>
          <a:xfrm>
            <a:off x="1110072" y="1236691"/>
            <a:ext cx="7685856" cy="4384617"/>
          </a:xfrm>
          <a:prstGeom prst="rect">
            <a:avLst/>
          </a:prstGeom>
        </p:spPr>
      </p:pic>
      <p:sp>
        <p:nvSpPr>
          <p:cNvPr id="5" name="CuadroTexto 4">
            <a:extLst>
              <a:ext uri="{FF2B5EF4-FFF2-40B4-BE49-F238E27FC236}">
                <a16:creationId xmlns:a16="http://schemas.microsoft.com/office/drawing/2014/main" id="{C4E6DEFC-C2AA-48D1-BCB6-28BD86949CA3}"/>
              </a:ext>
            </a:extLst>
          </p:cNvPr>
          <p:cNvSpPr txBox="1"/>
          <p:nvPr/>
        </p:nvSpPr>
        <p:spPr>
          <a:xfrm>
            <a:off x="3440832" y="5607663"/>
            <a:ext cx="5256584" cy="738664"/>
          </a:xfrm>
          <a:prstGeom prst="rect">
            <a:avLst/>
          </a:prstGeom>
          <a:noFill/>
        </p:spPr>
        <p:txBody>
          <a:bodyPr wrap="square" rtlCol="0">
            <a:spAutoFit/>
          </a:bodyPr>
          <a:lstStyle/>
          <a:p>
            <a:r>
              <a:rPr lang="es-ES" sz="1400" dirty="0"/>
              <a:t>Minedu: </a:t>
            </a:r>
            <a:r>
              <a:rPr lang="es-ES" sz="1400" i="1" dirty="0"/>
              <a:t>Tutorial para el diseño y gestión de proyectos de aprendizaje </a:t>
            </a:r>
            <a:r>
              <a:rPr lang="es-ES" sz="1400" dirty="0"/>
              <a:t>(2020).</a:t>
            </a:r>
          </a:p>
          <a:p>
            <a:endParaRPr lang="es-ES" sz="1400" dirty="0"/>
          </a:p>
        </p:txBody>
      </p:sp>
      <p:sp>
        <p:nvSpPr>
          <p:cNvPr id="6" name="1 Título">
            <a:extLst>
              <a:ext uri="{FF2B5EF4-FFF2-40B4-BE49-F238E27FC236}">
                <a16:creationId xmlns:a16="http://schemas.microsoft.com/office/drawing/2014/main" id="{8D5842F2-BF60-44CE-A697-5B14A9DB46D7}"/>
              </a:ext>
            </a:extLst>
          </p:cNvPr>
          <p:cNvSpPr>
            <a:spLocks noGrp="1"/>
          </p:cNvSpPr>
          <p:nvPr>
            <p:ph type="title"/>
          </p:nvPr>
        </p:nvSpPr>
        <p:spPr>
          <a:xfrm>
            <a:off x="379320" y="160163"/>
            <a:ext cx="9514879" cy="360040"/>
          </a:xfrm>
        </p:spPr>
        <p:txBody>
          <a:bodyPr>
            <a:normAutofit fontScale="90000"/>
          </a:bodyPr>
          <a:lstStyle/>
          <a:p>
            <a:pPr algn="r"/>
            <a:r>
              <a:rPr lang="es-MX" dirty="0"/>
              <a:t>FASES DEL DISEÑO Y GESTIÓN DE UN PROYECTO DE APRENDIZAJE</a:t>
            </a:r>
            <a:endParaRPr lang="es-PE" dirty="0"/>
          </a:p>
        </p:txBody>
      </p:sp>
    </p:spTree>
    <p:extLst>
      <p:ext uri="{BB962C8B-B14F-4D97-AF65-F5344CB8AC3E}">
        <p14:creationId xmlns:p14="http://schemas.microsoft.com/office/powerpoint/2010/main" val="324231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10496" y="367694"/>
            <a:ext cx="7776863" cy="397010"/>
          </a:xfrm>
        </p:spPr>
        <p:txBody>
          <a:bodyPr>
            <a:normAutofit fontScale="90000"/>
          </a:bodyPr>
          <a:lstStyle/>
          <a:p>
            <a:pPr algn="r"/>
            <a:r>
              <a:rPr lang="es-MX" dirty="0"/>
              <a:t>EL DISEÑO DEL PROYECTO EN TRES PASOS</a:t>
            </a:r>
            <a:br>
              <a:rPr lang="es-MX" dirty="0"/>
            </a:br>
            <a:endParaRPr lang="es-PE" dirty="0"/>
          </a:p>
        </p:txBody>
      </p:sp>
      <p:pic>
        <p:nvPicPr>
          <p:cNvPr id="3" name="Imagen 2">
            <a:extLst>
              <a:ext uri="{FF2B5EF4-FFF2-40B4-BE49-F238E27FC236}">
                <a16:creationId xmlns:a16="http://schemas.microsoft.com/office/drawing/2014/main" id="{9562EE23-F4DB-4375-962B-E163111E5E46}"/>
              </a:ext>
            </a:extLst>
          </p:cNvPr>
          <p:cNvPicPr>
            <a:picLocks noChangeAspect="1"/>
          </p:cNvPicPr>
          <p:nvPr/>
        </p:nvPicPr>
        <p:blipFill>
          <a:blip r:embed="rId2"/>
          <a:stretch>
            <a:fillRect/>
          </a:stretch>
        </p:blipFill>
        <p:spPr>
          <a:xfrm>
            <a:off x="3737263" y="2412907"/>
            <a:ext cx="2439872" cy="1455510"/>
          </a:xfrm>
          <a:prstGeom prst="rect">
            <a:avLst/>
          </a:prstGeom>
        </p:spPr>
      </p:pic>
      <p:sp>
        <p:nvSpPr>
          <p:cNvPr id="5" name="3 Marcador de texto">
            <a:extLst>
              <a:ext uri="{FF2B5EF4-FFF2-40B4-BE49-F238E27FC236}">
                <a16:creationId xmlns:a16="http://schemas.microsoft.com/office/drawing/2014/main" id="{A27BDD34-B356-4849-9426-CE6E8CA6A898}"/>
              </a:ext>
            </a:extLst>
          </p:cNvPr>
          <p:cNvSpPr txBox="1">
            <a:spLocks/>
          </p:cNvSpPr>
          <p:nvPr/>
        </p:nvSpPr>
        <p:spPr>
          <a:xfrm>
            <a:off x="7833320" y="6499859"/>
            <a:ext cx="2030345" cy="358141"/>
          </a:xfrm>
          <a:prstGeom prst="rect">
            <a:avLst/>
          </a:prstGeom>
          <a:solidFill>
            <a:schemeClr val="accent2">
              <a:lumMod val="75000"/>
            </a:schemeClr>
          </a:solidFill>
        </p:spPr>
        <p:txBody>
          <a:bodyPr/>
          <a:lstStyle>
            <a:lvl1pPr marL="342900" indent="-342900" algn="l" defTabSz="914400" rtl="0" eaLnBrk="1" latinLnBrk="0" hangingPunct="1">
              <a:spcBef>
                <a:spcPct val="20000"/>
              </a:spcBef>
              <a:buFont typeface="Arial" pitchFamily="34" charset="0"/>
              <a:buChar char="•"/>
              <a:defRPr kumimoji="0" lang="es-ES"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marL="0" indent="0" algn="r">
              <a:buNone/>
            </a:pPr>
            <a:r>
              <a:rPr lang="es-MX" sz="1400" dirty="0"/>
              <a:t>RVM 097-2020-MINEDU</a:t>
            </a:r>
            <a:endParaRPr lang="es-PE" sz="1400" dirty="0"/>
          </a:p>
        </p:txBody>
      </p:sp>
      <p:pic>
        <p:nvPicPr>
          <p:cNvPr id="6" name="Imagen 5">
            <a:extLst>
              <a:ext uri="{FF2B5EF4-FFF2-40B4-BE49-F238E27FC236}">
                <a16:creationId xmlns:a16="http://schemas.microsoft.com/office/drawing/2014/main" id="{F2D29661-483C-4DC6-82D9-1526745E85A6}"/>
              </a:ext>
            </a:extLst>
          </p:cNvPr>
          <p:cNvPicPr>
            <a:picLocks noChangeAspect="1"/>
          </p:cNvPicPr>
          <p:nvPr/>
        </p:nvPicPr>
        <p:blipFill rotWithShape="1">
          <a:blip r:embed="rId3"/>
          <a:srcRect r="63544" b="65034"/>
          <a:stretch/>
        </p:blipFill>
        <p:spPr>
          <a:xfrm>
            <a:off x="-64602" y="2090421"/>
            <a:ext cx="1041730" cy="1172344"/>
          </a:xfrm>
          <a:prstGeom prst="rect">
            <a:avLst/>
          </a:prstGeom>
        </p:spPr>
      </p:pic>
      <p:pic>
        <p:nvPicPr>
          <p:cNvPr id="7" name="Imagen 6">
            <a:extLst>
              <a:ext uri="{FF2B5EF4-FFF2-40B4-BE49-F238E27FC236}">
                <a16:creationId xmlns:a16="http://schemas.microsoft.com/office/drawing/2014/main" id="{8711C2CD-18AF-4D4F-8785-92F9542D85E3}"/>
              </a:ext>
            </a:extLst>
          </p:cNvPr>
          <p:cNvPicPr>
            <a:picLocks noChangeAspect="1"/>
          </p:cNvPicPr>
          <p:nvPr/>
        </p:nvPicPr>
        <p:blipFill rotWithShape="1">
          <a:blip r:embed="rId3"/>
          <a:srcRect l="38853" r="39920" b="66963"/>
          <a:stretch/>
        </p:blipFill>
        <p:spPr>
          <a:xfrm>
            <a:off x="5749918" y="840313"/>
            <a:ext cx="823846" cy="1191658"/>
          </a:xfrm>
          <a:prstGeom prst="rect">
            <a:avLst/>
          </a:prstGeom>
        </p:spPr>
      </p:pic>
      <p:pic>
        <p:nvPicPr>
          <p:cNvPr id="8" name="Imagen 7">
            <a:extLst>
              <a:ext uri="{FF2B5EF4-FFF2-40B4-BE49-F238E27FC236}">
                <a16:creationId xmlns:a16="http://schemas.microsoft.com/office/drawing/2014/main" id="{ED2837B9-206E-45E3-A138-333DC74A27CD}"/>
              </a:ext>
            </a:extLst>
          </p:cNvPr>
          <p:cNvPicPr>
            <a:picLocks noChangeAspect="1"/>
          </p:cNvPicPr>
          <p:nvPr/>
        </p:nvPicPr>
        <p:blipFill rotWithShape="1">
          <a:blip r:embed="rId3"/>
          <a:srcRect l="65012" t="1" b="66691"/>
          <a:stretch/>
        </p:blipFill>
        <p:spPr>
          <a:xfrm>
            <a:off x="4673241" y="4026550"/>
            <a:ext cx="1076677" cy="1202649"/>
          </a:xfrm>
          <a:prstGeom prst="rect">
            <a:avLst/>
          </a:prstGeom>
        </p:spPr>
      </p:pic>
      <p:sp>
        <p:nvSpPr>
          <p:cNvPr id="9" name="CuadroTexto 8">
            <a:extLst>
              <a:ext uri="{FF2B5EF4-FFF2-40B4-BE49-F238E27FC236}">
                <a16:creationId xmlns:a16="http://schemas.microsoft.com/office/drawing/2014/main" id="{E09622FC-0B62-4B66-8EC8-E76EE2747E24}"/>
              </a:ext>
            </a:extLst>
          </p:cNvPr>
          <p:cNvSpPr txBox="1"/>
          <p:nvPr/>
        </p:nvSpPr>
        <p:spPr>
          <a:xfrm>
            <a:off x="1000331" y="2063444"/>
            <a:ext cx="2599986" cy="584775"/>
          </a:xfrm>
          <a:prstGeom prst="rect">
            <a:avLst/>
          </a:prstGeom>
          <a:noFill/>
        </p:spPr>
        <p:txBody>
          <a:bodyPr wrap="square" rtlCol="0">
            <a:spAutoFit/>
          </a:bodyPr>
          <a:lstStyle/>
          <a:p>
            <a:r>
              <a:rPr lang="es-MX" sz="1600" dirty="0">
                <a:solidFill>
                  <a:srgbClr val="FF0000"/>
                </a:solidFill>
              </a:rPr>
              <a:t>Plantear los retos y los propósitos de aprendizaje</a:t>
            </a:r>
            <a:endParaRPr lang="es-PE" sz="1600" dirty="0">
              <a:solidFill>
                <a:srgbClr val="FF0000"/>
              </a:solidFill>
            </a:endParaRPr>
          </a:p>
        </p:txBody>
      </p:sp>
      <p:sp>
        <p:nvSpPr>
          <p:cNvPr id="10" name="CuadroTexto 9">
            <a:extLst>
              <a:ext uri="{FF2B5EF4-FFF2-40B4-BE49-F238E27FC236}">
                <a16:creationId xmlns:a16="http://schemas.microsoft.com/office/drawing/2014/main" id="{51EB288D-0D49-486E-9EC4-68BD9A949AEC}"/>
              </a:ext>
            </a:extLst>
          </p:cNvPr>
          <p:cNvSpPr txBox="1"/>
          <p:nvPr/>
        </p:nvSpPr>
        <p:spPr>
          <a:xfrm>
            <a:off x="6506484" y="1037426"/>
            <a:ext cx="2694988" cy="830997"/>
          </a:xfrm>
          <a:prstGeom prst="rect">
            <a:avLst/>
          </a:prstGeom>
          <a:noFill/>
        </p:spPr>
        <p:txBody>
          <a:bodyPr wrap="square" rtlCol="0">
            <a:spAutoFit/>
          </a:bodyPr>
          <a:lstStyle/>
          <a:p>
            <a:r>
              <a:rPr lang="es-MX" sz="1600" dirty="0">
                <a:solidFill>
                  <a:schemeClr val="accent4">
                    <a:lumMod val="50000"/>
                  </a:schemeClr>
                </a:solidFill>
              </a:rPr>
              <a:t>Plantear los criterios y las evidencias en función de los propósitos de aprendizaje</a:t>
            </a:r>
            <a:endParaRPr lang="es-PE" sz="1600" dirty="0">
              <a:solidFill>
                <a:schemeClr val="accent4">
                  <a:lumMod val="50000"/>
                </a:schemeClr>
              </a:solidFill>
            </a:endParaRPr>
          </a:p>
        </p:txBody>
      </p:sp>
      <p:sp>
        <p:nvSpPr>
          <p:cNvPr id="11" name="CuadroTexto 10">
            <a:extLst>
              <a:ext uri="{FF2B5EF4-FFF2-40B4-BE49-F238E27FC236}">
                <a16:creationId xmlns:a16="http://schemas.microsoft.com/office/drawing/2014/main" id="{04550CDE-BA8B-4E48-BC1D-67F9A5A26B89}"/>
              </a:ext>
            </a:extLst>
          </p:cNvPr>
          <p:cNvSpPr txBox="1"/>
          <p:nvPr/>
        </p:nvSpPr>
        <p:spPr>
          <a:xfrm>
            <a:off x="5554373" y="4099248"/>
            <a:ext cx="2414654" cy="830997"/>
          </a:xfrm>
          <a:prstGeom prst="rect">
            <a:avLst/>
          </a:prstGeom>
          <a:noFill/>
        </p:spPr>
        <p:txBody>
          <a:bodyPr wrap="square" rtlCol="0">
            <a:spAutoFit/>
          </a:bodyPr>
          <a:lstStyle/>
          <a:p>
            <a:r>
              <a:rPr lang="es-MX" sz="1600" dirty="0">
                <a:solidFill>
                  <a:schemeClr val="accent2">
                    <a:lumMod val="50000"/>
                  </a:schemeClr>
                </a:solidFill>
              </a:rPr>
              <a:t>Organizar una secuencia de actividades para alcanzar las evidencias</a:t>
            </a:r>
            <a:endParaRPr lang="es-PE" sz="1600" dirty="0">
              <a:solidFill>
                <a:schemeClr val="accent2">
                  <a:lumMod val="50000"/>
                </a:schemeClr>
              </a:solidFill>
            </a:endParaRPr>
          </a:p>
        </p:txBody>
      </p:sp>
      <p:sp>
        <p:nvSpPr>
          <p:cNvPr id="12" name="CuadroTexto 11">
            <a:extLst>
              <a:ext uri="{FF2B5EF4-FFF2-40B4-BE49-F238E27FC236}">
                <a16:creationId xmlns:a16="http://schemas.microsoft.com/office/drawing/2014/main" id="{F63BDE5E-1FA8-43FF-9143-833E678E294E}"/>
              </a:ext>
            </a:extLst>
          </p:cNvPr>
          <p:cNvSpPr txBox="1"/>
          <p:nvPr/>
        </p:nvSpPr>
        <p:spPr>
          <a:xfrm>
            <a:off x="977128" y="2833367"/>
            <a:ext cx="2454992" cy="1569660"/>
          </a:xfrm>
          <a:prstGeom prst="rect">
            <a:avLst/>
          </a:prstGeom>
          <a:noFill/>
        </p:spPr>
        <p:txBody>
          <a:bodyPr wrap="square" rtlCol="0">
            <a:spAutoFit/>
          </a:bodyPr>
          <a:lstStyle/>
          <a:p>
            <a:pPr marL="179388" indent="-179388">
              <a:buFontTx/>
              <a:buChar char="-"/>
            </a:pPr>
            <a:r>
              <a:rPr lang="es-MX" sz="1600" dirty="0"/>
              <a:t>Surgen de las situaciones problemáticas, de las necesidades e intereses de estudiantes</a:t>
            </a:r>
          </a:p>
          <a:p>
            <a:pPr marL="179388" indent="-179388">
              <a:buFontTx/>
              <a:buChar char="-"/>
            </a:pPr>
            <a:r>
              <a:rPr lang="es-MX" sz="1600" dirty="0"/>
              <a:t>Adecuados al contexto y a los estudiantes</a:t>
            </a:r>
            <a:endParaRPr lang="es-PE" sz="1600" dirty="0"/>
          </a:p>
        </p:txBody>
      </p:sp>
      <p:sp>
        <p:nvSpPr>
          <p:cNvPr id="13" name="CuadroTexto 12">
            <a:extLst>
              <a:ext uri="{FF2B5EF4-FFF2-40B4-BE49-F238E27FC236}">
                <a16:creationId xmlns:a16="http://schemas.microsoft.com/office/drawing/2014/main" id="{34856F89-E973-470F-810A-CAA0577F8C30}"/>
              </a:ext>
            </a:extLst>
          </p:cNvPr>
          <p:cNvSpPr txBox="1"/>
          <p:nvPr/>
        </p:nvSpPr>
        <p:spPr>
          <a:xfrm>
            <a:off x="6506484" y="1891763"/>
            <a:ext cx="2694988" cy="1815882"/>
          </a:xfrm>
          <a:prstGeom prst="rect">
            <a:avLst/>
          </a:prstGeom>
          <a:noFill/>
        </p:spPr>
        <p:txBody>
          <a:bodyPr wrap="square" rtlCol="0">
            <a:spAutoFit/>
          </a:bodyPr>
          <a:lstStyle/>
          <a:p>
            <a:pPr marL="179388" indent="-179388">
              <a:buFontTx/>
              <a:buChar char="-"/>
            </a:pPr>
            <a:r>
              <a:rPr lang="es-MX" sz="1600" dirty="0"/>
              <a:t>Deben ser coherentes con  los retos y propósitos.</a:t>
            </a:r>
          </a:p>
          <a:p>
            <a:pPr marL="179388" indent="-179388">
              <a:buFontTx/>
              <a:buChar char="-"/>
            </a:pPr>
            <a:r>
              <a:rPr lang="es-MX" sz="1600" dirty="0"/>
              <a:t>Los criterios surgen de los estándares y/o desempeños</a:t>
            </a:r>
            <a:endParaRPr lang="es-PE" sz="1600" dirty="0"/>
          </a:p>
          <a:p>
            <a:pPr marL="179388" indent="-179388">
              <a:buFontTx/>
              <a:buChar char="-"/>
            </a:pPr>
            <a:r>
              <a:rPr lang="es-MX" sz="1600" dirty="0"/>
              <a:t>Las evidencias pueden ser textos, videos, fotografías, archivos de audio, etc.</a:t>
            </a:r>
          </a:p>
        </p:txBody>
      </p:sp>
      <p:sp>
        <p:nvSpPr>
          <p:cNvPr id="16" name="CuadroTexto 15">
            <a:extLst>
              <a:ext uri="{FF2B5EF4-FFF2-40B4-BE49-F238E27FC236}">
                <a16:creationId xmlns:a16="http://schemas.microsoft.com/office/drawing/2014/main" id="{A3AE119B-EB60-4732-922E-F6954957EC76}"/>
              </a:ext>
            </a:extLst>
          </p:cNvPr>
          <p:cNvSpPr txBox="1"/>
          <p:nvPr/>
        </p:nvSpPr>
        <p:spPr>
          <a:xfrm>
            <a:off x="5554372" y="4930245"/>
            <a:ext cx="3331574" cy="1569660"/>
          </a:xfrm>
          <a:prstGeom prst="rect">
            <a:avLst/>
          </a:prstGeom>
          <a:noFill/>
        </p:spPr>
        <p:txBody>
          <a:bodyPr wrap="square" rtlCol="0">
            <a:spAutoFit/>
          </a:bodyPr>
          <a:lstStyle/>
          <a:p>
            <a:pPr marL="179388" indent="-179388">
              <a:buFontTx/>
              <a:buChar char="-"/>
            </a:pPr>
            <a:r>
              <a:rPr lang="es-MX" sz="1600" dirty="0"/>
              <a:t>Lo que se hará primero y después. No son temas.</a:t>
            </a:r>
          </a:p>
          <a:p>
            <a:pPr marL="179388" indent="-179388">
              <a:buFontTx/>
              <a:buChar char="-"/>
            </a:pPr>
            <a:r>
              <a:rPr lang="es-MX" sz="1600" dirty="0"/>
              <a:t>Las actividades se articulan unas con otras</a:t>
            </a:r>
          </a:p>
          <a:p>
            <a:pPr marL="179388" indent="-179388">
              <a:buFontTx/>
              <a:buChar char="-"/>
            </a:pPr>
            <a:r>
              <a:rPr lang="es-MX" sz="1600" dirty="0"/>
              <a:t>Incluye los materiales y el cronograma</a:t>
            </a:r>
            <a:endParaRPr lang="es-PE" sz="1600" dirty="0"/>
          </a:p>
        </p:txBody>
      </p:sp>
      <p:pic>
        <p:nvPicPr>
          <p:cNvPr id="17" name="Imagen 16">
            <a:extLst>
              <a:ext uri="{FF2B5EF4-FFF2-40B4-BE49-F238E27FC236}">
                <a16:creationId xmlns:a16="http://schemas.microsoft.com/office/drawing/2014/main" id="{B5C9800E-108F-4B7A-AF6C-D0B0639164DB}"/>
              </a:ext>
            </a:extLst>
          </p:cNvPr>
          <p:cNvPicPr>
            <a:picLocks noChangeAspect="1"/>
          </p:cNvPicPr>
          <p:nvPr/>
        </p:nvPicPr>
        <p:blipFill rotWithShape="1">
          <a:blip r:embed="rId4"/>
          <a:srcRect t="12766" r="15182" b="14133"/>
          <a:stretch/>
        </p:blipFill>
        <p:spPr>
          <a:xfrm>
            <a:off x="102510" y="4912734"/>
            <a:ext cx="1106075" cy="953273"/>
          </a:xfrm>
          <a:prstGeom prst="rect">
            <a:avLst/>
          </a:prstGeom>
        </p:spPr>
      </p:pic>
      <p:sp>
        <p:nvSpPr>
          <p:cNvPr id="18" name="CuadroTexto 17">
            <a:extLst>
              <a:ext uri="{FF2B5EF4-FFF2-40B4-BE49-F238E27FC236}">
                <a16:creationId xmlns:a16="http://schemas.microsoft.com/office/drawing/2014/main" id="{C67271F2-CD2D-4BB3-A36F-B940DDD9C0A8}"/>
              </a:ext>
            </a:extLst>
          </p:cNvPr>
          <p:cNvSpPr txBox="1"/>
          <p:nvPr/>
        </p:nvSpPr>
        <p:spPr>
          <a:xfrm>
            <a:off x="1020054" y="5088041"/>
            <a:ext cx="2808312" cy="461665"/>
          </a:xfrm>
          <a:prstGeom prst="rect">
            <a:avLst/>
          </a:prstGeom>
          <a:noFill/>
        </p:spPr>
        <p:txBody>
          <a:bodyPr wrap="square" rtlCol="0">
            <a:spAutoFit/>
          </a:bodyPr>
          <a:lstStyle/>
          <a:p>
            <a:r>
              <a:rPr lang="es-MX" sz="1200" dirty="0">
                <a:solidFill>
                  <a:srgbClr val="002060"/>
                </a:solidFill>
                <a:latin typeface="Arial Black" panose="020B0A04020102020204" pitchFamily="34" charset="0"/>
              </a:rPr>
              <a:t>¡Comunica esto con lenguaje claro a estudiantes y familias!</a:t>
            </a:r>
            <a:endParaRPr lang="es-PE" sz="12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160967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0472" y="164802"/>
            <a:ext cx="9514879" cy="360040"/>
          </a:xfrm>
        </p:spPr>
        <p:txBody>
          <a:bodyPr>
            <a:noAutofit/>
          </a:bodyPr>
          <a:lstStyle/>
          <a:p>
            <a:pPr algn="r"/>
            <a:r>
              <a:rPr lang="es-MX" sz="2400" dirty="0"/>
              <a:t>TAREA PREVIA: ANÁLISIS DE LAS ACTIVIDADES DE APRENDO EN CASA</a:t>
            </a:r>
            <a:endParaRPr lang="es-PE" sz="2400" dirty="0"/>
          </a:p>
        </p:txBody>
      </p:sp>
      <p:pic>
        <p:nvPicPr>
          <p:cNvPr id="3" name="Imagen 2">
            <a:extLst>
              <a:ext uri="{FF2B5EF4-FFF2-40B4-BE49-F238E27FC236}">
                <a16:creationId xmlns:a16="http://schemas.microsoft.com/office/drawing/2014/main" id="{B2D1AA05-0DE9-4AF7-AFED-56494A82E60B}"/>
              </a:ext>
            </a:extLst>
          </p:cNvPr>
          <p:cNvPicPr>
            <a:picLocks noChangeAspect="1"/>
          </p:cNvPicPr>
          <p:nvPr/>
        </p:nvPicPr>
        <p:blipFill rotWithShape="1">
          <a:blip r:embed="rId2"/>
          <a:srcRect l="22377" t="20855" r="22377" b="17459"/>
          <a:stretch/>
        </p:blipFill>
        <p:spPr>
          <a:xfrm>
            <a:off x="227972" y="1199700"/>
            <a:ext cx="3818216" cy="2396978"/>
          </a:xfrm>
          <a:prstGeom prst="rect">
            <a:avLst/>
          </a:prstGeom>
          <a:ln w="28575">
            <a:solidFill>
              <a:srgbClr val="002060"/>
            </a:solidFill>
          </a:ln>
        </p:spPr>
      </p:pic>
      <p:pic>
        <p:nvPicPr>
          <p:cNvPr id="5" name="Imagen 4">
            <a:extLst>
              <a:ext uri="{FF2B5EF4-FFF2-40B4-BE49-F238E27FC236}">
                <a16:creationId xmlns:a16="http://schemas.microsoft.com/office/drawing/2014/main" id="{043F83D8-FFD9-4E12-BDB4-010D3384F66E}"/>
              </a:ext>
            </a:extLst>
          </p:cNvPr>
          <p:cNvPicPr>
            <a:picLocks noChangeAspect="1"/>
          </p:cNvPicPr>
          <p:nvPr/>
        </p:nvPicPr>
        <p:blipFill rotWithShape="1">
          <a:blip r:embed="rId3"/>
          <a:srcRect l="30374" t="25747" r="24567" b="42746"/>
          <a:stretch/>
        </p:blipFill>
        <p:spPr>
          <a:xfrm>
            <a:off x="200472" y="3834513"/>
            <a:ext cx="4463600" cy="1754727"/>
          </a:xfrm>
          <a:prstGeom prst="rect">
            <a:avLst/>
          </a:prstGeom>
        </p:spPr>
      </p:pic>
      <p:pic>
        <p:nvPicPr>
          <p:cNvPr id="18" name="Imagen 17">
            <a:extLst>
              <a:ext uri="{FF2B5EF4-FFF2-40B4-BE49-F238E27FC236}">
                <a16:creationId xmlns:a16="http://schemas.microsoft.com/office/drawing/2014/main" id="{971D0917-E784-4349-9632-2CCCFC816DCB}"/>
              </a:ext>
            </a:extLst>
          </p:cNvPr>
          <p:cNvPicPr>
            <a:picLocks noChangeAspect="1"/>
          </p:cNvPicPr>
          <p:nvPr/>
        </p:nvPicPr>
        <p:blipFill rotWithShape="1">
          <a:blip r:embed="rId3"/>
          <a:srcRect l="30374" t="56810" r="24567" b="35364"/>
          <a:stretch/>
        </p:blipFill>
        <p:spPr>
          <a:xfrm>
            <a:off x="4271852" y="1586128"/>
            <a:ext cx="5598443" cy="657761"/>
          </a:xfrm>
          <a:prstGeom prst="rect">
            <a:avLst/>
          </a:prstGeom>
        </p:spPr>
      </p:pic>
      <p:pic>
        <p:nvPicPr>
          <p:cNvPr id="20" name="Imagen 19">
            <a:extLst>
              <a:ext uri="{FF2B5EF4-FFF2-40B4-BE49-F238E27FC236}">
                <a16:creationId xmlns:a16="http://schemas.microsoft.com/office/drawing/2014/main" id="{189671C8-D5CC-496B-AE1B-6170410F611B}"/>
              </a:ext>
            </a:extLst>
          </p:cNvPr>
          <p:cNvPicPr>
            <a:picLocks noChangeAspect="1"/>
          </p:cNvPicPr>
          <p:nvPr/>
        </p:nvPicPr>
        <p:blipFill rotWithShape="1">
          <a:blip r:embed="rId3"/>
          <a:srcRect l="30374" t="68414" r="24567" b="22849"/>
          <a:stretch/>
        </p:blipFill>
        <p:spPr>
          <a:xfrm>
            <a:off x="200472" y="5695728"/>
            <a:ext cx="4463600" cy="486603"/>
          </a:xfrm>
          <a:prstGeom prst="rect">
            <a:avLst/>
          </a:prstGeom>
        </p:spPr>
      </p:pic>
      <p:sp>
        <p:nvSpPr>
          <p:cNvPr id="21" name="CuadroTexto 20">
            <a:extLst>
              <a:ext uri="{FF2B5EF4-FFF2-40B4-BE49-F238E27FC236}">
                <a16:creationId xmlns:a16="http://schemas.microsoft.com/office/drawing/2014/main" id="{03E245BF-0516-4D9A-B3EE-7060F30ECF63}"/>
              </a:ext>
            </a:extLst>
          </p:cNvPr>
          <p:cNvSpPr txBox="1"/>
          <p:nvPr/>
        </p:nvSpPr>
        <p:spPr>
          <a:xfrm>
            <a:off x="4520952" y="1199700"/>
            <a:ext cx="1657080" cy="369332"/>
          </a:xfrm>
          <a:prstGeom prst="rect">
            <a:avLst/>
          </a:prstGeom>
          <a:noFill/>
        </p:spPr>
        <p:txBody>
          <a:bodyPr wrap="square" rtlCol="0">
            <a:spAutoFit/>
          </a:bodyPr>
          <a:lstStyle/>
          <a:p>
            <a:r>
              <a:rPr lang="es-ES" dirty="0">
                <a:solidFill>
                  <a:srgbClr val="002060"/>
                </a:solidFill>
              </a:rPr>
              <a:t>PROPÓSITO</a:t>
            </a:r>
          </a:p>
        </p:txBody>
      </p:sp>
      <p:pic>
        <p:nvPicPr>
          <p:cNvPr id="22" name="Imagen 21">
            <a:extLst>
              <a:ext uri="{FF2B5EF4-FFF2-40B4-BE49-F238E27FC236}">
                <a16:creationId xmlns:a16="http://schemas.microsoft.com/office/drawing/2014/main" id="{7C2CF49D-0D43-451B-804B-F84ADC39A445}"/>
              </a:ext>
            </a:extLst>
          </p:cNvPr>
          <p:cNvPicPr>
            <a:picLocks noChangeAspect="1"/>
          </p:cNvPicPr>
          <p:nvPr/>
        </p:nvPicPr>
        <p:blipFill rotWithShape="1">
          <a:blip r:embed="rId4"/>
          <a:srcRect l="34008" t="39657" r="30020" b="21846"/>
          <a:stretch/>
        </p:blipFill>
        <p:spPr>
          <a:xfrm>
            <a:off x="4664071" y="2780928"/>
            <a:ext cx="5146187" cy="3096344"/>
          </a:xfrm>
          <a:prstGeom prst="rect">
            <a:avLst/>
          </a:prstGeom>
        </p:spPr>
      </p:pic>
      <p:sp>
        <p:nvSpPr>
          <p:cNvPr id="4" name="Rectángulo 3">
            <a:extLst>
              <a:ext uri="{FF2B5EF4-FFF2-40B4-BE49-F238E27FC236}">
                <a16:creationId xmlns:a16="http://schemas.microsoft.com/office/drawing/2014/main" id="{194126EB-6E33-449B-8902-54662A36E72C}"/>
              </a:ext>
            </a:extLst>
          </p:cNvPr>
          <p:cNvSpPr/>
          <p:nvPr/>
        </p:nvSpPr>
        <p:spPr>
          <a:xfrm>
            <a:off x="7185248" y="2060848"/>
            <a:ext cx="262501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0818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B0F9949-5BA1-44E4-B786-2E2034655084}"/>
              </a:ext>
            </a:extLst>
          </p:cNvPr>
          <p:cNvPicPr>
            <a:picLocks noChangeAspect="1"/>
          </p:cNvPicPr>
          <p:nvPr/>
        </p:nvPicPr>
        <p:blipFill rotWithShape="1">
          <a:blip r:embed="rId2"/>
          <a:srcRect l="34735" t="12505" r="30373" b="11212"/>
          <a:stretch/>
        </p:blipFill>
        <p:spPr>
          <a:xfrm>
            <a:off x="200472" y="764704"/>
            <a:ext cx="4823180" cy="5928494"/>
          </a:xfrm>
          <a:prstGeom prst="rect">
            <a:avLst/>
          </a:prstGeom>
        </p:spPr>
      </p:pic>
      <p:pic>
        <p:nvPicPr>
          <p:cNvPr id="8" name="Imagen 7">
            <a:extLst>
              <a:ext uri="{FF2B5EF4-FFF2-40B4-BE49-F238E27FC236}">
                <a16:creationId xmlns:a16="http://schemas.microsoft.com/office/drawing/2014/main" id="{DC0EE41B-5EF7-4E1D-B562-A45F32DD93F1}"/>
              </a:ext>
            </a:extLst>
          </p:cNvPr>
          <p:cNvPicPr>
            <a:picLocks noChangeAspect="1"/>
          </p:cNvPicPr>
          <p:nvPr/>
        </p:nvPicPr>
        <p:blipFill rotWithShape="1">
          <a:blip r:embed="rId3"/>
          <a:srcRect l="36189" t="32128" r="31100" b="26728"/>
          <a:stretch/>
        </p:blipFill>
        <p:spPr>
          <a:xfrm>
            <a:off x="5241032" y="1196752"/>
            <a:ext cx="4464496" cy="3157152"/>
          </a:xfrm>
          <a:prstGeom prst="rect">
            <a:avLst/>
          </a:prstGeom>
        </p:spPr>
      </p:pic>
      <p:sp>
        <p:nvSpPr>
          <p:cNvPr id="9" name="CuadroTexto 8">
            <a:extLst>
              <a:ext uri="{FF2B5EF4-FFF2-40B4-BE49-F238E27FC236}">
                <a16:creationId xmlns:a16="http://schemas.microsoft.com/office/drawing/2014/main" id="{50449B1C-9BCA-4025-8751-DAA6E2E8F64A}"/>
              </a:ext>
            </a:extLst>
          </p:cNvPr>
          <p:cNvSpPr txBox="1"/>
          <p:nvPr/>
        </p:nvSpPr>
        <p:spPr>
          <a:xfrm>
            <a:off x="5337154" y="4353904"/>
            <a:ext cx="4248472" cy="2062103"/>
          </a:xfrm>
          <a:prstGeom prst="rect">
            <a:avLst/>
          </a:prstGeom>
          <a:solidFill>
            <a:schemeClr val="accent4">
              <a:lumMod val="60000"/>
              <a:lumOff val="40000"/>
            </a:schemeClr>
          </a:solidFill>
        </p:spPr>
        <p:txBody>
          <a:bodyPr wrap="square" rtlCol="0">
            <a:spAutoFit/>
          </a:bodyPr>
          <a:lstStyle/>
          <a:p>
            <a:r>
              <a:rPr lang="es-ES" sz="1600" b="1" dirty="0">
                <a:solidFill>
                  <a:srgbClr val="002060"/>
                </a:solidFill>
                <a:latin typeface="Bahnschrift Condensed" panose="020B0502040204020203" pitchFamily="34" charset="0"/>
              </a:rPr>
              <a:t>PREGUNTAS PARA TOMAR DECISIONES</a:t>
            </a:r>
          </a:p>
          <a:p>
            <a:pPr marL="285750" indent="-285750">
              <a:buFont typeface="Wingdings" panose="05000000000000000000" pitchFamily="2" charset="2"/>
              <a:buChar char="Ø"/>
            </a:pPr>
            <a:r>
              <a:rPr lang="es-ES" sz="1600" dirty="0">
                <a:latin typeface="Bahnschrift Condensed" panose="020B0502040204020203" pitchFamily="34" charset="0"/>
              </a:rPr>
              <a:t>¿Cómo se presenta el problema en nuestra comunidad?</a:t>
            </a:r>
          </a:p>
          <a:p>
            <a:pPr marL="285750" indent="-285750">
              <a:buFont typeface="Wingdings" panose="05000000000000000000" pitchFamily="2" charset="2"/>
              <a:buChar char="Ø"/>
            </a:pPr>
            <a:r>
              <a:rPr lang="es-ES" sz="1600" dirty="0">
                <a:latin typeface="Bahnschrift Condensed" panose="020B0502040204020203" pitchFamily="34" charset="0"/>
              </a:rPr>
              <a:t>¿El reto permite afrontar realmente el problema?</a:t>
            </a:r>
          </a:p>
          <a:p>
            <a:pPr marL="285750" indent="-285750">
              <a:buFont typeface="Wingdings" panose="05000000000000000000" pitchFamily="2" charset="2"/>
              <a:buChar char="Ø"/>
            </a:pPr>
            <a:r>
              <a:rPr lang="es-ES" sz="1600" dirty="0">
                <a:latin typeface="Bahnschrift Condensed" panose="020B0502040204020203" pitchFamily="34" charset="0"/>
              </a:rPr>
              <a:t>¿Hay relación entre retos, propósitos y criterios y evidencias?</a:t>
            </a:r>
          </a:p>
          <a:p>
            <a:pPr marL="285750" indent="-285750">
              <a:buFont typeface="Wingdings" panose="05000000000000000000" pitchFamily="2" charset="2"/>
              <a:buChar char="Ø"/>
            </a:pPr>
            <a:r>
              <a:rPr lang="es-ES" sz="1600" dirty="0">
                <a:latin typeface="Bahnschrift Condensed" panose="020B0502040204020203" pitchFamily="34" charset="0"/>
              </a:rPr>
              <a:t>¿Hay relación entre las actividades de las distintas áreas curriculares?</a:t>
            </a:r>
          </a:p>
          <a:p>
            <a:pPr marL="285750" indent="-285750">
              <a:buFont typeface="Wingdings" panose="05000000000000000000" pitchFamily="2" charset="2"/>
              <a:buChar char="Ø"/>
            </a:pPr>
            <a:r>
              <a:rPr lang="es-ES" sz="1600" dirty="0">
                <a:latin typeface="Bahnschrift Condensed" panose="020B0502040204020203" pitchFamily="34" charset="0"/>
              </a:rPr>
              <a:t>¿Qué agregar, adecuar o contextualizar?</a:t>
            </a:r>
          </a:p>
        </p:txBody>
      </p:sp>
      <p:sp>
        <p:nvSpPr>
          <p:cNvPr id="10" name="1 Título">
            <a:extLst>
              <a:ext uri="{FF2B5EF4-FFF2-40B4-BE49-F238E27FC236}">
                <a16:creationId xmlns:a16="http://schemas.microsoft.com/office/drawing/2014/main" id="{ECB56E3F-4825-46AA-9D8F-8E90D8361F0D}"/>
              </a:ext>
            </a:extLst>
          </p:cNvPr>
          <p:cNvSpPr txBox="1">
            <a:spLocks/>
          </p:cNvSpPr>
          <p:nvPr/>
        </p:nvSpPr>
        <p:spPr>
          <a:xfrm>
            <a:off x="200472" y="164802"/>
            <a:ext cx="9514879" cy="360040"/>
          </a:xfrm>
          <a:prstGeom prst="rect">
            <a:avLst/>
          </a:prstGeom>
        </p:spPr>
        <p:txBody>
          <a:bodyPr vert="horz" lIns="91440" tIns="45720" rIns="91440" bIns="45720" rtlCol="0" anchor="ctr">
            <a:noAutofit/>
          </a:bodyPr>
          <a:lstStyle>
            <a:lvl1pPr algn="l" defTabSz="914400" rtl="0" eaLnBrk="1" latinLnBrk="0" hangingPunct="1">
              <a:spcBef>
                <a:spcPct val="0"/>
              </a:spcBef>
              <a:buNone/>
              <a:defRPr kumimoji="0" lang="es-ES" sz="3000" b="1" kern="1200" cap="all">
                <a:solidFill>
                  <a:schemeClr val="tx1"/>
                </a:solidFill>
                <a:latin typeface="+mj-lt"/>
                <a:ea typeface="+mj-ea"/>
                <a:cs typeface="+mj-cs"/>
              </a:defRPr>
            </a:lvl1pPr>
          </a:lstStyle>
          <a:p>
            <a:pPr algn="r"/>
            <a:r>
              <a:rPr lang="es-MX" sz="2400"/>
              <a:t>TAREA PREVIA: ANÁLISIS DE LAS ACTIVIDADES DE APRENDO EN CASA</a:t>
            </a:r>
            <a:endParaRPr lang="es-PE" sz="2400" dirty="0"/>
          </a:p>
        </p:txBody>
      </p:sp>
    </p:spTree>
    <p:extLst>
      <p:ext uri="{BB962C8B-B14F-4D97-AF65-F5344CB8AC3E}">
        <p14:creationId xmlns:p14="http://schemas.microsoft.com/office/powerpoint/2010/main" val="156901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03E245BF-0516-4D9A-B3EE-7060F30ECF63}"/>
              </a:ext>
            </a:extLst>
          </p:cNvPr>
          <p:cNvSpPr txBox="1"/>
          <p:nvPr/>
        </p:nvSpPr>
        <p:spPr>
          <a:xfrm>
            <a:off x="4586172" y="2528514"/>
            <a:ext cx="5129179" cy="1077218"/>
          </a:xfrm>
          <a:prstGeom prst="rect">
            <a:avLst/>
          </a:prstGeom>
          <a:solidFill>
            <a:schemeClr val="accent5">
              <a:lumMod val="40000"/>
              <a:lumOff val="60000"/>
            </a:schemeClr>
          </a:solidFill>
        </p:spPr>
        <p:txBody>
          <a:bodyPr wrap="square" rtlCol="0">
            <a:spAutoFit/>
          </a:bodyPr>
          <a:lstStyle/>
          <a:p>
            <a:r>
              <a:rPr lang="es-ES" sz="1600" b="1" dirty="0">
                <a:solidFill>
                  <a:srgbClr val="002060"/>
                </a:solidFill>
              </a:rPr>
              <a:t>PROPÓSITO</a:t>
            </a:r>
          </a:p>
          <a:p>
            <a:r>
              <a:rPr lang="es-ES" sz="1600" dirty="0">
                <a:solidFill>
                  <a:srgbClr val="000000"/>
                </a:solidFill>
                <a:latin typeface="Bahnschrift Condensed" panose="020B0502040204020203" pitchFamily="34" charset="0"/>
              </a:rPr>
              <a:t>Los estudiantes propondrán alternativas para el uso organizado del agua y aplicarán estrategias para solucionar los conflictos derivados de este problema en la familia o comunidad.</a:t>
            </a:r>
          </a:p>
        </p:txBody>
      </p:sp>
      <p:sp>
        <p:nvSpPr>
          <p:cNvPr id="7" name="1 Título">
            <a:extLst>
              <a:ext uri="{FF2B5EF4-FFF2-40B4-BE49-F238E27FC236}">
                <a16:creationId xmlns:a16="http://schemas.microsoft.com/office/drawing/2014/main" id="{04533BA0-091E-4362-B38B-799C23BA89F8}"/>
              </a:ext>
            </a:extLst>
          </p:cNvPr>
          <p:cNvSpPr txBox="1">
            <a:spLocks/>
          </p:cNvSpPr>
          <p:nvPr/>
        </p:nvSpPr>
        <p:spPr>
          <a:xfrm>
            <a:off x="3359001" y="-24167"/>
            <a:ext cx="6356350" cy="764704"/>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kumimoji="0" lang="es-ES" sz="3000" b="1" kern="1200" cap="all">
                <a:solidFill>
                  <a:schemeClr val="tx1"/>
                </a:solidFill>
                <a:latin typeface="+mj-lt"/>
                <a:ea typeface="+mj-ea"/>
                <a:cs typeface="+mj-cs"/>
              </a:defRPr>
            </a:lvl1pPr>
          </a:lstStyle>
          <a:p>
            <a:pPr algn="r"/>
            <a:r>
              <a:rPr lang="es-MX" dirty="0"/>
              <a:t>1. PLANTEAR EL RETO y los propósitos</a:t>
            </a:r>
            <a:endParaRPr lang="es-PE" dirty="0"/>
          </a:p>
        </p:txBody>
      </p:sp>
      <p:sp>
        <p:nvSpPr>
          <p:cNvPr id="8" name="CuadroTexto 7">
            <a:extLst>
              <a:ext uri="{FF2B5EF4-FFF2-40B4-BE49-F238E27FC236}">
                <a16:creationId xmlns:a16="http://schemas.microsoft.com/office/drawing/2014/main" id="{F4563811-5F50-4D9E-81DA-301E5728710D}"/>
              </a:ext>
            </a:extLst>
          </p:cNvPr>
          <p:cNvSpPr txBox="1"/>
          <p:nvPr/>
        </p:nvSpPr>
        <p:spPr>
          <a:xfrm>
            <a:off x="182959" y="885037"/>
            <a:ext cx="9361040" cy="338554"/>
          </a:xfrm>
          <a:prstGeom prst="rect">
            <a:avLst/>
          </a:prstGeom>
          <a:noFill/>
        </p:spPr>
        <p:txBody>
          <a:bodyPr wrap="square" rtlCol="0">
            <a:spAutoFit/>
          </a:bodyPr>
          <a:lstStyle/>
          <a:p>
            <a:r>
              <a:rPr lang="es-ES" sz="1600" dirty="0">
                <a:solidFill>
                  <a:srgbClr val="002060"/>
                </a:solidFill>
                <a:latin typeface="Bahnschrift Condensed" panose="020B0502040204020203" pitchFamily="34" charset="0"/>
              </a:rPr>
              <a:t>El reto y los propósitos ya están planteados en Aprendo en casa. Lo que resta es ver la posibilidad de adecuar o contextualizar:</a:t>
            </a:r>
          </a:p>
        </p:txBody>
      </p:sp>
      <p:sp>
        <p:nvSpPr>
          <p:cNvPr id="12" name="CuadroTexto 11">
            <a:extLst>
              <a:ext uri="{FF2B5EF4-FFF2-40B4-BE49-F238E27FC236}">
                <a16:creationId xmlns:a16="http://schemas.microsoft.com/office/drawing/2014/main" id="{96C90CC8-C342-421D-AAB5-A12FB2E52370}"/>
              </a:ext>
            </a:extLst>
          </p:cNvPr>
          <p:cNvSpPr txBox="1"/>
          <p:nvPr/>
        </p:nvSpPr>
        <p:spPr>
          <a:xfrm>
            <a:off x="272479" y="2528514"/>
            <a:ext cx="4156343" cy="4031873"/>
          </a:xfrm>
          <a:prstGeom prst="rect">
            <a:avLst/>
          </a:prstGeom>
          <a:solidFill>
            <a:schemeClr val="accent5">
              <a:lumMod val="40000"/>
              <a:lumOff val="60000"/>
            </a:schemeClr>
          </a:solidFill>
        </p:spPr>
        <p:txBody>
          <a:bodyPr wrap="square" rtlCol="0">
            <a:spAutoFit/>
          </a:bodyPr>
          <a:lstStyle/>
          <a:p>
            <a:r>
              <a:rPr lang="es-ES" sz="1600" b="1" dirty="0">
                <a:solidFill>
                  <a:srgbClr val="002060"/>
                </a:solidFill>
              </a:rPr>
              <a:t>SITUACIÓN SIGNIFICATIVA</a:t>
            </a:r>
          </a:p>
          <a:p>
            <a:r>
              <a:rPr lang="es-ES" sz="1600" dirty="0">
                <a:solidFill>
                  <a:srgbClr val="000000"/>
                </a:solidFill>
                <a:latin typeface="Bahnschrift Condensed" panose="020B0502040204020203" pitchFamily="34" charset="0"/>
              </a:rPr>
              <a:t>La inmovilización social decretada por el gobierno para controlar el incremento de contagios de corona virus ha traído como consecuencia que en la comunidad se desatienda el mantenimiento de los canales de regadío, por lo que ha disminuido la cantidad de agua que llega a las huertas o </a:t>
            </a:r>
            <a:r>
              <a:rPr lang="es-ES" sz="1600" dirty="0" err="1">
                <a:solidFill>
                  <a:srgbClr val="000000"/>
                </a:solidFill>
                <a:latin typeface="Bahnschrift Condensed" panose="020B0502040204020203" pitchFamily="34" charset="0"/>
              </a:rPr>
              <a:t>chacritas</a:t>
            </a:r>
            <a:r>
              <a:rPr lang="es-ES" sz="1600" dirty="0">
                <a:solidFill>
                  <a:srgbClr val="000000"/>
                </a:solidFill>
                <a:latin typeface="Bahnschrift Condensed" panose="020B0502040204020203" pitchFamily="34" charset="0"/>
              </a:rPr>
              <a:t> aledañas a las viviendas. Esto ha ocasionado algunos conflictos entre las familias, pues cada quien reclama más tiempo para disponer del agua de los canales, aduciendo que tienen más extensión de terreno y algunos se están quedando sin regar. ¿qué podemos proponer para hacer un mejor uso del agua y así evitar los conflictos entre las familias de la comunidad?, ¿Qué estrategias podemos utilizar para solucionar los conflictos derivados del uso desorganizado del agua?</a:t>
            </a:r>
          </a:p>
          <a:p>
            <a:endParaRPr lang="es-ES" sz="1600" dirty="0">
              <a:solidFill>
                <a:srgbClr val="000000"/>
              </a:solidFill>
              <a:latin typeface="Bahnschrift Condensed" panose="020B0502040204020203" pitchFamily="34" charset="0"/>
            </a:endParaRPr>
          </a:p>
        </p:txBody>
      </p:sp>
      <p:graphicFrame>
        <p:nvGraphicFramePr>
          <p:cNvPr id="13" name="Tabla 14">
            <a:extLst>
              <a:ext uri="{FF2B5EF4-FFF2-40B4-BE49-F238E27FC236}">
                <a16:creationId xmlns:a16="http://schemas.microsoft.com/office/drawing/2014/main" id="{A0D295EE-1737-44B3-98E7-27795613C883}"/>
              </a:ext>
            </a:extLst>
          </p:cNvPr>
          <p:cNvGraphicFramePr>
            <a:graphicFrameLocks noGrp="1"/>
          </p:cNvGraphicFramePr>
          <p:nvPr>
            <p:extLst>
              <p:ext uri="{D42A27DB-BD31-4B8C-83A1-F6EECF244321}">
                <p14:modId xmlns:p14="http://schemas.microsoft.com/office/powerpoint/2010/main" val="1418793003"/>
              </p:ext>
            </p:extLst>
          </p:nvPr>
        </p:nvGraphicFramePr>
        <p:xfrm>
          <a:off x="272479" y="1350514"/>
          <a:ext cx="9442872" cy="1127760"/>
        </p:xfrm>
        <a:graphic>
          <a:graphicData uri="http://schemas.openxmlformats.org/drawingml/2006/table">
            <a:tbl>
              <a:tblPr firstRow="1" bandRow="1">
                <a:tableStyleId>{7DF18680-E054-41AD-8BC1-D1AEF772440D}</a:tableStyleId>
              </a:tblPr>
              <a:tblGrid>
                <a:gridCol w="4104457">
                  <a:extLst>
                    <a:ext uri="{9D8B030D-6E8A-4147-A177-3AD203B41FA5}">
                      <a16:colId xmlns:a16="http://schemas.microsoft.com/office/drawing/2014/main" val="2724863199"/>
                    </a:ext>
                  </a:extLst>
                </a:gridCol>
                <a:gridCol w="5338415">
                  <a:extLst>
                    <a:ext uri="{9D8B030D-6E8A-4147-A177-3AD203B41FA5}">
                      <a16:colId xmlns:a16="http://schemas.microsoft.com/office/drawing/2014/main" val="3387759296"/>
                    </a:ext>
                  </a:extLst>
                </a:gridCol>
              </a:tblGrid>
              <a:tr h="278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srgbClr val="002060"/>
                          </a:solidFill>
                        </a:rPr>
                        <a:t>EJE SITUACIONAL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srgbClr val="002060"/>
                          </a:solidFill>
                        </a:rPr>
                        <a:t>SITUACIÓN DE APRENDIZAJE</a:t>
                      </a:r>
                    </a:p>
                  </a:txBody>
                  <a:tcPr/>
                </a:tc>
                <a:extLst>
                  <a:ext uri="{0D108BD9-81ED-4DB2-BD59-A6C34878D82A}">
                    <a16:rowId xmlns:a16="http://schemas.microsoft.com/office/drawing/2014/main" val="1482535919"/>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000000"/>
                          </a:solidFill>
                          <a:latin typeface="Bahnschrift Condensed" panose="020B0502040204020203" pitchFamily="34" charset="0"/>
                        </a:rPr>
                        <a:t>Convivencia en el hogar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000000"/>
                          </a:solidFill>
                          <a:latin typeface="Bahnschrift Condensed" panose="020B0502040204020203" pitchFamily="34" charset="0"/>
                        </a:rPr>
                        <a:t>Ciudadanía y bien común</a:t>
                      </a:r>
                    </a:p>
                    <a:p>
                      <a:endParaRPr lang="es-ES" sz="12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000000"/>
                          </a:solidFill>
                          <a:latin typeface="Bahnschrift Condensed" panose="020B0502040204020203" pitchFamily="34" charset="0"/>
                        </a:rPr>
                        <a:t>Formula propuestas para una buena convivencia y  uso adecuado de los recursos del hogar y la comunidad.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000000"/>
                          </a:solidFill>
                          <a:latin typeface="Bahnschrift Condensed" panose="020B0502040204020203" pitchFamily="34" charset="0"/>
                        </a:rPr>
                        <a:t>Identifica las condiciones de su contexto para la reducción de riesgos y el aprovechamiento sostenible de recursos para el bien común.</a:t>
                      </a:r>
                    </a:p>
                  </a:txBody>
                  <a:tcPr/>
                </a:tc>
                <a:extLst>
                  <a:ext uri="{0D108BD9-81ED-4DB2-BD59-A6C34878D82A}">
                    <a16:rowId xmlns:a16="http://schemas.microsoft.com/office/drawing/2014/main" val="1597135275"/>
                  </a:ext>
                </a:extLst>
              </a:tr>
            </a:tbl>
          </a:graphicData>
        </a:graphic>
      </p:graphicFrame>
      <p:graphicFrame>
        <p:nvGraphicFramePr>
          <p:cNvPr id="15" name="Tabla 16">
            <a:extLst>
              <a:ext uri="{FF2B5EF4-FFF2-40B4-BE49-F238E27FC236}">
                <a16:creationId xmlns:a16="http://schemas.microsoft.com/office/drawing/2014/main" id="{7E1523D8-8EBF-4157-96B0-8047499C4C48}"/>
              </a:ext>
            </a:extLst>
          </p:cNvPr>
          <p:cNvGraphicFramePr>
            <a:graphicFrameLocks noGrp="1"/>
          </p:cNvGraphicFramePr>
          <p:nvPr>
            <p:extLst>
              <p:ext uri="{D42A27DB-BD31-4B8C-83A1-F6EECF244321}">
                <p14:modId xmlns:p14="http://schemas.microsoft.com/office/powerpoint/2010/main" val="93490492"/>
              </p:ext>
            </p:extLst>
          </p:nvPr>
        </p:nvGraphicFramePr>
        <p:xfrm>
          <a:off x="4586172" y="3655972"/>
          <a:ext cx="5129180" cy="2824480"/>
        </p:xfrm>
        <a:graphic>
          <a:graphicData uri="http://schemas.openxmlformats.org/drawingml/2006/table">
            <a:tbl>
              <a:tblPr firstRow="1" bandRow="1">
                <a:tableStyleId>{5C22544A-7EE6-4342-B048-85BDC9FD1C3A}</a:tableStyleId>
              </a:tblPr>
              <a:tblGrid>
                <a:gridCol w="1446948">
                  <a:extLst>
                    <a:ext uri="{9D8B030D-6E8A-4147-A177-3AD203B41FA5}">
                      <a16:colId xmlns:a16="http://schemas.microsoft.com/office/drawing/2014/main" val="2004174329"/>
                    </a:ext>
                  </a:extLst>
                </a:gridCol>
                <a:gridCol w="3682232">
                  <a:extLst>
                    <a:ext uri="{9D8B030D-6E8A-4147-A177-3AD203B41FA5}">
                      <a16:colId xmlns:a16="http://schemas.microsoft.com/office/drawing/2014/main" val="3921003910"/>
                    </a:ext>
                  </a:extLst>
                </a:gridCol>
              </a:tblGrid>
              <a:tr h="0">
                <a:tc>
                  <a:txBody>
                    <a:bodyPr/>
                    <a:lstStyle/>
                    <a:p>
                      <a:pPr algn="ctr"/>
                      <a:r>
                        <a:rPr lang="es-ES" sz="1400" dirty="0">
                          <a:latin typeface="Bahnschrift Condensed" panose="020B0502040204020203" pitchFamily="34" charset="0"/>
                        </a:rPr>
                        <a:t>ÁREAS</a:t>
                      </a:r>
                    </a:p>
                  </a:txBody>
                  <a:tcPr/>
                </a:tc>
                <a:tc>
                  <a:txBody>
                    <a:bodyPr/>
                    <a:lstStyle/>
                    <a:p>
                      <a:pPr algn="ctr"/>
                      <a:r>
                        <a:rPr lang="es-ES" sz="1400" dirty="0">
                          <a:latin typeface="Bahnschrift Condensed" panose="020B0502040204020203" pitchFamily="34" charset="0"/>
                        </a:rPr>
                        <a:t>COMPETENCIAS</a:t>
                      </a:r>
                    </a:p>
                  </a:txBody>
                  <a:tcPr/>
                </a:tc>
                <a:extLst>
                  <a:ext uri="{0D108BD9-81ED-4DB2-BD59-A6C34878D82A}">
                    <a16:rowId xmlns:a16="http://schemas.microsoft.com/office/drawing/2014/main" val="2839435847"/>
                  </a:ext>
                </a:extLst>
              </a:tr>
              <a:tr h="370840">
                <a:tc>
                  <a:txBody>
                    <a:bodyPr/>
                    <a:lstStyle/>
                    <a:p>
                      <a:r>
                        <a:rPr lang="es-ES" sz="1400" dirty="0">
                          <a:latin typeface="Bahnschrift Condensed" panose="020B0502040204020203" pitchFamily="34" charset="0"/>
                        </a:rPr>
                        <a:t>Ciencia y tecnología</a:t>
                      </a:r>
                    </a:p>
                  </a:txBody>
                  <a:tcPr/>
                </a:tc>
                <a:tc>
                  <a:txBody>
                    <a:bodyPr/>
                    <a:lstStyle/>
                    <a:p>
                      <a:r>
                        <a:rPr lang="es-ES" sz="1400" dirty="0">
                          <a:latin typeface="Bahnschrift Condensed" panose="020B0502040204020203" pitchFamily="34" charset="0"/>
                        </a:rPr>
                        <a:t>Explica el mundo físico…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Bahnschrift Condensed" panose="020B0502040204020203" pitchFamily="34" charset="0"/>
                        </a:rPr>
                        <a:t>Diseña y construye soluciones tecnológicas para resolver…</a:t>
                      </a:r>
                    </a:p>
                  </a:txBody>
                  <a:tcPr/>
                </a:tc>
                <a:extLst>
                  <a:ext uri="{0D108BD9-81ED-4DB2-BD59-A6C34878D82A}">
                    <a16:rowId xmlns:a16="http://schemas.microsoft.com/office/drawing/2014/main" val="3909978050"/>
                  </a:ext>
                </a:extLst>
              </a:tr>
              <a:tr h="370840">
                <a:tc>
                  <a:txBody>
                    <a:bodyPr/>
                    <a:lstStyle/>
                    <a:p>
                      <a:r>
                        <a:rPr lang="es-ES" sz="1400" dirty="0">
                          <a:latin typeface="Bahnschrift Condensed" panose="020B0502040204020203" pitchFamily="34" charset="0"/>
                        </a:rPr>
                        <a:t>DPCC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Bahnschrift Condensed" panose="020B0502040204020203" pitchFamily="34" charset="0"/>
                        </a:rPr>
                        <a:t>Convive y participa democráticamente en la búsqueda del bien común</a:t>
                      </a:r>
                    </a:p>
                  </a:txBody>
                  <a:tcPr/>
                </a:tc>
                <a:extLst>
                  <a:ext uri="{0D108BD9-81ED-4DB2-BD59-A6C34878D82A}">
                    <a16:rowId xmlns:a16="http://schemas.microsoft.com/office/drawing/2014/main" val="1832110983"/>
                  </a:ext>
                </a:extLst>
              </a:tr>
              <a:tr h="370840">
                <a:tc>
                  <a:txBody>
                    <a:bodyPr/>
                    <a:lstStyle/>
                    <a:p>
                      <a:r>
                        <a:rPr lang="es-ES" sz="1400" dirty="0">
                          <a:latin typeface="Bahnschrift Condensed" panose="020B0502040204020203" pitchFamily="34" charset="0"/>
                        </a:rPr>
                        <a:t>Comunicación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Bahnschrift Condensed" panose="020B0502040204020203" pitchFamily="34" charset="0"/>
                        </a:rPr>
                        <a:t>Escribe diversos tipos de textos en su lengua materna</a:t>
                      </a:r>
                    </a:p>
                  </a:txBody>
                  <a:tcPr/>
                </a:tc>
                <a:extLst>
                  <a:ext uri="{0D108BD9-81ED-4DB2-BD59-A6C34878D82A}">
                    <a16:rowId xmlns:a16="http://schemas.microsoft.com/office/drawing/2014/main" val="1470272978"/>
                  </a:ext>
                </a:extLst>
              </a:tr>
              <a:tr h="370840">
                <a:tc>
                  <a:txBody>
                    <a:bodyPr/>
                    <a:lstStyle/>
                    <a:p>
                      <a:r>
                        <a:rPr lang="es-ES" sz="1400" dirty="0">
                          <a:latin typeface="Bahnschrift Condensed" panose="020B0502040204020203" pitchFamily="34" charset="0"/>
                        </a:rPr>
                        <a:t>Ciencias sociales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Bahnschrift Condensed" panose="020B0502040204020203" pitchFamily="34" charset="0"/>
                        </a:rPr>
                        <a:t>Gestiona responsablemente el espacio y el ambiente</a:t>
                      </a:r>
                    </a:p>
                  </a:txBody>
                  <a:tcPr/>
                </a:tc>
                <a:extLst>
                  <a:ext uri="{0D108BD9-81ED-4DB2-BD59-A6C34878D82A}">
                    <a16:rowId xmlns:a16="http://schemas.microsoft.com/office/drawing/2014/main" val="1839192391"/>
                  </a:ext>
                </a:extLst>
              </a:tr>
              <a:tr h="370840">
                <a:tc>
                  <a:txBody>
                    <a:bodyPr/>
                    <a:lstStyle/>
                    <a:p>
                      <a:r>
                        <a:rPr lang="es-ES" sz="1400" dirty="0">
                          <a:latin typeface="Bahnschrift Condensed" panose="020B0502040204020203" pitchFamily="34" charset="0"/>
                        </a:rPr>
                        <a:t>Matemática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Bahnschrift Condensed" panose="020B0502040204020203" pitchFamily="34" charset="0"/>
                        </a:rPr>
                        <a:t>Resuelve problemas de forma movimiento y localización</a:t>
                      </a:r>
                    </a:p>
                  </a:txBody>
                  <a:tcPr/>
                </a:tc>
                <a:extLst>
                  <a:ext uri="{0D108BD9-81ED-4DB2-BD59-A6C34878D82A}">
                    <a16:rowId xmlns:a16="http://schemas.microsoft.com/office/drawing/2014/main" val="1636461123"/>
                  </a:ext>
                </a:extLst>
              </a:tr>
              <a:tr h="370840">
                <a:tc gridSpan="2">
                  <a:txBody>
                    <a:bodyPr/>
                    <a:lstStyle/>
                    <a:p>
                      <a:r>
                        <a:rPr lang="es-ES" sz="1400" dirty="0">
                          <a:latin typeface="Bahnschrift Condensed" panose="020B0502040204020203" pitchFamily="34" charset="0"/>
                        </a:rPr>
                        <a:t>ENFOQUES TRANSVERSALES</a:t>
                      </a:r>
                    </a:p>
                  </a:txBody>
                  <a:tcPr/>
                </a:tc>
                <a:tc hMerge="1">
                  <a:txBody>
                    <a:bodyPr/>
                    <a:lstStyle/>
                    <a:p>
                      <a:endParaRPr lang="es-ES" sz="1400" dirty="0">
                        <a:latin typeface="Bahnschrift Condensed" panose="020B0502040204020203" pitchFamily="34" charset="0"/>
                      </a:endParaRPr>
                    </a:p>
                  </a:txBody>
                  <a:tcPr/>
                </a:tc>
                <a:extLst>
                  <a:ext uri="{0D108BD9-81ED-4DB2-BD59-A6C34878D82A}">
                    <a16:rowId xmlns:a16="http://schemas.microsoft.com/office/drawing/2014/main" val="28099664"/>
                  </a:ext>
                </a:extLst>
              </a:tr>
            </a:tbl>
          </a:graphicData>
        </a:graphic>
      </p:graphicFrame>
    </p:spTree>
    <p:extLst>
      <p:ext uri="{BB962C8B-B14F-4D97-AF65-F5344CB8AC3E}">
        <p14:creationId xmlns:p14="http://schemas.microsoft.com/office/powerpoint/2010/main" val="579327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a:extLst>
              <a:ext uri="{FF2B5EF4-FFF2-40B4-BE49-F238E27FC236}">
                <a16:creationId xmlns:a16="http://schemas.microsoft.com/office/drawing/2014/main" id="{04533BA0-091E-4362-B38B-799C23BA89F8}"/>
              </a:ext>
            </a:extLst>
          </p:cNvPr>
          <p:cNvSpPr txBox="1">
            <a:spLocks/>
          </p:cNvSpPr>
          <p:nvPr/>
        </p:nvSpPr>
        <p:spPr>
          <a:xfrm>
            <a:off x="2566168" y="6313"/>
            <a:ext cx="7282631" cy="764704"/>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kumimoji="0" lang="es-ES" sz="3000" b="1" kern="1200" cap="all">
                <a:solidFill>
                  <a:schemeClr val="tx1"/>
                </a:solidFill>
                <a:latin typeface="+mj-lt"/>
                <a:ea typeface="+mj-ea"/>
                <a:cs typeface="+mj-cs"/>
              </a:defRPr>
            </a:lvl1pPr>
          </a:lstStyle>
          <a:p>
            <a:pPr algn="r"/>
            <a:r>
              <a:rPr lang="es-MX" dirty="0"/>
              <a:t>2. FORMULAR LOS CRITERIOS Y LAS EVIDENCIAS</a:t>
            </a:r>
            <a:endParaRPr lang="es-PE" dirty="0"/>
          </a:p>
        </p:txBody>
      </p:sp>
      <p:graphicFrame>
        <p:nvGraphicFramePr>
          <p:cNvPr id="13" name="Tabla 14">
            <a:extLst>
              <a:ext uri="{FF2B5EF4-FFF2-40B4-BE49-F238E27FC236}">
                <a16:creationId xmlns:a16="http://schemas.microsoft.com/office/drawing/2014/main" id="{A0D295EE-1737-44B3-98E7-27795613C883}"/>
              </a:ext>
            </a:extLst>
          </p:cNvPr>
          <p:cNvGraphicFramePr>
            <a:graphicFrameLocks noGrp="1"/>
          </p:cNvGraphicFramePr>
          <p:nvPr>
            <p:extLst>
              <p:ext uri="{D42A27DB-BD31-4B8C-83A1-F6EECF244321}">
                <p14:modId xmlns:p14="http://schemas.microsoft.com/office/powerpoint/2010/main" val="422991339"/>
              </p:ext>
            </p:extLst>
          </p:nvPr>
        </p:nvGraphicFramePr>
        <p:xfrm>
          <a:off x="272480" y="1412776"/>
          <a:ext cx="9361039" cy="4485640"/>
        </p:xfrm>
        <a:graphic>
          <a:graphicData uri="http://schemas.openxmlformats.org/drawingml/2006/table">
            <a:tbl>
              <a:tblPr firstRow="1" bandRow="1">
                <a:tableStyleId>{7DF18680-E054-41AD-8BC1-D1AEF772440D}</a:tableStyleId>
              </a:tblPr>
              <a:tblGrid>
                <a:gridCol w="1584176">
                  <a:extLst>
                    <a:ext uri="{9D8B030D-6E8A-4147-A177-3AD203B41FA5}">
                      <a16:colId xmlns:a16="http://schemas.microsoft.com/office/drawing/2014/main" val="555432199"/>
                    </a:ext>
                  </a:extLst>
                </a:gridCol>
                <a:gridCol w="2304256">
                  <a:extLst>
                    <a:ext uri="{9D8B030D-6E8A-4147-A177-3AD203B41FA5}">
                      <a16:colId xmlns:a16="http://schemas.microsoft.com/office/drawing/2014/main" val="2724863199"/>
                    </a:ext>
                  </a:extLst>
                </a:gridCol>
                <a:gridCol w="5472607">
                  <a:extLst>
                    <a:ext uri="{9D8B030D-6E8A-4147-A177-3AD203B41FA5}">
                      <a16:colId xmlns:a16="http://schemas.microsoft.com/office/drawing/2014/main" val="338775929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002060"/>
                          </a:solidFill>
                        </a:rPr>
                        <a:t>COMPETENCIAS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002060"/>
                          </a:solidFill>
                        </a:rPr>
                        <a:t>EVIDENCIAS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002060"/>
                          </a:solidFill>
                        </a:rPr>
                        <a:t>CRITERIOS</a:t>
                      </a:r>
                    </a:p>
                  </a:txBody>
                  <a:tcPr/>
                </a:tc>
                <a:extLst>
                  <a:ext uri="{0D108BD9-81ED-4DB2-BD59-A6C34878D82A}">
                    <a16:rowId xmlns:a16="http://schemas.microsoft.com/office/drawing/2014/main" val="1482535919"/>
                  </a:ext>
                </a:extLst>
              </a:tr>
              <a:tr h="370840">
                <a:tc>
                  <a:txBody>
                    <a:bodyPr/>
                    <a:lstStyle/>
                    <a:p>
                      <a:r>
                        <a:rPr lang="es-ES" sz="1200" dirty="0">
                          <a:latin typeface="Bahnschrift Condensed" panose="020B0502040204020203" pitchFamily="34" charset="0"/>
                        </a:rPr>
                        <a:t>Explica el mundo físico basándose en conocimientos científicos….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0000"/>
                          </a:solidFill>
                          <a:latin typeface="Bahnschrift Condensed" panose="020B0502040204020203" pitchFamily="34" charset="0"/>
                        </a:rPr>
                        <a:t>Exposición sobre el comportamiento físico químico de la molécula de agua. En ella se sustentará cómo la tecnología pone en riesgo su conservación.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000000"/>
                          </a:solidFill>
                          <a:latin typeface="Bahnschrift Condensed" panose="020B0502040204020203" pitchFamily="34" charset="0"/>
                        </a:rPr>
                        <a:t>Describe el comportamiento físico químico de la molécula de agua, así como las formas de uso que favorezcan su conservación.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000000"/>
                          </a:solidFill>
                          <a:latin typeface="Bahnschrift Condensed" panose="020B0502040204020203" pitchFamily="34" charset="0"/>
                        </a:rPr>
                        <a:t>Fundamenta su posición respecto a situaciones donde la tecnología ponga en riesgo la conservación del agua.</a:t>
                      </a:r>
                    </a:p>
                  </a:txBody>
                  <a:tcPr/>
                </a:tc>
                <a:extLst>
                  <a:ext uri="{0D108BD9-81ED-4DB2-BD59-A6C34878D82A}">
                    <a16:rowId xmlns:a16="http://schemas.microsoft.com/office/drawing/2014/main" val="1597135275"/>
                  </a:ext>
                </a:extLst>
              </a:tr>
              <a:tr h="370840">
                <a:tc>
                  <a:txBody>
                    <a:bodyPr/>
                    <a:lstStyle/>
                    <a:p>
                      <a:r>
                        <a:rPr lang="es-ES" sz="1200" dirty="0">
                          <a:latin typeface="Bahnschrift Condensed" panose="020B0502040204020203" pitchFamily="34" charset="0"/>
                        </a:rPr>
                        <a:t>Diseña y construye soluciones tecnológicas para resolver…</a:t>
                      </a:r>
                    </a:p>
                  </a:txBody>
                  <a:tcPr/>
                </a:tc>
                <a:tc>
                  <a:txBody>
                    <a:bodyPr/>
                    <a:lstStyle/>
                    <a:p>
                      <a:r>
                        <a:rPr lang="es-ES" sz="1200" dirty="0">
                          <a:latin typeface="Bahnschrift Condensed" panose="020B0502040204020203" pitchFamily="34" charset="0"/>
                        </a:rPr>
                        <a:t>Video o audio explicativo sobre un prototipo de sistema de riego por goteo para su chacra o huerta.</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kern="1200" dirty="0">
                          <a:solidFill>
                            <a:srgbClr val="000000"/>
                          </a:solidFill>
                          <a:latin typeface="Bahnschrift Condensed" panose="020B0502040204020203" pitchFamily="34" charset="0"/>
                          <a:ea typeface="+mn-ea"/>
                          <a:cs typeface="+mn-cs"/>
                        </a:rPr>
                        <a:t>Describe el problema de riego en la comunidad y las causas que lo generan, y explica su solución mediante un sistema de riego, basándose en conocimientos científicos o prácticas locales.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kern="1200" dirty="0">
                          <a:solidFill>
                            <a:srgbClr val="000000"/>
                          </a:solidFill>
                          <a:latin typeface="Bahnschrift Condensed" panose="020B0502040204020203" pitchFamily="34" charset="0"/>
                          <a:ea typeface="+mn-ea"/>
                          <a:cs typeface="+mn-cs"/>
                        </a:rPr>
                        <a:t>Representa un prototipo de sistema de riego por goteo con dibujos estructurados, y describe sus partes y sus características de forma y estructura. Selecciona las herramientas y materiales considerando su impacto ambiental y seguridad, y prevé posibles costos y tiempo de ejecución.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kern="1200" dirty="0">
                          <a:solidFill>
                            <a:srgbClr val="000000"/>
                          </a:solidFill>
                          <a:latin typeface="Bahnschrift Condensed" panose="020B0502040204020203" pitchFamily="34" charset="0"/>
                          <a:ea typeface="+mn-ea"/>
                          <a:cs typeface="+mn-cs"/>
                        </a:rPr>
                        <a:t>Ejecuta la secuencia de pasos de su prototipo de sistema de riego por goteo manipulando materiales y herramientas, considerando normas de seguridad. Verifica el funcionamiento de cada parte, detecta errores en los procedimientos, y realiza ajustes o cambios según los requerimientos establecidos.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kern="1200" dirty="0">
                          <a:solidFill>
                            <a:srgbClr val="000000"/>
                          </a:solidFill>
                          <a:latin typeface="Bahnschrift Condensed" panose="020B0502040204020203" pitchFamily="34" charset="0"/>
                          <a:ea typeface="+mn-ea"/>
                          <a:cs typeface="+mn-cs"/>
                        </a:rPr>
                        <a:t>Comprueba el funcionamiento de su prototipo de sistema de riego según los requerimientos establecidos. Explica su construcción, y los cambios o ajustes realizados basándose en conocimientos científicos o en prácticas locales, y determina el impacto ambiental durante su implementación y uso.</a:t>
                      </a:r>
                    </a:p>
                  </a:txBody>
                  <a:tcPr/>
                </a:tc>
                <a:extLst>
                  <a:ext uri="{0D108BD9-81ED-4DB2-BD59-A6C34878D82A}">
                    <a16:rowId xmlns:a16="http://schemas.microsoft.com/office/drawing/2014/main" val="1500491346"/>
                  </a:ext>
                </a:extLst>
              </a:tr>
              <a:tr h="370840">
                <a:tc>
                  <a:txBody>
                    <a:bodyPr/>
                    <a:lstStyle/>
                    <a:p>
                      <a:r>
                        <a:rPr lang="es-ES" sz="1200" dirty="0">
                          <a:latin typeface="Bahnschrift Condensed" panose="020B0502040204020203" pitchFamily="34" charset="0"/>
                        </a:rPr>
                        <a:t>Convive y participa democráticamente en la búsqueda del bien común</a:t>
                      </a:r>
                    </a:p>
                  </a:txBody>
                  <a:tcPr/>
                </a:tc>
                <a:tc>
                  <a:txBody>
                    <a:bodyPr/>
                    <a:lstStyle/>
                    <a:p>
                      <a:r>
                        <a:rPr kumimoji="0" lang="es-ES" sz="1200" kern="1200" dirty="0">
                          <a:solidFill>
                            <a:schemeClr val="dk1"/>
                          </a:solidFill>
                          <a:latin typeface="Bahnschrift Condensed" panose="020B0502040204020203" pitchFamily="34" charset="0"/>
                          <a:ea typeface="+mn-ea"/>
                          <a:cs typeface="+mn-cs"/>
                        </a:rPr>
                        <a:t>Acuerdos escritos sobre la forma de solucionar conflictos derivados del uso desorganizado del agua en su familia.</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kern="1200" dirty="0">
                          <a:solidFill>
                            <a:srgbClr val="000000"/>
                          </a:solidFill>
                          <a:latin typeface="Bahnschrift Condensed" panose="020B0502040204020203" pitchFamily="34" charset="0"/>
                          <a:ea typeface="+mn-ea"/>
                          <a:cs typeface="+mn-cs"/>
                        </a:rPr>
                        <a:t>Identifica conflictos derivados del uso desorganizado del agua en su familia e interviene para solucionarlos utilizando el diálogo y la negociación.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kern="1200" dirty="0">
                          <a:solidFill>
                            <a:srgbClr val="000000"/>
                          </a:solidFill>
                          <a:latin typeface="Bahnschrift Condensed" panose="020B0502040204020203" pitchFamily="34" charset="0"/>
                          <a:ea typeface="+mn-ea"/>
                          <a:cs typeface="+mn-cs"/>
                        </a:rPr>
                        <a:t>Evalúa los acuerdos y las normas que regulan el uso del agua en su familia teniendo en cuenta si se basan en los derechos de sus integrantes, especialmente de niños y adolescentes.</a:t>
                      </a:r>
                    </a:p>
                  </a:txBody>
                  <a:tcPr/>
                </a:tc>
                <a:extLst>
                  <a:ext uri="{0D108BD9-81ED-4DB2-BD59-A6C34878D82A}">
                    <a16:rowId xmlns:a16="http://schemas.microsoft.com/office/drawing/2014/main" val="1468771204"/>
                  </a:ext>
                </a:extLst>
              </a:tr>
            </a:tbl>
          </a:graphicData>
        </a:graphic>
      </p:graphicFrame>
    </p:spTree>
    <p:extLst>
      <p:ext uri="{BB962C8B-B14F-4D97-AF65-F5344CB8AC3E}">
        <p14:creationId xmlns:p14="http://schemas.microsoft.com/office/powerpoint/2010/main" val="1245108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a:extLst>
              <a:ext uri="{FF2B5EF4-FFF2-40B4-BE49-F238E27FC236}">
                <a16:creationId xmlns:a16="http://schemas.microsoft.com/office/drawing/2014/main" id="{04533BA0-091E-4362-B38B-799C23BA89F8}"/>
              </a:ext>
            </a:extLst>
          </p:cNvPr>
          <p:cNvSpPr txBox="1">
            <a:spLocks/>
          </p:cNvSpPr>
          <p:nvPr/>
        </p:nvSpPr>
        <p:spPr>
          <a:xfrm>
            <a:off x="2566168" y="6313"/>
            <a:ext cx="7282631" cy="764704"/>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kumimoji="0" lang="es-ES" sz="3000" b="1" kern="1200" cap="all">
                <a:solidFill>
                  <a:schemeClr val="tx1"/>
                </a:solidFill>
                <a:latin typeface="+mj-lt"/>
                <a:ea typeface="+mj-ea"/>
                <a:cs typeface="+mj-cs"/>
              </a:defRPr>
            </a:lvl1pPr>
          </a:lstStyle>
          <a:p>
            <a:pPr algn="r"/>
            <a:r>
              <a:rPr lang="es-MX" dirty="0"/>
              <a:t>2. FORMULAR LOS CRITERIOS Y LAS EVIDENCIAS</a:t>
            </a:r>
            <a:endParaRPr lang="es-PE" dirty="0"/>
          </a:p>
        </p:txBody>
      </p:sp>
      <p:graphicFrame>
        <p:nvGraphicFramePr>
          <p:cNvPr id="13" name="Tabla 14">
            <a:extLst>
              <a:ext uri="{FF2B5EF4-FFF2-40B4-BE49-F238E27FC236}">
                <a16:creationId xmlns:a16="http://schemas.microsoft.com/office/drawing/2014/main" id="{A0D295EE-1737-44B3-98E7-27795613C883}"/>
              </a:ext>
            </a:extLst>
          </p:cNvPr>
          <p:cNvGraphicFramePr>
            <a:graphicFrameLocks noGrp="1"/>
          </p:cNvGraphicFramePr>
          <p:nvPr>
            <p:extLst>
              <p:ext uri="{D42A27DB-BD31-4B8C-83A1-F6EECF244321}">
                <p14:modId xmlns:p14="http://schemas.microsoft.com/office/powerpoint/2010/main" val="570067139"/>
              </p:ext>
            </p:extLst>
          </p:nvPr>
        </p:nvGraphicFramePr>
        <p:xfrm>
          <a:off x="272480" y="980728"/>
          <a:ext cx="9361039" cy="5582920"/>
        </p:xfrm>
        <a:graphic>
          <a:graphicData uri="http://schemas.openxmlformats.org/drawingml/2006/table">
            <a:tbl>
              <a:tblPr firstRow="1" bandRow="1">
                <a:tableStyleId>{7DF18680-E054-41AD-8BC1-D1AEF772440D}</a:tableStyleId>
              </a:tblPr>
              <a:tblGrid>
                <a:gridCol w="1584176">
                  <a:extLst>
                    <a:ext uri="{9D8B030D-6E8A-4147-A177-3AD203B41FA5}">
                      <a16:colId xmlns:a16="http://schemas.microsoft.com/office/drawing/2014/main" val="555432199"/>
                    </a:ext>
                  </a:extLst>
                </a:gridCol>
                <a:gridCol w="2304256">
                  <a:extLst>
                    <a:ext uri="{9D8B030D-6E8A-4147-A177-3AD203B41FA5}">
                      <a16:colId xmlns:a16="http://schemas.microsoft.com/office/drawing/2014/main" val="2724863199"/>
                    </a:ext>
                  </a:extLst>
                </a:gridCol>
                <a:gridCol w="5472607">
                  <a:extLst>
                    <a:ext uri="{9D8B030D-6E8A-4147-A177-3AD203B41FA5}">
                      <a16:colId xmlns:a16="http://schemas.microsoft.com/office/drawing/2014/main" val="338775929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002060"/>
                          </a:solidFill>
                        </a:rPr>
                        <a:t>COMPETENCIAS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002060"/>
                          </a:solidFill>
                        </a:rPr>
                        <a:t>EVIDENCIAS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002060"/>
                          </a:solidFill>
                        </a:rPr>
                        <a:t>CRITERIOS</a:t>
                      </a:r>
                    </a:p>
                  </a:txBody>
                  <a:tcPr/>
                </a:tc>
                <a:extLst>
                  <a:ext uri="{0D108BD9-81ED-4DB2-BD59-A6C34878D82A}">
                    <a16:rowId xmlns:a16="http://schemas.microsoft.com/office/drawing/2014/main" val="1482535919"/>
                  </a:ext>
                </a:extLst>
              </a:tr>
              <a:tr h="370840">
                <a:tc>
                  <a:txBody>
                    <a:bodyPr/>
                    <a:lstStyle/>
                    <a:p>
                      <a:r>
                        <a:rPr lang="es-ES" sz="1200" dirty="0">
                          <a:latin typeface="Bahnschrift Condensed" panose="020B0502040204020203" pitchFamily="34" charset="0"/>
                        </a:rPr>
                        <a:t>Escribe diversos tipos de textos en su lengua materna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0000"/>
                          </a:solidFill>
                          <a:latin typeface="Bahnschrift Condensed" panose="020B0502040204020203" pitchFamily="34" charset="0"/>
                        </a:rPr>
                        <a:t>Informe sobre las estrategias utilizadas para afrontar el problema de riego y solucionar los conflictos en su familia o comunidad</a:t>
                      </a:r>
                    </a:p>
                  </a:txBody>
                  <a:tcPr/>
                </a:tc>
                <a:tc>
                  <a:txBody>
                    <a:bodyPr/>
                    <a:lstStyle/>
                    <a:p>
                      <a:pPr marL="171450" indent="-171450">
                        <a:buFont typeface="Arial" panose="020B0604020202020204" pitchFamily="34" charset="0"/>
                        <a:buChar char="•"/>
                      </a:pPr>
                      <a:r>
                        <a:rPr kumimoji="0" lang="es-ES" sz="1200" kern="1200" dirty="0">
                          <a:solidFill>
                            <a:schemeClr val="dk1"/>
                          </a:solidFill>
                          <a:latin typeface="Bahnschrift SemiBold SemiConden" panose="020B0502040204020203" pitchFamily="34" charset="0"/>
                          <a:ea typeface="+mn-ea"/>
                          <a:cs typeface="+mn-cs"/>
                        </a:rPr>
                        <a:t>Adecúa el informe al propósito comunicativo y a las características del tipo de texto. Mantiene el registro formal adaptándose a los destinatarios y a la situación comunicativa.</a:t>
                      </a:r>
                    </a:p>
                    <a:p>
                      <a:pPr marL="171450" indent="-171450">
                        <a:buFont typeface="Arial" panose="020B0604020202020204" pitchFamily="34" charset="0"/>
                        <a:buChar char="•"/>
                      </a:pPr>
                      <a:r>
                        <a:rPr kumimoji="0" lang="es-ES" sz="1200" kern="1200" dirty="0">
                          <a:solidFill>
                            <a:schemeClr val="dk1"/>
                          </a:solidFill>
                          <a:latin typeface="Bahnschrift SemiBold SemiConden" panose="020B0502040204020203" pitchFamily="34" charset="0"/>
                          <a:ea typeface="+mn-ea"/>
                          <a:cs typeface="+mn-cs"/>
                        </a:rPr>
                        <a:t>Escribe el informe en forma coherente y cohesionada. Ordena las ideas en tomo a un tema, las jerarquiza en subtemas y las desarrolla sin digresiones o vacíos. Incorpora de forma pertinente vocabulario que incluye sinónimos y términos relacionados con los sistemas de riego y la solución de conflictos.</a:t>
                      </a:r>
                    </a:p>
                    <a:p>
                      <a:pPr marL="171450" indent="-171450">
                        <a:buFont typeface="Arial" panose="020B0604020202020204" pitchFamily="34" charset="0"/>
                        <a:buChar char="•"/>
                      </a:pPr>
                      <a:r>
                        <a:rPr kumimoji="0" lang="es-ES" sz="1200" kern="1200" dirty="0">
                          <a:solidFill>
                            <a:schemeClr val="dk1"/>
                          </a:solidFill>
                          <a:latin typeface="Bahnschrift SemiBold SemiConden" panose="020B0502040204020203" pitchFamily="34" charset="0"/>
                          <a:ea typeface="+mn-ea"/>
                          <a:cs typeface="+mn-cs"/>
                        </a:rPr>
                        <a:t>Utiliza el punto para separar oraciones y párrafos que contribuyen al sentido de su texto. Emplea algunos recursos textuales para aclarar ideas o describir procedimientos.</a:t>
                      </a:r>
                    </a:p>
                    <a:p>
                      <a:pPr marL="171450" indent="-171450">
                        <a:buFont typeface="Arial" panose="020B0604020202020204" pitchFamily="34" charset="0"/>
                        <a:buChar char="•"/>
                      </a:pPr>
                      <a:r>
                        <a:rPr kumimoji="0" lang="es-ES" sz="1200" kern="1200" dirty="0">
                          <a:solidFill>
                            <a:schemeClr val="dk1"/>
                          </a:solidFill>
                          <a:latin typeface="Bahnschrift SemiBold SemiConden" panose="020B0502040204020203" pitchFamily="34" charset="0"/>
                          <a:ea typeface="+mn-ea"/>
                          <a:cs typeface="+mn-cs"/>
                        </a:rPr>
                        <a:t>Evalúa de manera permanente el texto determinando si se ajusta a la situación comunicativa; si existen digresiones o vacíos que afectan la coherencia entre las ideas. Determina el uso correcto del punto y la pertinencia del vocabulario para mejorar el texto y garantizar su sentido.</a:t>
                      </a:r>
                    </a:p>
                  </a:txBody>
                  <a:tcPr/>
                </a:tc>
                <a:extLst>
                  <a:ext uri="{0D108BD9-81ED-4DB2-BD59-A6C34878D82A}">
                    <a16:rowId xmlns:a16="http://schemas.microsoft.com/office/drawing/2014/main" val="1597135275"/>
                  </a:ext>
                </a:extLst>
              </a:tr>
              <a:tr h="370840">
                <a:tc>
                  <a:txBody>
                    <a:bodyPr/>
                    <a:lstStyle/>
                    <a:p>
                      <a:r>
                        <a:rPr lang="es-ES" sz="1200" dirty="0">
                          <a:latin typeface="Bahnschrift Condensed" panose="020B0502040204020203" pitchFamily="34" charset="0"/>
                        </a:rPr>
                        <a:t>Gestiona responsablemente el espacio y el ambiente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0000"/>
                          </a:solidFill>
                          <a:latin typeface="Bahnschrift Condensed" panose="020B0502040204020203" pitchFamily="34" charset="0"/>
                        </a:rPr>
                        <a:t>Infografía sobre cuidado de las áreas verdes y la conservación del agua en su comunidad</a:t>
                      </a:r>
                    </a:p>
                  </a:txBody>
                  <a:tcPr/>
                </a:tc>
                <a:tc>
                  <a:txBody>
                    <a:bodyPr/>
                    <a:lstStyle/>
                    <a:p>
                      <a:pPr marL="171450" indent="-171450" algn="l" defTabSz="914400" rtl="0" eaLnBrk="1" latinLnBrk="0" hangingPunct="1">
                        <a:buFont typeface="Arial" panose="020B0604020202020204" pitchFamily="34" charset="0"/>
                        <a:buChar char="•"/>
                      </a:pPr>
                      <a:r>
                        <a:rPr kumimoji="0" lang="es-ES" sz="1200" kern="1200" dirty="0">
                          <a:solidFill>
                            <a:schemeClr val="dk1"/>
                          </a:solidFill>
                          <a:latin typeface="Bahnschrift SemiBold SemiConden" panose="020B0502040204020203" pitchFamily="34" charset="0"/>
                          <a:ea typeface="+mn-ea"/>
                          <a:cs typeface="+mn-cs"/>
                        </a:rPr>
                        <a:t>Utiliza información y herramientas cartográficas para ubicar diversos elementos naturales y sociales de los espacios geográficos.</a:t>
                      </a:r>
                    </a:p>
                    <a:p>
                      <a:pPr marL="171450" indent="-171450" algn="l" defTabSz="914400" rtl="0" eaLnBrk="1" latinLnBrk="0" hangingPunct="1">
                        <a:buFont typeface="Arial" panose="020B0604020202020204" pitchFamily="34" charset="0"/>
                        <a:buChar char="•"/>
                      </a:pPr>
                      <a:r>
                        <a:rPr kumimoji="0" lang="es-ES" sz="1200" kern="1200" dirty="0">
                          <a:solidFill>
                            <a:schemeClr val="dk1"/>
                          </a:solidFill>
                          <a:latin typeface="Bahnschrift SemiBold SemiConden" panose="020B0502040204020203" pitchFamily="34" charset="0"/>
                          <a:ea typeface="+mn-ea"/>
                          <a:cs typeface="+mn-cs"/>
                        </a:rPr>
                        <a:t>Propone actividades orientadas al cuidado de sus áreas verdes, y uso organizado del agua, considerando el cuidado del planeta y el desarrollo sostenible.</a:t>
                      </a:r>
                    </a:p>
                  </a:txBody>
                  <a:tcPr/>
                </a:tc>
                <a:extLst>
                  <a:ext uri="{0D108BD9-81ED-4DB2-BD59-A6C34878D82A}">
                    <a16:rowId xmlns:a16="http://schemas.microsoft.com/office/drawing/2014/main" val="3767985780"/>
                  </a:ext>
                </a:extLst>
              </a:tr>
              <a:tr h="370840">
                <a:tc>
                  <a:txBody>
                    <a:bodyPr/>
                    <a:lstStyle/>
                    <a:p>
                      <a:r>
                        <a:rPr lang="es-ES" sz="1200" dirty="0">
                          <a:latin typeface="Bahnschrift Condensed" panose="020B0502040204020203" pitchFamily="34" charset="0"/>
                        </a:rPr>
                        <a:t>Resuelve problemas de forma movimiento y localización</a:t>
                      </a:r>
                    </a:p>
                  </a:txBody>
                  <a:tcPr/>
                </a:tc>
                <a:tc>
                  <a:txBody>
                    <a:bodyPr/>
                    <a:lstStyle/>
                    <a:p>
                      <a:r>
                        <a:rPr kumimoji="0" lang="es-ES" sz="1200" kern="1200" dirty="0">
                          <a:solidFill>
                            <a:schemeClr val="dk1"/>
                          </a:solidFill>
                          <a:latin typeface="Bahnschrift Condensed" panose="020B0502040204020203" pitchFamily="34" charset="0"/>
                          <a:ea typeface="+mn-ea"/>
                          <a:cs typeface="+mn-cs"/>
                        </a:rPr>
                        <a:t>Plano de la huerta en el que se indique el área total y las áreas que no están siendo regadas</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kern="1200" dirty="0">
                        <a:solidFill>
                          <a:srgbClr val="000000"/>
                        </a:solidFill>
                        <a:latin typeface="Bahnschrift Condensed" panose="020B0502040204020203" pitchFamily="34" charset="0"/>
                        <a:ea typeface="+mn-ea"/>
                        <a:cs typeface="+mn-cs"/>
                      </a:endParaRPr>
                    </a:p>
                  </a:txBody>
                  <a:tcPr/>
                </a:tc>
                <a:extLst>
                  <a:ext uri="{0D108BD9-81ED-4DB2-BD59-A6C34878D82A}">
                    <a16:rowId xmlns:a16="http://schemas.microsoft.com/office/drawing/2014/main" val="1500491346"/>
                  </a:ext>
                </a:extLst>
              </a:tr>
              <a:tr h="370840">
                <a:tc>
                  <a:txBody>
                    <a:bodyPr/>
                    <a:lstStyle/>
                    <a:p>
                      <a:r>
                        <a:rPr lang="es-ES" sz="1200" dirty="0">
                          <a:latin typeface="Bahnschrift Condensed" panose="020B0502040204020203" pitchFamily="34" charset="0"/>
                        </a:rPr>
                        <a:t>Crea proyectos desde los lenguajes artísticos</a:t>
                      </a:r>
                    </a:p>
                  </a:txBody>
                  <a:tcPr/>
                </a:tc>
                <a:tc>
                  <a:txBody>
                    <a:bodyPr/>
                    <a:lstStyle/>
                    <a:p>
                      <a:r>
                        <a:rPr kumimoji="0" lang="es-ES" sz="1200" kern="1200" dirty="0">
                          <a:solidFill>
                            <a:schemeClr val="dk1"/>
                          </a:solidFill>
                          <a:latin typeface="Bahnschrift Condensed" panose="020B0502040204020203" pitchFamily="34" charset="0"/>
                          <a:ea typeface="+mn-ea"/>
                          <a:cs typeface="+mn-cs"/>
                        </a:rPr>
                        <a:t>Dibujo sobre la conservación del agua en su familia o comunidad</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kern="1200" dirty="0">
                        <a:solidFill>
                          <a:srgbClr val="000000"/>
                        </a:solidFill>
                        <a:latin typeface="Bahnschrift Condensed" panose="020B0502040204020203" pitchFamily="34" charset="0"/>
                        <a:ea typeface="+mn-ea"/>
                        <a:cs typeface="+mn-cs"/>
                      </a:endParaRPr>
                    </a:p>
                  </a:txBody>
                  <a:tcPr/>
                </a:tc>
                <a:extLst>
                  <a:ext uri="{0D108BD9-81ED-4DB2-BD59-A6C34878D82A}">
                    <a16:rowId xmlns:a16="http://schemas.microsoft.com/office/drawing/2014/main" val="3566350763"/>
                  </a:ext>
                </a:extLst>
              </a:tr>
              <a:tr h="370840">
                <a:tc>
                  <a:txBody>
                    <a:bodyPr/>
                    <a:lstStyle/>
                    <a:p>
                      <a:r>
                        <a:rPr lang="es-ES" sz="1200" dirty="0">
                          <a:latin typeface="Bahnschrift Condensed" panose="020B0502040204020203" pitchFamily="34" charset="0"/>
                        </a:rPr>
                        <a:t>Asume la experiencia del encuentro personal y comunitario con Dios…</a:t>
                      </a:r>
                    </a:p>
                  </a:txBody>
                  <a:tcPr/>
                </a:tc>
                <a:tc>
                  <a:txBody>
                    <a:bodyPr/>
                    <a:lstStyle/>
                    <a:p>
                      <a:r>
                        <a:rPr lang="es-ES" sz="1200" dirty="0">
                          <a:latin typeface="Bahnschrift Condensed" panose="020B0502040204020203" pitchFamily="34" charset="0"/>
                        </a:rPr>
                        <a:t>Mensaje a la familia o la comunidad para promover el uso responsable del agua como parte de la Creación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kern="1200" dirty="0">
                        <a:solidFill>
                          <a:srgbClr val="000000"/>
                        </a:solidFill>
                        <a:latin typeface="Bahnschrift Condensed" panose="020B0502040204020203" pitchFamily="34" charset="0"/>
                        <a:ea typeface="+mn-ea"/>
                        <a:cs typeface="+mn-cs"/>
                      </a:endParaRPr>
                    </a:p>
                  </a:txBody>
                  <a:tcPr/>
                </a:tc>
                <a:extLst>
                  <a:ext uri="{0D108BD9-81ED-4DB2-BD59-A6C34878D82A}">
                    <a16:rowId xmlns:a16="http://schemas.microsoft.com/office/drawing/2014/main" val="2244040695"/>
                  </a:ext>
                </a:extLst>
              </a:tr>
            </a:tbl>
          </a:graphicData>
        </a:graphic>
      </p:graphicFrame>
    </p:spTree>
    <p:extLst>
      <p:ext uri="{BB962C8B-B14F-4D97-AF65-F5344CB8AC3E}">
        <p14:creationId xmlns:p14="http://schemas.microsoft.com/office/powerpoint/2010/main" val="230722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3BDCD75D-2D3A-451F-910D-57E7FF2299C8}"/>
              </a:ext>
            </a:extLst>
          </p:cNvPr>
          <p:cNvSpPr txBox="1">
            <a:spLocks/>
          </p:cNvSpPr>
          <p:nvPr/>
        </p:nvSpPr>
        <p:spPr>
          <a:xfrm>
            <a:off x="2960845" y="0"/>
            <a:ext cx="6922591" cy="764704"/>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0" lang="es-ES" sz="3000" b="1" kern="1200" cap="all">
                <a:solidFill>
                  <a:schemeClr val="tx1"/>
                </a:solidFill>
                <a:latin typeface="+mj-lt"/>
                <a:ea typeface="+mj-ea"/>
                <a:cs typeface="+mj-cs"/>
              </a:defRPr>
            </a:lvl1pPr>
          </a:lstStyle>
          <a:p>
            <a:pPr algn="r"/>
            <a:r>
              <a:rPr lang="es-MX" dirty="0"/>
              <a:t>3. ORGANIZAR LAS ACTIVIDADES</a:t>
            </a:r>
            <a:endParaRPr lang="es-PE" dirty="0"/>
          </a:p>
        </p:txBody>
      </p:sp>
      <p:pic>
        <p:nvPicPr>
          <p:cNvPr id="9" name="Imagen 8">
            <a:extLst>
              <a:ext uri="{FF2B5EF4-FFF2-40B4-BE49-F238E27FC236}">
                <a16:creationId xmlns:a16="http://schemas.microsoft.com/office/drawing/2014/main" id="{93A9CE22-DFED-4773-A42A-A7F35F74B9DB}"/>
              </a:ext>
            </a:extLst>
          </p:cNvPr>
          <p:cNvPicPr>
            <a:picLocks noChangeAspect="1"/>
          </p:cNvPicPr>
          <p:nvPr/>
        </p:nvPicPr>
        <p:blipFill rotWithShape="1">
          <a:blip r:embed="rId2">
            <a:duotone>
              <a:schemeClr val="accent2">
                <a:shade val="45000"/>
                <a:satMod val="135000"/>
              </a:schemeClr>
              <a:prstClr val="white"/>
            </a:duotone>
          </a:blip>
          <a:srcRect l="17502" r="10747" b="5758"/>
          <a:stretch/>
        </p:blipFill>
        <p:spPr>
          <a:xfrm>
            <a:off x="-178566" y="1449263"/>
            <a:ext cx="8646608" cy="5300642"/>
          </a:xfrm>
          <a:prstGeom prst="rect">
            <a:avLst/>
          </a:prstGeom>
        </p:spPr>
      </p:pic>
      <p:sp>
        <p:nvSpPr>
          <p:cNvPr id="10" name="CuadroTexto 9">
            <a:extLst>
              <a:ext uri="{FF2B5EF4-FFF2-40B4-BE49-F238E27FC236}">
                <a16:creationId xmlns:a16="http://schemas.microsoft.com/office/drawing/2014/main" id="{5411219A-6DB9-41E6-8C00-BA3A6F4790CA}"/>
              </a:ext>
            </a:extLst>
          </p:cNvPr>
          <p:cNvSpPr txBox="1"/>
          <p:nvPr/>
        </p:nvSpPr>
        <p:spPr>
          <a:xfrm>
            <a:off x="1050719" y="6092985"/>
            <a:ext cx="4415869" cy="584775"/>
          </a:xfrm>
          <a:prstGeom prst="rect">
            <a:avLst/>
          </a:prstGeom>
          <a:noFill/>
        </p:spPr>
        <p:txBody>
          <a:bodyPr wrap="square" rtlCol="0">
            <a:spAutoFit/>
          </a:bodyPr>
          <a:lstStyle/>
          <a:p>
            <a:r>
              <a:rPr lang="es-ES_tradnl" sz="1600" b="1" dirty="0">
                <a:solidFill>
                  <a:schemeClr val="accent1">
                    <a:lumMod val="50000"/>
                  </a:schemeClr>
                </a:solidFill>
              </a:rPr>
              <a:t>Redacción de acuerdos sobre cómo solucionar conflictos relacionados con el uso del agua</a:t>
            </a:r>
            <a:endParaRPr lang="es-ES" sz="1600" b="1" dirty="0">
              <a:solidFill>
                <a:schemeClr val="accent1">
                  <a:lumMod val="50000"/>
                </a:schemeClr>
              </a:solidFill>
            </a:endParaRPr>
          </a:p>
        </p:txBody>
      </p:sp>
      <p:sp>
        <p:nvSpPr>
          <p:cNvPr id="12" name="CuadroTexto 11">
            <a:extLst>
              <a:ext uri="{FF2B5EF4-FFF2-40B4-BE49-F238E27FC236}">
                <a16:creationId xmlns:a16="http://schemas.microsoft.com/office/drawing/2014/main" id="{010A7C37-04D0-4D64-BDDE-C43E97ACFB05}"/>
              </a:ext>
            </a:extLst>
          </p:cNvPr>
          <p:cNvSpPr txBox="1"/>
          <p:nvPr/>
        </p:nvSpPr>
        <p:spPr>
          <a:xfrm>
            <a:off x="2016802" y="5447938"/>
            <a:ext cx="3449786" cy="584775"/>
          </a:xfrm>
          <a:prstGeom prst="rect">
            <a:avLst/>
          </a:prstGeom>
          <a:noFill/>
        </p:spPr>
        <p:txBody>
          <a:bodyPr wrap="square" rtlCol="0">
            <a:spAutoFit/>
          </a:bodyPr>
          <a:lstStyle/>
          <a:p>
            <a:r>
              <a:rPr lang="es-ES_tradnl" sz="1600" b="1" dirty="0">
                <a:solidFill>
                  <a:schemeClr val="accent1">
                    <a:lumMod val="50000"/>
                  </a:schemeClr>
                </a:solidFill>
              </a:rPr>
              <a:t>Elaboración de un plano de la huerta indicando áreas regadas y no regadas</a:t>
            </a:r>
            <a:endParaRPr lang="es-ES" sz="1600" b="1" dirty="0">
              <a:solidFill>
                <a:schemeClr val="accent1">
                  <a:lumMod val="50000"/>
                </a:schemeClr>
              </a:solidFill>
            </a:endParaRPr>
          </a:p>
        </p:txBody>
      </p:sp>
      <p:sp>
        <p:nvSpPr>
          <p:cNvPr id="14" name="CuadroTexto 13">
            <a:extLst>
              <a:ext uri="{FF2B5EF4-FFF2-40B4-BE49-F238E27FC236}">
                <a16:creationId xmlns:a16="http://schemas.microsoft.com/office/drawing/2014/main" id="{71FF4672-EF36-4566-B8C8-AA1B70EAF6C8}"/>
              </a:ext>
            </a:extLst>
          </p:cNvPr>
          <p:cNvSpPr txBox="1"/>
          <p:nvPr/>
        </p:nvSpPr>
        <p:spPr>
          <a:xfrm>
            <a:off x="4144738" y="4245706"/>
            <a:ext cx="3544566" cy="584775"/>
          </a:xfrm>
          <a:prstGeom prst="rect">
            <a:avLst/>
          </a:prstGeom>
          <a:noFill/>
        </p:spPr>
        <p:txBody>
          <a:bodyPr wrap="square" rtlCol="0">
            <a:spAutoFit/>
          </a:bodyPr>
          <a:lstStyle/>
          <a:p>
            <a:r>
              <a:rPr lang="es-ES_tradnl" sz="1600" b="1" dirty="0">
                <a:solidFill>
                  <a:schemeClr val="accent1">
                    <a:lumMod val="50000"/>
                  </a:schemeClr>
                </a:solidFill>
              </a:rPr>
              <a:t>Exposición sobre el comportamiento físico químico del agua y su cuidado</a:t>
            </a:r>
            <a:endParaRPr lang="es-ES" sz="1600" b="1" dirty="0">
              <a:solidFill>
                <a:schemeClr val="accent1">
                  <a:lumMod val="50000"/>
                </a:schemeClr>
              </a:solidFill>
            </a:endParaRPr>
          </a:p>
        </p:txBody>
      </p:sp>
      <p:sp>
        <p:nvSpPr>
          <p:cNvPr id="16" name="CuadroTexto 15">
            <a:extLst>
              <a:ext uri="{FF2B5EF4-FFF2-40B4-BE49-F238E27FC236}">
                <a16:creationId xmlns:a16="http://schemas.microsoft.com/office/drawing/2014/main" id="{27662646-63CC-4C65-988F-A1AA0082FB8A}"/>
              </a:ext>
            </a:extLst>
          </p:cNvPr>
          <p:cNvSpPr txBox="1"/>
          <p:nvPr/>
        </p:nvSpPr>
        <p:spPr>
          <a:xfrm>
            <a:off x="7157693" y="2397194"/>
            <a:ext cx="2596452" cy="830997"/>
          </a:xfrm>
          <a:prstGeom prst="rect">
            <a:avLst/>
          </a:prstGeom>
          <a:noFill/>
        </p:spPr>
        <p:txBody>
          <a:bodyPr wrap="square" rtlCol="0">
            <a:spAutoFit/>
          </a:bodyPr>
          <a:lstStyle/>
          <a:p>
            <a:r>
              <a:rPr lang="es-ES" sz="1600" b="1" dirty="0">
                <a:solidFill>
                  <a:schemeClr val="accent1">
                    <a:lumMod val="50000"/>
                  </a:schemeClr>
                </a:solidFill>
              </a:rPr>
              <a:t>Publicación de mensajes para cuidar el agua como regalo de Dios </a:t>
            </a:r>
          </a:p>
        </p:txBody>
      </p:sp>
      <p:sp>
        <p:nvSpPr>
          <p:cNvPr id="19" name="CuadroTexto 18">
            <a:extLst>
              <a:ext uri="{FF2B5EF4-FFF2-40B4-BE49-F238E27FC236}">
                <a16:creationId xmlns:a16="http://schemas.microsoft.com/office/drawing/2014/main" id="{9F5BE616-D6C7-4A2B-9E54-57B621FA4F29}"/>
              </a:ext>
            </a:extLst>
          </p:cNvPr>
          <p:cNvSpPr txBox="1"/>
          <p:nvPr/>
        </p:nvSpPr>
        <p:spPr>
          <a:xfrm>
            <a:off x="5213407" y="3596361"/>
            <a:ext cx="3675515" cy="584775"/>
          </a:xfrm>
          <a:prstGeom prst="rect">
            <a:avLst/>
          </a:prstGeom>
          <a:noFill/>
        </p:spPr>
        <p:txBody>
          <a:bodyPr wrap="square" rtlCol="0">
            <a:spAutoFit/>
          </a:bodyPr>
          <a:lstStyle/>
          <a:p>
            <a:r>
              <a:rPr lang="es-ES_tradnl" sz="1600" b="1" dirty="0">
                <a:solidFill>
                  <a:schemeClr val="accent1">
                    <a:lumMod val="50000"/>
                  </a:schemeClr>
                </a:solidFill>
              </a:rPr>
              <a:t>Construcción de un prototipo de sistema de riego por goteo</a:t>
            </a:r>
            <a:endParaRPr lang="es-ES" sz="1600" b="1" dirty="0">
              <a:solidFill>
                <a:schemeClr val="accent1">
                  <a:lumMod val="50000"/>
                </a:schemeClr>
              </a:solidFill>
            </a:endParaRPr>
          </a:p>
        </p:txBody>
      </p:sp>
      <p:sp>
        <p:nvSpPr>
          <p:cNvPr id="21" name="CuadroTexto 20">
            <a:extLst>
              <a:ext uri="{FF2B5EF4-FFF2-40B4-BE49-F238E27FC236}">
                <a16:creationId xmlns:a16="http://schemas.microsoft.com/office/drawing/2014/main" id="{E6C7393F-17ED-4826-99E9-09A37EB25C2E}"/>
              </a:ext>
            </a:extLst>
          </p:cNvPr>
          <p:cNvSpPr txBox="1"/>
          <p:nvPr/>
        </p:nvSpPr>
        <p:spPr>
          <a:xfrm>
            <a:off x="6163277" y="3172058"/>
            <a:ext cx="3590867" cy="338554"/>
          </a:xfrm>
          <a:prstGeom prst="rect">
            <a:avLst/>
          </a:prstGeom>
          <a:noFill/>
        </p:spPr>
        <p:txBody>
          <a:bodyPr wrap="square" rtlCol="0">
            <a:spAutoFit/>
          </a:bodyPr>
          <a:lstStyle/>
          <a:p>
            <a:r>
              <a:rPr lang="es-ES_tradnl" sz="1600" b="1" dirty="0">
                <a:solidFill>
                  <a:schemeClr val="accent1">
                    <a:lumMod val="50000"/>
                  </a:schemeClr>
                </a:solidFill>
              </a:rPr>
              <a:t>Dibujo sobre la conservación del agua</a:t>
            </a:r>
            <a:endParaRPr lang="es-ES" sz="1600" b="1" dirty="0">
              <a:solidFill>
                <a:schemeClr val="accent1">
                  <a:lumMod val="50000"/>
                </a:schemeClr>
              </a:solidFill>
            </a:endParaRPr>
          </a:p>
        </p:txBody>
      </p:sp>
      <p:sp>
        <p:nvSpPr>
          <p:cNvPr id="23" name="CuadroTexto 22">
            <a:extLst>
              <a:ext uri="{FF2B5EF4-FFF2-40B4-BE49-F238E27FC236}">
                <a16:creationId xmlns:a16="http://schemas.microsoft.com/office/drawing/2014/main" id="{03244DFE-0851-445A-85E6-893E518A9F77}"/>
              </a:ext>
            </a:extLst>
          </p:cNvPr>
          <p:cNvSpPr txBox="1"/>
          <p:nvPr/>
        </p:nvSpPr>
        <p:spPr>
          <a:xfrm>
            <a:off x="6982537" y="1266841"/>
            <a:ext cx="2771607" cy="1169551"/>
          </a:xfrm>
          <a:prstGeom prst="rect">
            <a:avLst/>
          </a:prstGeom>
          <a:solidFill>
            <a:schemeClr val="accent2">
              <a:lumMod val="75000"/>
            </a:schemeClr>
          </a:solidFill>
        </p:spPr>
        <p:txBody>
          <a:bodyPr wrap="square" rtlCol="0">
            <a:spAutoFit/>
          </a:bodyPr>
          <a:lstStyle/>
          <a:p>
            <a:r>
              <a:rPr lang="es-ES_tradnl" sz="1400" b="1" dirty="0">
                <a:solidFill>
                  <a:schemeClr val="bg2">
                    <a:lumMod val="10000"/>
                  </a:schemeClr>
                </a:solidFill>
              </a:rPr>
              <a:t>REDACCIÓN DE UN INFORME SOBRE  LAS ESTRATEGIAS PARA AFRONTAR LOS PROBLEMAS DE RIEGO Y SOLUCIONAR CONFLICTOS EN LA FAMILIA O COMUNIDAD</a:t>
            </a:r>
            <a:endParaRPr lang="es-ES" sz="1400" b="1" dirty="0">
              <a:solidFill>
                <a:schemeClr val="bg2">
                  <a:lumMod val="10000"/>
                </a:schemeClr>
              </a:solidFill>
            </a:endParaRPr>
          </a:p>
        </p:txBody>
      </p:sp>
      <p:sp>
        <p:nvSpPr>
          <p:cNvPr id="7" name="CuadroTexto 6">
            <a:extLst>
              <a:ext uri="{FF2B5EF4-FFF2-40B4-BE49-F238E27FC236}">
                <a16:creationId xmlns:a16="http://schemas.microsoft.com/office/drawing/2014/main" id="{5EFF1EA6-0C8D-4908-9F89-6072976D99D8}"/>
              </a:ext>
            </a:extLst>
          </p:cNvPr>
          <p:cNvSpPr txBox="1"/>
          <p:nvPr/>
        </p:nvSpPr>
        <p:spPr>
          <a:xfrm rot="19790275">
            <a:off x="1273532" y="3874472"/>
            <a:ext cx="4459414" cy="369332"/>
          </a:xfrm>
          <a:prstGeom prst="rect">
            <a:avLst/>
          </a:prstGeom>
          <a:noFill/>
        </p:spPr>
        <p:txBody>
          <a:bodyPr wrap="square" rtlCol="0">
            <a:spAutoFit/>
          </a:bodyPr>
          <a:lstStyle/>
          <a:p>
            <a:r>
              <a:rPr lang="es-ES" b="1" dirty="0">
                <a:solidFill>
                  <a:srgbClr val="002060"/>
                </a:solidFill>
                <a:latin typeface="Arial Black" panose="020B0A04020102020204" pitchFamily="34" charset="0"/>
              </a:rPr>
              <a:t>R E T R O A L I M E N T A C I </a:t>
            </a:r>
            <a:r>
              <a:rPr lang="es-ES" b="1" dirty="0" err="1">
                <a:solidFill>
                  <a:srgbClr val="002060"/>
                </a:solidFill>
                <a:latin typeface="Arial Black" panose="020B0A04020102020204" pitchFamily="34" charset="0"/>
              </a:rPr>
              <a:t>Ó</a:t>
            </a:r>
            <a:r>
              <a:rPr lang="es-ES" b="1" dirty="0">
                <a:solidFill>
                  <a:srgbClr val="002060"/>
                </a:solidFill>
                <a:latin typeface="Arial Black" panose="020B0A04020102020204" pitchFamily="34" charset="0"/>
              </a:rPr>
              <a:t> N</a:t>
            </a:r>
          </a:p>
        </p:txBody>
      </p:sp>
      <p:sp>
        <p:nvSpPr>
          <p:cNvPr id="8" name="Elipse 7">
            <a:extLst>
              <a:ext uri="{FF2B5EF4-FFF2-40B4-BE49-F238E27FC236}">
                <a16:creationId xmlns:a16="http://schemas.microsoft.com/office/drawing/2014/main" id="{2B2CA1AA-B19C-44D6-AC3F-0E72B27E7A8E}"/>
              </a:ext>
            </a:extLst>
          </p:cNvPr>
          <p:cNvSpPr/>
          <p:nvPr/>
        </p:nvSpPr>
        <p:spPr>
          <a:xfrm>
            <a:off x="7018154" y="4421609"/>
            <a:ext cx="2741488" cy="23040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b="1" dirty="0">
                <a:solidFill>
                  <a:schemeClr val="bg2">
                    <a:lumMod val="10000"/>
                  </a:schemeClr>
                </a:solidFill>
              </a:rPr>
              <a:t>En la descripción de cada actividad se incluyen los materiales y el cronograma.</a:t>
            </a:r>
            <a:endParaRPr lang="es-ES" b="1" dirty="0">
              <a:solidFill>
                <a:schemeClr val="bg2">
                  <a:lumMod val="10000"/>
                </a:schemeClr>
              </a:solidFill>
            </a:endParaRPr>
          </a:p>
        </p:txBody>
      </p:sp>
      <p:sp>
        <p:nvSpPr>
          <p:cNvPr id="11" name="CuadroTexto 10">
            <a:extLst>
              <a:ext uri="{FF2B5EF4-FFF2-40B4-BE49-F238E27FC236}">
                <a16:creationId xmlns:a16="http://schemas.microsoft.com/office/drawing/2014/main" id="{B802889F-8E6E-40C2-B8BD-CB13B14D4A31}"/>
              </a:ext>
            </a:extLst>
          </p:cNvPr>
          <p:cNvSpPr txBox="1"/>
          <p:nvPr/>
        </p:nvSpPr>
        <p:spPr>
          <a:xfrm>
            <a:off x="3114409" y="4838887"/>
            <a:ext cx="4415869" cy="584775"/>
          </a:xfrm>
          <a:prstGeom prst="rect">
            <a:avLst/>
          </a:prstGeom>
          <a:noFill/>
        </p:spPr>
        <p:txBody>
          <a:bodyPr wrap="square" rtlCol="0">
            <a:spAutoFit/>
          </a:bodyPr>
          <a:lstStyle/>
          <a:p>
            <a:r>
              <a:rPr lang="es-ES_tradnl" sz="1600" b="1" dirty="0">
                <a:solidFill>
                  <a:schemeClr val="accent1">
                    <a:lumMod val="50000"/>
                  </a:schemeClr>
                </a:solidFill>
              </a:rPr>
              <a:t>Elaboración de una infografía sobre el cuidado de las áreas verdes y la conservación del agua</a:t>
            </a:r>
            <a:endParaRPr lang="es-ES" sz="1600" b="1" dirty="0">
              <a:solidFill>
                <a:schemeClr val="accent1">
                  <a:lumMod val="50000"/>
                </a:schemeClr>
              </a:solidFill>
            </a:endParaRPr>
          </a:p>
        </p:txBody>
      </p:sp>
    </p:spTree>
    <p:extLst>
      <p:ext uri="{BB962C8B-B14F-4D97-AF65-F5344CB8AC3E}">
        <p14:creationId xmlns:p14="http://schemas.microsoft.com/office/powerpoint/2010/main" val="3193970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89B2671C-9FDE-4E7F-96B6-CB0EDC166511}"/>
              </a:ext>
            </a:extLst>
          </p:cNvPr>
          <p:cNvSpPr txBox="1">
            <a:spLocks/>
          </p:cNvSpPr>
          <p:nvPr/>
        </p:nvSpPr>
        <p:spPr>
          <a:xfrm>
            <a:off x="2960845" y="0"/>
            <a:ext cx="6922591" cy="764704"/>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0" lang="es-ES" sz="3000" b="1" kern="1200" cap="all">
                <a:solidFill>
                  <a:schemeClr val="tx1"/>
                </a:solidFill>
                <a:latin typeface="+mj-lt"/>
                <a:ea typeface="+mj-ea"/>
                <a:cs typeface="+mj-cs"/>
              </a:defRPr>
            </a:lvl1pPr>
          </a:lstStyle>
          <a:p>
            <a:pPr algn="r"/>
            <a:r>
              <a:rPr lang="es-MX" dirty="0"/>
              <a:t>REDACCIÓN DEL PROYECTO</a:t>
            </a:r>
            <a:endParaRPr lang="es-PE" dirty="0"/>
          </a:p>
        </p:txBody>
      </p:sp>
      <p:sp>
        <p:nvSpPr>
          <p:cNvPr id="6" name="CuadroTexto 5">
            <a:extLst>
              <a:ext uri="{FF2B5EF4-FFF2-40B4-BE49-F238E27FC236}">
                <a16:creationId xmlns:a16="http://schemas.microsoft.com/office/drawing/2014/main" id="{6C02349E-3F36-48EE-8305-1BCF0198B4FB}"/>
              </a:ext>
            </a:extLst>
          </p:cNvPr>
          <p:cNvSpPr txBox="1"/>
          <p:nvPr/>
        </p:nvSpPr>
        <p:spPr>
          <a:xfrm>
            <a:off x="1208584" y="856357"/>
            <a:ext cx="7776864" cy="575542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_tradnl" sz="1600" b="1" dirty="0"/>
              <a:t>TÍTULO DEL PROYECTO</a:t>
            </a:r>
          </a:p>
          <a:p>
            <a:pPr marL="400050" indent="-400050">
              <a:buAutoNum type="romanUcPeriod"/>
            </a:pPr>
            <a:r>
              <a:rPr lang="es-ES_tradnl" sz="1600" b="1" dirty="0"/>
              <a:t>DATOS GENERALES</a:t>
            </a:r>
          </a:p>
          <a:p>
            <a:pPr marL="400050" indent="-400050">
              <a:buAutoNum type="romanUcPeriod"/>
            </a:pPr>
            <a:endParaRPr lang="es-ES_tradnl" sz="1600" b="1" dirty="0"/>
          </a:p>
          <a:p>
            <a:pPr marL="400050" indent="-400050">
              <a:buAutoNum type="romanUcPeriod"/>
            </a:pPr>
            <a:r>
              <a:rPr lang="es-ES_tradnl" sz="1600" b="1" dirty="0"/>
              <a:t>DESCRIPCIÓN O JUSTIFICACIÓN (situación significativa y propósito del proyecto)</a:t>
            </a:r>
          </a:p>
          <a:p>
            <a:pPr marL="400050" indent="-400050">
              <a:buAutoNum type="romanUcPeriod"/>
            </a:pPr>
            <a:endParaRPr lang="es-ES_tradnl" sz="1600" b="1" dirty="0"/>
          </a:p>
          <a:p>
            <a:pPr marL="400050" indent="-400050">
              <a:buAutoNum type="romanUcPeriod"/>
            </a:pPr>
            <a:r>
              <a:rPr lang="es-ES_tradnl" sz="1600" b="1" dirty="0"/>
              <a:t>PROPÓSITOS DE APRENDIZAJE</a:t>
            </a:r>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r>
              <a:rPr lang="es-ES_tradnl" sz="1600" b="1" dirty="0"/>
              <a:t>SECUENCIA DE ACTIVIDADES </a:t>
            </a:r>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endParaRPr lang="es-ES_tradnl" sz="1600" b="1" dirty="0"/>
          </a:p>
          <a:p>
            <a:pPr marL="400050" indent="-400050">
              <a:buAutoNum type="romanUcPeriod"/>
            </a:pPr>
            <a:r>
              <a:rPr lang="es-ES_tradnl" sz="1600" b="1" dirty="0"/>
              <a:t>MATERIALES</a:t>
            </a:r>
          </a:p>
          <a:p>
            <a:pPr marL="400050" indent="-400050">
              <a:buAutoNum type="romanUcPeriod"/>
            </a:pPr>
            <a:endParaRPr lang="es-ES_tradnl" sz="1600" b="1" dirty="0"/>
          </a:p>
          <a:p>
            <a:pPr marL="400050" indent="-400050">
              <a:buAutoNum type="romanUcPeriod"/>
            </a:pPr>
            <a:r>
              <a:rPr lang="es-ES_tradnl" sz="1600" b="1" dirty="0"/>
              <a:t>EVALUACIÓN</a:t>
            </a:r>
            <a:endParaRPr lang="es-ES" sz="1600" b="1" dirty="0"/>
          </a:p>
          <a:p>
            <a:pPr marL="285750" indent="-285750">
              <a:buFontTx/>
              <a:buChar char="-"/>
            </a:pPr>
            <a:r>
              <a:rPr lang="es-ES" sz="1600" b="1" dirty="0"/>
              <a:t>Describir cómo se realizará la retroalimentación (medios, formas)</a:t>
            </a:r>
            <a:endParaRPr lang="es-ES_tradnl" sz="1600" b="1" dirty="0"/>
          </a:p>
        </p:txBody>
      </p:sp>
      <p:graphicFrame>
        <p:nvGraphicFramePr>
          <p:cNvPr id="7" name="Tabla 7">
            <a:extLst>
              <a:ext uri="{FF2B5EF4-FFF2-40B4-BE49-F238E27FC236}">
                <a16:creationId xmlns:a16="http://schemas.microsoft.com/office/drawing/2014/main" id="{862AE21E-4F81-40DA-90BF-C844C46FB0C4}"/>
              </a:ext>
            </a:extLst>
          </p:cNvPr>
          <p:cNvGraphicFramePr>
            <a:graphicFrameLocks noGrp="1"/>
          </p:cNvGraphicFramePr>
          <p:nvPr>
            <p:extLst>
              <p:ext uri="{D42A27DB-BD31-4B8C-83A1-F6EECF244321}">
                <p14:modId xmlns:p14="http://schemas.microsoft.com/office/powerpoint/2010/main" val="3471639087"/>
              </p:ext>
            </p:extLst>
          </p:nvPr>
        </p:nvGraphicFramePr>
        <p:xfrm>
          <a:off x="1640632" y="2564904"/>
          <a:ext cx="7190433" cy="1112520"/>
        </p:xfrm>
        <a:graphic>
          <a:graphicData uri="http://schemas.openxmlformats.org/drawingml/2006/table">
            <a:tbl>
              <a:tblPr firstRow="1" bandRow="1">
                <a:tableStyleId>{5C22544A-7EE6-4342-B048-85BDC9FD1C3A}</a:tableStyleId>
              </a:tblPr>
              <a:tblGrid>
                <a:gridCol w="2396811">
                  <a:extLst>
                    <a:ext uri="{9D8B030D-6E8A-4147-A177-3AD203B41FA5}">
                      <a16:colId xmlns:a16="http://schemas.microsoft.com/office/drawing/2014/main" val="3159900576"/>
                    </a:ext>
                  </a:extLst>
                </a:gridCol>
                <a:gridCol w="2396811">
                  <a:extLst>
                    <a:ext uri="{9D8B030D-6E8A-4147-A177-3AD203B41FA5}">
                      <a16:colId xmlns:a16="http://schemas.microsoft.com/office/drawing/2014/main" val="2910488629"/>
                    </a:ext>
                  </a:extLst>
                </a:gridCol>
                <a:gridCol w="2396811">
                  <a:extLst>
                    <a:ext uri="{9D8B030D-6E8A-4147-A177-3AD203B41FA5}">
                      <a16:colId xmlns:a16="http://schemas.microsoft.com/office/drawing/2014/main" val="1568355109"/>
                    </a:ext>
                  </a:extLst>
                </a:gridCol>
              </a:tblGrid>
              <a:tr h="370840">
                <a:tc>
                  <a:txBody>
                    <a:bodyPr/>
                    <a:lstStyle/>
                    <a:p>
                      <a:pPr algn="ctr"/>
                      <a:r>
                        <a:rPr lang="es-ES_tradnl" sz="1400" dirty="0"/>
                        <a:t>Áreas</a:t>
                      </a:r>
                      <a:endParaRPr lang="es-ES" sz="1400" dirty="0"/>
                    </a:p>
                  </a:txBody>
                  <a:tcPr/>
                </a:tc>
                <a:tc>
                  <a:txBody>
                    <a:bodyPr/>
                    <a:lstStyle/>
                    <a:p>
                      <a:pPr algn="ctr"/>
                      <a:r>
                        <a:rPr lang="es-ES_tradnl" sz="1400" dirty="0"/>
                        <a:t>Competencias </a:t>
                      </a:r>
                      <a:endParaRPr lang="es-ES" sz="1400" dirty="0"/>
                    </a:p>
                  </a:txBody>
                  <a:tcPr/>
                </a:tc>
                <a:tc>
                  <a:txBody>
                    <a:bodyPr/>
                    <a:lstStyle/>
                    <a:p>
                      <a:pPr algn="ctr"/>
                      <a:r>
                        <a:rPr lang="es-ES_tradnl" sz="1400" dirty="0"/>
                        <a:t>Criterios</a:t>
                      </a:r>
                      <a:endParaRPr lang="es-ES" sz="1400" dirty="0"/>
                    </a:p>
                  </a:txBody>
                  <a:tcPr/>
                </a:tc>
                <a:extLst>
                  <a:ext uri="{0D108BD9-81ED-4DB2-BD59-A6C34878D82A}">
                    <a16:rowId xmlns:a16="http://schemas.microsoft.com/office/drawing/2014/main" val="1082588970"/>
                  </a:ext>
                </a:extLst>
              </a:tr>
              <a:tr h="370840">
                <a:tc>
                  <a:txBody>
                    <a:bodyPr/>
                    <a:lstStyle/>
                    <a:p>
                      <a:pPr algn="ctr"/>
                      <a:endParaRPr lang="es-ES" sz="1400"/>
                    </a:p>
                  </a:txBody>
                  <a:tcPr/>
                </a:tc>
                <a:tc>
                  <a:txBody>
                    <a:bodyPr/>
                    <a:lstStyle/>
                    <a:p>
                      <a:pPr algn="ctr"/>
                      <a:endParaRPr lang="es-ES" sz="1400"/>
                    </a:p>
                  </a:txBody>
                  <a:tcPr/>
                </a:tc>
                <a:tc>
                  <a:txBody>
                    <a:bodyPr/>
                    <a:lstStyle/>
                    <a:p>
                      <a:pPr algn="ctr"/>
                      <a:endParaRPr lang="es-ES" sz="1400" dirty="0"/>
                    </a:p>
                  </a:txBody>
                  <a:tcPr/>
                </a:tc>
                <a:extLst>
                  <a:ext uri="{0D108BD9-81ED-4DB2-BD59-A6C34878D82A}">
                    <a16:rowId xmlns:a16="http://schemas.microsoft.com/office/drawing/2014/main" val="952278071"/>
                  </a:ext>
                </a:extLst>
              </a:tr>
              <a:tr h="370840">
                <a:tc>
                  <a:txBody>
                    <a:bodyPr/>
                    <a:lstStyle/>
                    <a:p>
                      <a:pPr algn="l"/>
                      <a:r>
                        <a:rPr lang="es-ES_tradnl" sz="1400" b="1" dirty="0"/>
                        <a:t>Enfoques transversales</a:t>
                      </a:r>
                      <a:endParaRPr lang="es-ES" sz="1400" b="1" dirty="0"/>
                    </a:p>
                  </a:txBody>
                  <a:tcPr/>
                </a:tc>
                <a:tc gridSpan="2">
                  <a:txBody>
                    <a:bodyPr/>
                    <a:lstStyle/>
                    <a:p>
                      <a:pPr algn="ctr"/>
                      <a:endParaRPr lang="es-ES" sz="1400" dirty="0"/>
                    </a:p>
                  </a:txBody>
                  <a:tcPr/>
                </a:tc>
                <a:tc hMerge="1">
                  <a:txBody>
                    <a:bodyPr/>
                    <a:lstStyle/>
                    <a:p>
                      <a:pPr algn="ctr"/>
                      <a:endParaRPr lang="es-ES" sz="1400" dirty="0"/>
                    </a:p>
                  </a:txBody>
                  <a:tcPr/>
                </a:tc>
                <a:extLst>
                  <a:ext uri="{0D108BD9-81ED-4DB2-BD59-A6C34878D82A}">
                    <a16:rowId xmlns:a16="http://schemas.microsoft.com/office/drawing/2014/main" val="3530722071"/>
                  </a:ext>
                </a:extLst>
              </a:tr>
            </a:tbl>
          </a:graphicData>
        </a:graphic>
      </p:graphicFrame>
      <p:graphicFrame>
        <p:nvGraphicFramePr>
          <p:cNvPr id="8" name="Tabla 8">
            <a:extLst>
              <a:ext uri="{FF2B5EF4-FFF2-40B4-BE49-F238E27FC236}">
                <a16:creationId xmlns:a16="http://schemas.microsoft.com/office/drawing/2014/main" id="{3308A584-8D9E-40AE-ABB7-9E1CF0EA1E8F}"/>
              </a:ext>
            </a:extLst>
          </p:cNvPr>
          <p:cNvGraphicFramePr>
            <a:graphicFrameLocks noGrp="1"/>
          </p:cNvGraphicFramePr>
          <p:nvPr>
            <p:extLst>
              <p:ext uri="{D42A27DB-BD31-4B8C-83A1-F6EECF244321}">
                <p14:modId xmlns:p14="http://schemas.microsoft.com/office/powerpoint/2010/main" val="203098955"/>
              </p:ext>
            </p:extLst>
          </p:nvPr>
        </p:nvGraphicFramePr>
        <p:xfrm>
          <a:off x="1640632" y="4293096"/>
          <a:ext cx="7190432" cy="1112520"/>
        </p:xfrm>
        <a:graphic>
          <a:graphicData uri="http://schemas.openxmlformats.org/drawingml/2006/table">
            <a:tbl>
              <a:tblPr firstRow="1" bandRow="1">
                <a:tableStyleId>{5C22544A-7EE6-4342-B048-85BDC9FD1C3A}</a:tableStyleId>
              </a:tblPr>
              <a:tblGrid>
                <a:gridCol w="4032448">
                  <a:extLst>
                    <a:ext uri="{9D8B030D-6E8A-4147-A177-3AD203B41FA5}">
                      <a16:colId xmlns:a16="http://schemas.microsoft.com/office/drawing/2014/main" val="196349926"/>
                    </a:ext>
                  </a:extLst>
                </a:gridCol>
                <a:gridCol w="3157984">
                  <a:extLst>
                    <a:ext uri="{9D8B030D-6E8A-4147-A177-3AD203B41FA5}">
                      <a16:colId xmlns:a16="http://schemas.microsoft.com/office/drawing/2014/main" val="100417248"/>
                    </a:ext>
                  </a:extLst>
                </a:gridCol>
              </a:tblGrid>
              <a:tr h="370840">
                <a:tc>
                  <a:txBody>
                    <a:bodyPr/>
                    <a:lstStyle/>
                    <a:p>
                      <a:pPr algn="ctr"/>
                      <a:r>
                        <a:rPr lang="es-ES_tradnl" sz="1400" dirty="0"/>
                        <a:t>Actividades</a:t>
                      </a:r>
                      <a:endParaRPr lang="es-ES" sz="1400" dirty="0"/>
                    </a:p>
                  </a:txBody>
                  <a:tcPr/>
                </a:tc>
                <a:tc>
                  <a:txBody>
                    <a:bodyPr/>
                    <a:lstStyle/>
                    <a:p>
                      <a:pPr algn="ctr"/>
                      <a:r>
                        <a:rPr lang="es-ES_tradnl" sz="1400" dirty="0"/>
                        <a:t>Fecha</a:t>
                      </a:r>
                      <a:endParaRPr lang="es-ES" sz="1400" dirty="0"/>
                    </a:p>
                  </a:txBody>
                  <a:tcPr/>
                </a:tc>
                <a:extLst>
                  <a:ext uri="{0D108BD9-81ED-4DB2-BD59-A6C34878D82A}">
                    <a16:rowId xmlns:a16="http://schemas.microsoft.com/office/drawing/2014/main" val="3993837938"/>
                  </a:ext>
                </a:extLst>
              </a:tr>
              <a:tr h="370840">
                <a:tc>
                  <a:txBody>
                    <a:bodyPr/>
                    <a:lstStyle/>
                    <a:p>
                      <a:endParaRPr lang="es-ES" dirty="0"/>
                    </a:p>
                  </a:txBody>
                  <a:tcPr/>
                </a:tc>
                <a:tc>
                  <a:txBody>
                    <a:bodyPr/>
                    <a:lstStyle/>
                    <a:p>
                      <a:endParaRPr lang="es-ES"/>
                    </a:p>
                  </a:txBody>
                  <a:tcPr/>
                </a:tc>
                <a:extLst>
                  <a:ext uri="{0D108BD9-81ED-4DB2-BD59-A6C34878D82A}">
                    <a16:rowId xmlns:a16="http://schemas.microsoft.com/office/drawing/2014/main" val="1664964853"/>
                  </a:ext>
                </a:extLst>
              </a:tr>
              <a:tr h="370840">
                <a:tc>
                  <a:txBody>
                    <a:bodyPr/>
                    <a:lstStyle/>
                    <a:p>
                      <a:endParaRPr lang="es-ES"/>
                    </a:p>
                  </a:txBody>
                  <a:tcPr/>
                </a:tc>
                <a:tc>
                  <a:txBody>
                    <a:bodyPr/>
                    <a:lstStyle/>
                    <a:p>
                      <a:endParaRPr lang="es-ES" dirty="0"/>
                    </a:p>
                  </a:txBody>
                  <a:tcPr/>
                </a:tc>
                <a:extLst>
                  <a:ext uri="{0D108BD9-81ED-4DB2-BD59-A6C34878D82A}">
                    <a16:rowId xmlns:a16="http://schemas.microsoft.com/office/drawing/2014/main" val="880724584"/>
                  </a:ext>
                </a:extLst>
              </a:tr>
            </a:tbl>
          </a:graphicData>
        </a:graphic>
      </p:graphicFrame>
      <p:sp>
        <p:nvSpPr>
          <p:cNvPr id="2" name="Elipse 1">
            <a:extLst>
              <a:ext uri="{FF2B5EF4-FFF2-40B4-BE49-F238E27FC236}">
                <a16:creationId xmlns:a16="http://schemas.microsoft.com/office/drawing/2014/main" id="{9E6330F3-E79D-47AB-AE14-0FD4249E67DF}"/>
              </a:ext>
            </a:extLst>
          </p:cNvPr>
          <p:cNvSpPr/>
          <p:nvPr/>
        </p:nvSpPr>
        <p:spPr>
          <a:xfrm>
            <a:off x="6825208" y="4705180"/>
            <a:ext cx="2437904" cy="1748155"/>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A partir de este planificador, cada área describe la secuencia de la actividad que enviará al estudiante o familia</a:t>
            </a:r>
          </a:p>
        </p:txBody>
      </p:sp>
    </p:spTree>
    <p:extLst>
      <p:ext uri="{BB962C8B-B14F-4D97-AF65-F5344CB8AC3E}">
        <p14:creationId xmlns:p14="http://schemas.microsoft.com/office/powerpoint/2010/main" val="132509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50C6D66-6F69-4E61-8358-7975772B6755}"/>
              </a:ext>
            </a:extLst>
          </p:cNvPr>
          <p:cNvPicPr>
            <a:picLocks noChangeAspect="1"/>
          </p:cNvPicPr>
          <p:nvPr/>
        </p:nvPicPr>
        <p:blipFill>
          <a:blip r:embed="rId2"/>
          <a:stretch>
            <a:fillRect/>
          </a:stretch>
        </p:blipFill>
        <p:spPr>
          <a:xfrm>
            <a:off x="-7640" y="15489"/>
            <a:ext cx="9906000" cy="5306095"/>
          </a:xfrm>
          <a:prstGeom prst="rect">
            <a:avLst/>
          </a:prstGeom>
        </p:spPr>
      </p:pic>
      <p:pic>
        <p:nvPicPr>
          <p:cNvPr id="5" name="Imagen 4">
            <a:extLst>
              <a:ext uri="{FF2B5EF4-FFF2-40B4-BE49-F238E27FC236}">
                <a16:creationId xmlns:a16="http://schemas.microsoft.com/office/drawing/2014/main" id="{E3DE8D2E-E0E7-49EC-AF90-28FA55CDAE24}"/>
              </a:ext>
            </a:extLst>
          </p:cNvPr>
          <p:cNvPicPr>
            <a:picLocks noChangeAspect="1"/>
          </p:cNvPicPr>
          <p:nvPr/>
        </p:nvPicPr>
        <p:blipFill rotWithShape="1">
          <a:blip r:embed="rId3"/>
          <a:srcRect l="2189" t="24801" r="2189" b="2751"/>
          <a:stretch/>
        </p:blipFill>
        <p:spPr>
          <a:xfrm>
            <a:off x="3145160" y="1910408"/>
            <a:ext cx="3600400" cy="4968552"/>
          </a:xfrm>
          <a:prstGeom prst="rect">
            <a:avLst/>
          </a:prstGeom>
        </p:spPr>
      </p:pic>
      <p:sp>
        <p:nvSpPr>
          <p:cNvPr id="6" name="CuadroTexto 5">
            <a:extLst>
              <a:ext uri="{FF2B5EF4-FFF2-40B4-BE49-F238E27FC236}">
                <a16:creationId xmlns:a16="http://schemas.microsoft.com/office/drawing/2014/main" id="{19D8B7DF-F7CE-4969-A799-60DE26D9ADD1}"/>
              </a:ext>
            </a:extLst>
          </p:cNvPr>
          <p:cNvSpPr txBox="1"/>
          <p:nvPr/>
        </p:nvSpPr>
        <p:spPr>
          <a:xfrm>
            <a:off x="2216696" y="3671409"/>
            <a:ext cx="6696744" cy="1446550"/>
          </a:xfrm>
          <a:prstGeom prst="rect">
            <a:avLst/>
          </a:prstGeom>
          <a:noFill/>
        </p:spPr>
        <p:txBody>
          <a:bodyPr wrap="square" rtlCol="0">
            <a:spAutoFit/>
          </a:bodyPr>
          <a:lstStyle/>
          <a:p>
            <a:r>
              <a:rPr lang="es-ES" sz="8800" b="1" dirty="0">
                <a:solidFill>
                  <a:srgbClr val="C00000"/>
                </a:solidFill>
                <a:latin typeface="Bradley Hand ITC" panose="03070402050302030203" pitchFamily="66" charset="0"/>
              </a:rPr>
              <a:t>GRACIAS</a:t>
            </a:r>
          </a:p>
        </p:txBody>
      </p:sp>
    </p:spTree>
    <p:extLst>
      <p:ext uri="{BB962C8B-B14F-4D97-AF65-F5344CB8AC3E}">
        <p14:creationId xmlns:p14="http://schemas.microsoft.com/office/powerpoint/2010/main" val="2879091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31009" y="0"/>
            <a:ext cx="6356350" cy="764704"/>
          </a:xfrm>
        </p:spPr>
        <p:txBody>
          <a:bodyPr/>
          <a:lstStyle/>
          <a:p>
            <a:pPr algn="r"/>
            <a:r>
              <a:rPr lang="es-PE" dirty="0"/>
              <a:t>PARA REFLEXIONAR</a:t>
            </a:r>
          </a:p>
        </p:txBody>
      </p:sp>
      <p:pic>
        <p:nvPicPr>
          <p:cNvPr id="8" name="Imagen 7">
            <a:extLst>
              <a:ext uri="{FF2B5EF4-FFF2-40B4-BE49-F238E27FC236}">
                <a16:creationId xmlns:a16="http://schemas.microsoft.com/office/drawing/2014/main" id="{14727819-496D-415C-A928-D98571165E69}"/>
              </a:ext>
            </a:extLst>
          </p:cNvPr>
          <p:cNvPicPr>
            <a:picLocks noChangeAspect="1"/>
          </p:cNvPicPr>
          <p:nvPr/>
        </p:nvPicPr>
        <p:blipFill>
          <a:blip r:embed="rId2">
            <a:duotone>
              <a:prstClr val="black"/>
              <a:schemeClr val="accent2">
                <a:tint val="45000"/>
                <a:satMod val="400000"/>
              </a:schemeClr>
            </a:duotone>
          </a:blip>
          <a:stretch>
            <a:fillRect/>
          </a:stretch>
        </p:blipFill>
        <p:spPr>
          <a:xfrm>
            <a:off x="1208584" y="1364208"/>
            <a:ext cx="3744416" cy="4129583"/>
          </a:xfrm>
          <a:prstGeom prst="rect">
            <a:avLst/>
          </a:prstGeom>
        </p:spPr>
      </p:pic>
      <p:sp>
        <p:nvSpPr>
          <p:cNvPr id="5" name="CuadroTexto 4">
            <a:extLst>
              <a:ext uri="{FF2B5EF4-FFF2-40B4-BE49-F238E27FC236}">
                <a16:creationId xmlns:a16="http://schemas.microsoft.com/office/drawing/2014/main" id="{258E89AC-4E31-4184-B666-1856385D8715}"/>
              </a:ext>
            </a:extLst>
          </p:cNvPr>
          <p:cNvSpPr txBox="1"/>
          <p:nvPr/>
        </p:nvSpPr>
        <p:spPr>
          <a:xfrm>
            <a:off x="5601072" y="2551836"/>
            <a:ext cx="3528392" cy="1754326"/>
          </a:xfrm>
          <a:prstGeom prst="rect">
            <a:avLst/>
          </a:prstGeom>
          <a:noFill/>
        </p:spPr>
        <p:txBody>
          <a:bodyPr wrap="square" rtlCol="0">
            <a:spAutoFit/>
          </a:bodyPr>
          <a:lstStyle/>
          <a:p>
            <a:pPr marL="285750" indent="-285750">
              <a:buFont typeface="Wingdings" panose="05000000000000000000" pitchFamily="2" charset="2"/>
              <a:buChar char="q"/>
            </a:pPr>
            <a:r>
              <a:rPr lang="es-ES" dirty="0"/>
              <a:t>¿Qué práctica pone en cuestión  la imagen?</a:t>
            </a:r>
          </a:p>
          <a:p>
            <a:pPr marL="285750" indent="-285750">
              <a:buFont typeface="Wingdings" panose="05000000000000000000" pitchFamily="2" charset="2"/>
              <a:buChar char="q"/>
            </a:pPr>
            <a:r>
              <a:rPr lang="es-ES" dirty="0"/>
              <a:t>¿Qué lograrán los estudiantes con estas prácticas?</a:t>
            </a:r>
          </a:p>
          <a:p>
            <a:pPr marL="285750" indent="-285750">
              <a:buFont typeface="Wingdings" panose="05000000000000000000" pitchFamily="2" charset="2"/>
              <a:buChar char="q"/>
            </a:pPr>
            <a:r>
              <a:rPr lang="es-ES" dirty="0"/>
              <a:t>¿Por qué creen que persisten estas prácticas?</a:t>
            </a:r>
          </a:p>
        </p:txBody>
      </p:sp>
    </p:spTree>
    <p:extLst>
      <p:ext uri="{BB962C8B-B14F-4D97-AF65-F5344CB8AC3E}">
        <p14:creationId xmlns:p14="http://schemas.microsoft.com/office/powerpoint/2010/main" val="236509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31009" y="0"/>
            <a:ext cx="6356350" cy="764704"/>
          </a:xfrm>
        </p:spPr>
        <p:txBody>
          <a:bodyPr/>
          <a:lstStyle/>
          <a:p>
            <a:pPr algn="r"/>
            <a:r>
              <a:rPr lang="es-PE" dirty="0"/>
              <a:t>PARA REFLEXIONAR</a:t>
            </a:r>
          </a:p>
        </p:txBody>
      </p:sp>
      <p:pic>
        <p:nvPicPr>
          <p:cNvPr id="4" name="Imagen 3">
            <a:extLst>
              <a:ext uri="{FF2B5EF4-FFF2-40B4-BE49-F238E27FC236}">
                <a16:creationId xmlns:a16="http://schemas.microsoft.com/office/drawing/2014/main" id="{A04B466C-B2AE-4BA2-9E11-37B3929289DA}"/>
              </a:ext>
            </a:extLst>
          </p:cNvPr>
          <p:cNvPicPr>
            <a:picLocks noChangeAspect="1"/>
          </p:cNvPicPr>
          <p:nvPr/>
        </p:nvPicPr>
        <p:blipFill>
          <a:blip r:embed="rId2">
            <a:duotone>
              <a:prstClr val="black"/>
              <a:schemeClr val="accent1">
                <a:tint val="45000"/>
                <a:satMod val="400000"/>
              </a:schemeClr>
            </a:duotone>
          </a:blip>
          <a:stretch>
            <a:fillRect/>
          </a:stretch>
        </p:blipFill>
        <p:spPr>
          <a:xfrm>
            <a:off x="1352600" y="1331309"/>
            <a:ext cx="3600400" cy="4195382"/>
          </a:xfrm>
          <a:prstGeom prst="rect">
            <a:avLst/>
          </a:prstGeom>
        </p:spPr>
      </p:pic>
      <p:sp>
        <p:nvSpPr>
          <p:cNvPr id="5" name="CuadroTexto 4">
            <a:extLst>
              <a:ext uri="{FF2B5EF4-FFF2-40B4-BE49-F238E27FC236}">
                <a16:creationId xmlns:a16="http://schemas.microsoft.com/office/drawing/2014/main" id="{CE49ED84-8B25-4E22-9EC8-1074854834DA}"/>
              </a:ext>
            </a:extLst>
          </p:cNvPr>
          <p:cNvSpPr txBox="1"/>
          <p:nvPr/>
        </p:nvSpPr>
        <p:spPr>
          <a:xfrm>
            <a:off x="5601072" y="2551836"/>
            <a:ext cx="3528392" cy="1754326"/>
          </a:xfrm>
          <a:prstGeom prst="rect">
            <a:avLst/>
          </a:prstGeom>
          <a:noFill/>
        </p:spPr>
        <p:txBody>
          <a:bodyPr wrap="square" rtlCol="0">
            <a:spAutoFit/>
          </a:bodyPr>
          <a:lstStyle/>
          <a:p>
            <a:pPr marL="285750" indent="-285750">
              <a:buFont typeface="Wingdings" panose="05000000000000000000" pitchFamily="2" charset="2"/>
              <a:buChar char="q"/>
            </a:pPr>
            <a:r>
              <a:rPr lang="es-ES" dirty="0"/>
              <a:t>¿Qué práctica pone en cuestión  la imagen?</a:t>
            </a:r>
          </a:p>
          <a:p>
            <a:pPr marL="285750" indent="-285750">
              <a:buFont typeface="Wingdings" panose="05000000000000000000" pitchFamily="2" charset="2"/>
              <a:buChar char="q"/>
            </a:pPr>
            <a:r>
              <a:rPr lang="es-ES" dirty="0"/>
              <a:t>¿Qué lograrán los estudiantes con estas prácticas?</a:t>
            </a:r>
          </a:p>
          <a:p>
            <a:pPr marL="285750" indent="-285750">
              <a:buFont typeface="Wingdings" panose="05000000000000000000" pitchFamily="2" charset="2"/>
              <a:buChar char="q"/>
            </a:pPr>
            <a:r>
              <a:rPr lang="es-ES" dirty="0"/>
              <a:t>¿Por qué creen que persisten estas prácticas?</a:t>
            </a:r>
          </a:p>
        </p:txBody>
      </p:sp>
    </p:spTree>
    <p:extLst>
      <p:ext uri="{BB962C8B-B14F-4D97-AF65-F5344CB8AC3E}">
        <p14:creationId xmlns:p14="http://schemas.microsoft.com/office/powerpoint/2010/main" val="37325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A8E06B6A-E933-435E-BCE7-4128BA2EC1EB}"/>
              </a:ext>
            </a:extLst>
          </p:cNvPr>
          <p:cNvPicPr>
            <a:picLocks noChangeAspect="1"/>
          </p:cNvPicPr>
          <p:nvPr/>
        </p:nvPicPr>
        <p:blipFill>
          <a:blip r:embed="rId2"/>
          <a:stretch>
            <a:fillRect/>
          </a:stretch>
        </p:blipFill>
        <p:spPr>
          <a:xfrm rot="5400000">
            <a:off x="2243900" y="1770751"/>
            <a:ext cx="3143250" cy="3143250"/>
          </a:xfrm>
          <a:prstGeom prst="rect">
            <a:avLst/>
          </a:prstGeom>
        </p:spPr>
      </p:pic>
      <p:sp>
        <p:nvSpPr>
          <p:cNvPr id="2" name="1 Título"/>
          <p:cNvSpPr>
            <a:spLocks noGrp="1"/>
          </p:cNvSpPr>
          <p:nvPr>
            <p:ph type="title"/>
          </p:nvPr>
        </p:nvSpPr>
        <p:spPr>
          <a:xfrm>
            <a:off x="3431009" y="0"/>
            <a:ext cx="6356350" cy="764704"/>
          </a:xfrm>
        </p:spPr>
        <p:txBody>
          <a:bodyPr/>
          <a:lstStyle/>
          <a:p>
            <a:pPr algn="r"/>
            <a:r>
              <a:rPr lang="es-PE" dirty="0"/>
              <a:t>PARA REFLEXIONAR</a:t>
            </a:r>
          </a:p>
        </p:txBody>
      </p:sp>
      <p:sp>
        <p:nvSpPr>
          <p:cNvPr id="3" name="CuadroTexto 2">
            <a:extLst>
              <a:ext uri="{FF2B5EF4-FFF2-40B4-BE49-F238E27FC236}">
                <a16:creationId xmlns:a16="http://schemas.microsoft.com/office/drawing/2014/main" id="{E75A1F09-79B0-434A-BA54-992DB927BE69}"/>
              </a:ext>
            </a:extLst>
          </p:cNvPr>
          <p:cNvSpPr txBox="1"/>
          <p:nvPr/>
        </p:nvSpPr>
        <p:spPr>
          <a:xfrm>
            <a:off x="533410" y="1037200"/>
            <a:ext cx="2958229" cy="646331"/>
          </a:xfrm>
          <a:prstGeom prst="rect">
            <a:avLst/>
          </a:prstGeom>
          <a:noFill/>
        </p:spPr>
        <p:txBody>
          <a:bodyPr wrap="square" rtlCol="0">
            <a:spAutoFit/>
          </a:bodyPr>
          <a:lstStyle/>
          <a:p>
            <a:r>
              <a:rPr lang="es-ES" b="1" dirty="0"/>
              <a:t>Cuándo los estudiantes se convierten en…</a:t>
            </a:r>
          </a:p>
        </p:txBody>
      </p:sp>
      <p:sp>
        <p:nvSpPr>
          <p:cNvPr id="6" name="Rectángulo 5">
            <a:extLst>
              <a:ext uri="{FF2B5EF4-FFF2-40B4-BE49-F238E27FC236}">
                <a16:creationId xmlns:a16="http://schemas.microsoft.com/office/drawing/2014/main" id="{ABD06E99-81D3-4484-B5D1-A36FD36885BB}"/>
              </a:ext>
            </a:extLst>
          </p:cNvPr>
          <p:cNvSpPr/>
          <p:nvPr/>
        </p:nvSpPr>
        <p:spPr>
          <a:xfrm>
            <a:off x="563711" y="1966856"/>
            <a:ext cx="1767472" cy="584775"/>
          </a:xfrm>
          <a:custGeom>
            <a:avLst/>
            <a:gdLst>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59" h="923330">
                <a:moveTo>
                  <a:pt x="0" y="0"/>
                </a:moveTo>
                <a:lnTo>
                  <a:pt x="2790059" y="0"/>
                </a:lnTo>
                <a:lnTo>
                  <a:pt x="2790059" y="923330"/>
                </a:lnTo>
                <a:lnTo>
                  <a:pt x="0" y="923330"/>
                </a:lnTo>
                <a:lnTo>
                  <a:pt x="0" y="0"/>
                </a:lnTo>
                <a:close/>
              </a:path>
            </a:pathLst>
          </a:cu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3200" b="1" dirty="0">
                <a:ln/>
                <a:solidFill>
                  <a:schemeClr val="accent4">
                    <a:lumMod val="50000"/>
                  </a:schemeClr>
                </a:solidFill>
              </a:rPr>
              <a:t>Creativos</a:t>
            </a:r>
          </a:p>
        </p:txBody>
      </p:sp>
      <p:sp>
        <p:nvSpPr>
          <p:cNvPr id="9" name="Rectángulo 5">
            <a:extLst>
              <a:ext uri="{FF2B5EF4-FFF2-40B4-BE49-F238E27FC236}">
                <a16:creationId xmlns:a16="http://schemas.microsoft.com/office/drawing/2014/main" id="{C6DCF40F-F9C6-4B2B-A480-D3CCDB7C2EBE}"/>
              </a:ext>
            </a:extLst>
          </p:cNvPr>
          <p:cNvSpPr/>
          <p:nvPr/>
        </p:nvSpPr>
        <p:spPr>
          <a:xfrm>
            <a:off x="492698" y="2818767"/>
            <a:ext cx="1909497" cy="584775"/>
          </a:xfrm>
          <a:custGeom>
            <a:avLst/>
            <a:gdLst>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59" h="923330">
                <a:moveTo>
                  <a:pt x="0" y="0"/>
                </a:moveTo>
                <a:lnTo>
                  <a:pt x="2790059" y="0"/>
                </a:lnTo>
                <a:lnTo>
                  <a:pt x="2790059" y="923330"/>
                </a:lnTo>
                <a:lnTo>
                  <a:pt x="0" y="923330"/>
                </a:lnTo>
                <a:lnTo>
                  <a:pt x="0" y="0"/>
                </a:lnTo>
                <a:close/>
              </a:path>
            </a:pathLst>
          </a:cu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3200" b="1" dirty="0">
                <a:ln/>
                <a:solidFill>
                  <a:srgbClr val="FF0000"/>
                </a:solidFill>
              </a:rPr>
              <a:t>Reflexivos</a:t>
            </a:r>
          </a:p>
        </p:txBody>
      </p:sp>
      <p:sp>
        <p:nvSpPr>
          <p:cNvPr id="11" name="Rectángulo 5">
            <a:extLst>
              <a:ext uri="{FF2B5EF4-FFF2-40B4-BE49-F238E27FC236}">
                <a16:creationId xmlns:a16="http://schemas.microsoft.com/office/drawing/2014/main" id="{AC51CC45-3E03-4E20-B7F6-CF7CC03447DA}"/>
              </a:ext>
            </a:extLst>
          </p:cNvPr>
          <p:cNvSpPr/>
          <p:nvPr/>
        </p:nvSpPr>
        <p:spPr>
          <a:xfrm>
            <a:off x="658976" y="3670678"/>
            <a:ext cx="1447448" cy="584775"/>
          </a:xfrm>
          <a:custGeom>
            <a:avLst/>
            <a:gdLst>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59" h="923330">
                <a:moveTo>
                  <a:pt x="0" y="0"/>
                </a:moveTo>
                <a:lnTo>
                  <a:pt x="2790059" y="0"/>
                </a:lnTo>
                <a:lnTo>
                  <a:pt x="2790059" y="923330"/>
                </a:lnTo>
                <a:lnTo>
                  <a:pt x="0" y="923330"/>
                </a:lnTo>
                <a:lnTo>
                  <a:pt x="0" y="0"/>
                </a:lnTo>
                <a:close/>
              </a:path>
            </a:pathLst>
          </a:cu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3200" b="1" dirty="0">
                <a:ln/>
                <a:solidFill>
                  <a:schemeClr val="accent1">
                    <a:lumMod val="75000"/>
                  </a:schemeClr>
                </a:solidFill>
              </a:rPr>
              <a:t>Críticos</a:t>
            </a:r>
          </a:p>
        </p:txBody>
      </p:sp>
      <p:sp>
        <p:nvSpPr>
          <p:cNvPr id="13" name="Rectángulo 5">
            <a:extLst>
              <a:ext uri="{FF2B5EF4-FFF2-40B4-BE49-F238E27FC236}">
                <a16:creationId xmlns:a16="http://schemas.microsoft.com/office/drawing/2014/main" id="{48B08EDA-4893-4F97-AD4E-01912F4279A4}"/>
              </a:ext>
            </a:extLst>
          </p:cNvPr>
          <p:cNvSpPr/>
          <p:nvPr/>
        </p:nvSpPr>
        <p:spPr>
          <a:xfrm>
            <a:off x="355962" y="4478618"/>
            <a:ext cx="2540102" cy="584775"/>
          </a:xfrm>
          <a:custGeom>
            <a:avLst/>
            <a:gdLst>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59" h="923330">
                <a:moveTo>
                  <a:pt x="0" y="0"/>
                </a:moveTo>
                <a:lnTo>
                  <a:pt x="2790059" y="0"/>
                </a:lnTo>
                <a:lnTo>
                  <a:pt x="2790059" y="923330"/>
                </a:lnTo>
                <a:lnTo>
                  <a:pt x="0" y="923330"/>
                </a:lnTo>
                <a:lnTo>
                  <a:pt x="0" y="0"/>
                </a:lnTo>
                <a:close/>
              </a:path>
            </a:pathLst>
          </a:cu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3200" b="1" dirty="0">
                <a:ln/>
                <a:solidFill>
                  <a:srgbClr val="7030A0"/>
                </a:solidFill>
              </a:rPr>
              <a:t>Autónomos</a:t>
            </a:r>
          </a:p>
        </p:txBody>
      </p:sp>
      <p:grpSp>
        <p:nvGrpSpPr>
          <p:cNvPr id="27" name="Grupo 26">
            <a:extLst>
              <a:ext uri="{FF2B5EF4-FFF2-40B4-BE49-F238E27FC236}">
                <a16:creationId xmlns:a16="http://schemas.microsoft.com/office/drawing/2014/main" id="{3367BD92-932F-40BB-BB39-B6E10B7FC3B5}"/>
              </a:ext>
            </a:extLst>
          </p:cNvPr>
          <p:cNvGrpSpPr/>
          <p:nvPr/>
        </p:nvGrpSpPr>
        <p:grpSpPr>
          <a:xfrm>
            <a:off x="5270403" y="1417291"/>
            <a:ext cx="4272300" cy="4023418"/>
            <a:chOff x="5272790" y="1476058"/>
            <a:chExt cx="4272300" cy="4023418"/>
          </a:xfrm>
        </p:grpSpPr>
        <p:sp>
          <p:nvSpPr>
            <p:cNvPr id="17" name="CuadroTexto 16">
              <a:extLst>
                <a:ext uri="{FF2B5EF4-FFF2-40B4-BE49-F238E27FC236}">
                  <a16:creationId xmlns:a16="http://schemas.microsoft.com/office/drawing/2014/main" id="{7A46DC3E-CDAE-4B5B-89C5-7EA696F02C7E}"/>
                </a:ext>
              </a:extLst>
            </p:cNvPr>
            <p:cNvSpPr txBox="1"/>
            <p:nvPr/>
          </p:nvSpPr>
          <p:spPr>
            <a:xfrm>
              <a:off x="5272790" y="1476058"/>
              <a:ext cx="4145124" cy="40234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s-ES" dirty="0"/>
            </a:p>
          </p:txBody>
        </p:sp>
        <p:sp>
          <p:nvSpPr>
            <p:cNvPr id="18" name="CuadroTexto 17">
              <a:extLst>
                <a:ext uri="{FF2B5EF4-FFF2-40B4-BE49-F238E27FC236}">
                  <a16:creationId xmlns:a16="http://schemas.microsoft.com/office/drawing/2014/main" id="{78C06E17-D942-4555-B092-79A7C1C53A8A}"/>
                </a:ext>
              </a:extLst>
            </p:cNvPr>
            <p:cNvSpPr txBox="1"/>
            <p:nvPr/>
          </p:nvSpPr>
          <p:spPr>
            <a:xfrm>
              <a:off x="5422530" y="2380231"/>
              <a:ext cx="1354615" cy="646331"/>
            </a:xfrm>
            <a:prstGeom prst="rect">
              <a:avLst/>
            </a:prstGeom>
            <a:noFill/>
            <a:effectLst>
              <a:glow rad="139700">
                <a:schemeClr val="accent4">
                  <a:satMod val="175000"/>
                  <a:alpha val="40000"/>
                </a:schemeClr>
              </a:glow>
            </a:effectLst>
          </p:spPr>
          <p:txBody>
            <a:bodyPr wrap="square" rtlCol="0">
              <a:spAutoFit/>
            </a:bodyPr>
            <a:lstStyle/>
            <a:p>
              <a:r>
                <a:rPr lang="es-ES" b="1" dirty="0">
                  <a:effectLst>
                    <a:glow rad="228600">
                      <a:schemeClr val="accent6">
                        <a:satMod val="175000"/>
                        <a:alpha val="40000"/>
                      </a:schemeClr>
                    </a:glow>
                  </a:effectLst>
                </a:rPr>
                <a:t>Solucionar problemas</a:t>
              </a:r>
            </a:p>
          </p:txBody>
        </p:sp>
        <p:sp>
          <p:nvSpPr>
            <p:cNvPr id="19" name="CuadroTexto 18">
              <a:extLst>
                <a:ext uri="{FF2B5EF4-FFF2-40B4-BE49-F238E27FC236}">
                  <a16:creationId xmlns:a16="http://schemas.microsoft.com/office/drawing/2014/main" id="{D8192585-16EB-40A0-9A27-BF814DE69286}"/>
                </a:ext>
              </a:extLst>
            </p:cNvPr>
            <p:cNvSpPr txBox="1"/>
            <p:nvPr/>
          </p:nvSpPr>
          <p:spPr>
            <a:xfrm>
              <a:off x="6651586" y="1860148"/>
              <a:ext cx="1635057" cy="646331"/>
            </a:xfrm>
            <a:prstGeom prst="rect">
              <a:avLst/>
            </a:prstGeom>
            <a:noFill/>
          </p:spPr>
          <p:txBody>
            <a:bodyPr wrap="square" rtlCol="0">
              <a:spAutoFit/>
            </a:bodyPr>
            <a:lstStyle/>
            <a:p>
              <a:r>
                <a:rPr lang="es-ES" b="1" dirty="0">
                  <a:effectLst>
                    <a:glow rad="101600">
                      <a:schemeClr val="accent4">
                        <a:satMod val="175000"/>
                        <a:alpha val="40000"/>
                      </a:schemeClr>
                    </a:glow>
                  </a:effectLst>
                </a:rPr>
                <a:t>Aprovechar oportunidades</a:t>
              </a:r>
            </a:p>
          </p:txBody>
        </p:sp>
        <p:sp>
          <p:nvSpPr>
            <p:cNvPr id="21" name="CuadroTexto 20">
              <a:extLst>
                <a:ext uri="{FF2B5EF4-FFF2-40B4-BE49-F238E27FC236}">
                  <a16:creationId xmlns:a16="http://schemas.microsoft.com/office/drawing/2014/main" id="{7A3ED70C-2C57-48BC-B96D-FBF753AD599A}"/>
                </a:ext>
              </a:extLst>
            </p:cNvPr>
            <p:cNvSpPr txBox="1"/>
            <p:nvPr/>
          </p:nvSpPr>
          <p:spPr>
            <a:xfrm>
              <a:off x="8190475" y="2259244"/>
              <a:ext cx="1354615" cy="646331"/>
            </a:xfrm>
            <a:prstGeom prst="rect">
              <a:avLst/>
            </a:prstGeom>
            <a:noFill/>
          </p:spPr>
          <p:txBody>
            <a:bodyPr wrap="square" rtlCol="0">
              <a:spAutoFit/>
            </a:bodyPr>
            <a:lstStyle/>
            <a:p>
              <a:r>
                <a:rPr lang="es-ES" b="1" dirty="0">
                  <a:effectLst>
                    <a:glow rad="101600">
                      <a:schemeClr val="accent1">
                        <a:satMod val="175000"/>
                        <a:alpha val="40000"/>
                      </a:schemeClr>
                    </a:glow>
                  </a:effectLst>
                </a:rPr>
                <a:t>Lograr propósitos</a:t>
              </a:r>
            </a:p>
          </p:txBody>
        </p:sp>
        <p:sp>
          <p:nvSpPr>
            <p:cNvPr id="23" name="CuadroTexto 22">
              <a:extLst>
                <a:ext uri="{FF2B5EF4-FFF2-40B4-BE49-F238E27FC236}">
                  <a16:creationId xmlns:a16="http://schemas.microsoft.com/office/drawing/2014/main" id="{79B0DDAB-0293-4C07-AF4A-4DBB40AEA757}"/>
                </a:ext>
              </a:extLst>
            </p:cNvPr>
            <p:cNvSpPr txBox="1"/>
            <p:nvPr/>
          </p:nvSpPr>
          <p:spPr>
            <a:xfrm>
              <a:off x="6781997" y="5129647"/>
              <a:ext cx="1354615" cy="369332"/>
            </a:xfrm>
            <a:prstGeom prst="rect">
              <a:avLst/>
            </a:prstGeom>
            <a:noFill/>
          </p:spPr>
          <p:txBody>
            <a:bodyPr wrap="square" rtlCol="0">
              <a:spAutoFit/>
            </a:bodyPr>
            <a:lstStyle/>
            <a:p>
              <a:r>
                <a:rPr lang="es-ES" b="1" dirty="0">
                  <a:solidFill>
                    <a:srgbClr val="FF0000"/>
                  </a:solidFill>
                </a:rPr>
                <a:t>REALIDAD</a:t>
              </a:r>
            </a:p>
          </p:txBody>
        </p:sp>
        <p:pic>
          <p:nvPicPr>
            <p:cNvPr id="16" name="Imagen 15">
              <a:extLst>
                <a:ext uri="{FF2B5EF4-FFF2-40B4-BE49-F238E27FC236}">
                  <a16:creationId xmlns:a16="http://schemas.microsoft.com/office/drawing/2014/main" id="{D0463872-C7FE-4869-A5D9-3EDF4ABA41FD}"/>
                </a:ext>
              </a:extLst>
            </p:cNvPr>
            <p:cNvPicPr>
              <a:picLocks noChangeAspect="1"/>
            </p:cNvPicPr>
            <p:nvPr/>
          </p:nvPicPr>
          <p:blipFill rotWithShape="1">
            <a:blip r:embed="rId3"/>
            <a:srcRect r="39748"/>
            <a:stretch/>
          </p:blipFill>
          <p:spPr>
            <a:xfrm>
              <a:off x="6737046" y="4017583"/>
              <a:ext cx="1157022" cy="1080023"/>
            </a:xfrm>
            <a:prstGeom prst="teardrop">
              <a:avLst/>
            </a:prstGeom>
          </p:spPr>
        </p:pic>
        <p:pic>
          <p:nvPicPr>
            <p:cNvPr id="1028" name="Picture 4" descr="Mi Propio Negocio - Consulting Agency | Facebook - 57 Photos">
              <a:extLst>
                <a:ext uri="{FF2B5EF4-FFF2-40B4-BE49-F238E27FC236}">
                  <a16:creationId xmlns:a16="http://schemas.microsoft.com/office/drawing/2014/main" id="{9084D8DD-96E3-430C-95B3-0E6A7D047C4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02751" y="3110250"/>
              <a:ext cx="1157022" cy="11570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dimensión social de la pandemia - Informacion.es">
              <a:extLst>
                <a:ext uri="{FF2B5EF4-FFF2-40B4-BE49-F238E27FC236}">
                  <a16:creationId xmlns:a16="http://schemas.microsoft.com/office/drawing/2014/main" id="{276851AB-02EE-47F9-8071-5D835CCFB64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flipH="1">
              <a:off x="5488518" y="3252067"/>
              <a:ext cx="1355538" cy="1080023"/>
            </a:xfrm>
            <a:prstGeom prst="teardrop">
              <a:avLst/>
            </a:prstGeom>
            <a:noFill/>
            <a:extLst>
              <a:ext uri="{909E8E84-426E-40DD-AFC4-6F175D3DCCD1}">
                <a14:hiddenFill xmlns:a14="http://schemas.microsoft.com/office/drawing/2010/main">
                  <a:solidFill>
                    <a:srgbClr val="FFFFFF"/>
                  </a:solidFill>
                </a14:hiddenFill>
              </a:ext>
            </a:extLst>
          </p:spPr>
        </p:pic>
      </p:grpSp>
      <p:sp>
        <p:nvSpPr>
          <p:cNvPr id="25" name="CuadroTexto 24">
            <a:extLst>
              <a:ext uri="{FF2B5EF4-FFF2-40B4-BE49-F238E27FC236}">
                <a16:creationId xmlns:a16="http://schemas.microsoft.com/office/drawing/2014/main" id="{BA4F79CC-C110-4A6C-B9D7-ED12E219621B}"/>
              </a:ext>
            </a:extLst>
          </p:cNvPr>
          <p:cNvSpPr txBox="1"/>
          <p:nvPr/>
        </p:nvSpPr>
        <p:spPr>
          <a:xfrm>
            <a:off x="3096488" y="3394364"/>
            <a:ext cx="1890581" cy="369332"/>
          </a:xfrm>
          <a:prstGeom prst="rect">
            <a:avLst/>
          </a:prstGeom>
          <a:noFill/>
        </p:spPr>
        <p:txBody>
          <a:bodyPr wrap="square" rtlCol="0">
            <a:spAutoFit/>
          </a:bodyPr>
          <a:lstStyle/>
          <a:p>
            <a:r>
              <a:rPr lang="es-ES" b="1" dirty="0">
                <a:solidFill>
                  <a:schemeClr val="bg1"/>
                </a:solidFill>
                <a:effectLst>
                  <a:glow rad="228600">
                    <a:schemeClr val="accent4">
                      <a:satMod val="175000"/>
                      <a:alpha val="40000"/>
                    </a:schemeClr>
                  </a:glow>
                </a:effectLst>
              </a:rPr>
              <a:t>EXPERIENCIAS</a:t>
            </a:r>
          </a:p>
        </p:txBody>
      </p:sp>
      <p:sp>
        <p:nvSpPr>
          <p:cNvPr id="26" name="CuadroTexto 25">
            <a:extLst>
              <a:ext uri="{FF2B5EF4-FFF2-40B4-BE49-F238E27FC236}">
                <a16:creationId xmlns:a16="http://schemas.microsoft.com/office/drawing/2014/main" id="{88FF6495-D19E-49EE-88F4-361A55826659}"/>
              </a:ext>
            </a:extLst>
          </p:cNvPr>
          <p:cNvSpPr txBox="1"/>
          <p:nvPr/>
        </p:nvSpPr>
        <p:spPr>
          <a:xfrm>
            <a:off x="4317029" y="5724030"/>
            <a:ext cx="2958229" cy="369332"/>
          </a:xfrm>
          <a:prstGeom prst="rect">
            <a:avLst/>
          </a:prstGeom>
          <a:noFill/>
        </p:spPr>
        <p:txBody>
          <a:bodyPr wrap="square" rtlCol="0">
            <a:spAutoFit/>
          </a:bodyPr>
          <a:lstStyle/>
          <a:p>
            <a:r>
              <a:rPr lang="es-ES" b="1" dirty="0"/>
              <a:t>O sea…</a:t>
            </a:r>
          </a:p>
        </p:txBody>
      </p:sp>
      <p:sp>
        <p:nvSpPr>
          <p:cNvPr id="28" name="Rectángulo 5">
            <a:extLst>
              <a:ext uri="{FF2B5EF4-FFF2-40B4-BE49-F238E27FC236}">
                <a16:creationId xmlns:a16="http://schemas.microsoft.com/office/drawing/2014/main" id="{AA8EBED5-449B-4CB1-BF96-1D4554DA578A}"/>
              </a:ext>
            </a:extLst>
          </p:cNvPr>
          <p:cNvSpPr/>
          <p:nvPr/>
        </p:nvSpPr>
        <p:spPr>
          <a:xfrm>
            <a:off x="5271825" y="5616309"/>
            <a:ext cx="4006866" cy="584775"/>
          </a:xfrm>
          <a:custGeom>
            <a:avLst/>
            <a:gdLst>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 name="connsiteX0" fmla="*/ 0 w 2790059"/>
              <a:gd name="connsiteY0" fmla="*/ 0 h 923330"/>
              <a:gd name="connsiteX1" fmla="*/ 2790059 w 2790059"/>
              <a:gd name="connsiteY1" fmla="*/ 0 h 923330"/>
              <a:gd name="connsiteX2" fmla="*/ 2790059 w 2790059"/>
              <a:gd name="connsiteY2" fmla="*/ 923330 h 923330"/>
              <a:gd name="connsiteX3" fmla="*/ 0 w 2790059"/>
              <a:gd name="connsiteY3" fmla="*/ 923330 h 923330"/>
              <a:gd name="connsiteX4" fmla="*/ 0 w 2790059"/>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59" h="923330">
                <a:moveTo>
                  <a:pt x="0" y="0"/>
                </a:moveTo>
                <a:lnTo>
                  <a:pt x="2790059" y="0"/>
                </a:lnTo>
                <a:lnTo>
                  <a:pt x="2790059" y="923330"/>
                </a:lnTo>
                <a:lnTo>
                  <a:pt x="0" y="923330"/>
                </a:lnTo>
                <a:lnTo>
                  <a:pt x="0" y="0"/>
                </a:lnTo>
                <a:close/>
              </a:path>
            </a:pathLst>
          </a:cu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3200" b="1" dirty="0">
                <a:ln/>
                <a:solidFill>
                  <a:srgbClr val="FF0000"/>
                </a:solidFill>
              </a:rPr>
              <a:t>Se hacen competentes</a:t>
            </a:r>
          </a:p>
        </p:txBody>
      </p:sp>
    </p:spTree>
    <p:extLst>
      <p:ext uri="{BB962C8B-B14F-4D97-AF65-F5344CB8AC3E}">
        <p14:creationId xmlns:p14="http://schemas.microsoft.com/office/powerpoint/2010/main" val="303842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A8E06B6A-E933-435E-BCE7-4128BA2EC1EB}"/>
              </a:ext>
            </a:extLst>
          </p:cNvPr>
          <p:cNvPicPr>
            <a:picLocks noChangeAspect="1"/>
          </p:cNvPicPr>
          <p:nvPr/>
        </p:nvPicPr>
        <p:blipFill>
          <a:blip r:embed="rId2"/>
          <a:stretch>
            <a:fillRect/>
          </a:stretch>
        </p:blipFill>
        <p:spPr>
          <a:xfrm rot="5400000">
            <a:off x="4563582" y="1981260"/>
            <a:ext cx="3143250" cy="3143250"/>
          </a:xfrm>
          <a:prstGeom prst="rect">
            <a:avLst/>
          </a:prstGeom>
        </p:spPr>
      </p:pic>
      <p:sp>
        <p:nvSpPr>
          <p:cNvPr id="2" name="1 Título"/>
          <p:cNvSpPr>
            <a:spLocks noGrp="1"/>
          </p:cNvSpPr>
          <p:nvPr>
            <p:ph type="title"/>
          </p:nvPr>
        </p:nvSpPr>
        <p:spPr>
          <a:xfrm>
            <a:off x="3431009" y="0"/>
            <a:ext cx="6356350" cy="764704"/>
          </a:xfrm>
        </p:spPr>
        <p:txBody>
          <a:bodyPr/>
          <a:lstStyle/>
          <a:p>
            <a:pPr algn="r"/>
            <a:r>
              <a:rPr lang="es-PE" dirty="0"/>
              <a:t>PARA REFLEXIONAR</a:t>
            </a:r>
          </a:p>
        </p:txBody>
      </p:sp>
      <p:sp>
        <p:nvSpPr>
          <p:cNvPr id="3" name="CuadroTexto 2">
            <a:extLst>
              <a:ext uri="{FF2B5EF4-FFF2-40B4-BE49-F238E27FC236}">
                <a16:creationId xmlns:a16="http://schemas.microsoft.com/office/drawing/2014/main" id="{E75A1F09-79B0-434A-BA54-992DB927BE69}"/>
              </a:ext>
            </a:extLst>
          </p:cNvPr>
          <p:cNvSpPr txBox="1"/>
          <p:nvPr/>
        </p:nvSpPr>
        <p:spPr>
          <a:xfrm>
            <a:off x="533410" y="1037200"/>
            <a:ext cx="2958229" cy="369332"/>
          </a:xfrm>
          <a:prstGeom prst="rect">
            <a:avLst/>
          </a:prstGeom>
          <a:noFill/>
        </p:spPr>
        <p:txBody>
          <a:bodyPr wrap="square" rtlCol="0">
            <a:spAutoFit/>
          </a:bodyPr>
          <a:lstStyle/>
          <a:p>
            <a:r>
              <a:rPr lang="es-ES" b="1" dirty="0"/>
              <a:t>Cómo los estudiantes …</a:t>
            </a:r>
          </a:p>
        </p:txBody>
      </p:sp>
      <p:grpSp>
        <p:nvGrpSpPr>
          <p:cNvPr id="27" name="Grupo 26">
            <a:extLst>
              <a:ext uri="{FF2B5EF4-FFF2-40B4-BE49-F238E27FC236}">
                <a16:creationId xmlns:a16="http://schemas.microsoft.com/office/drawing/2014/main" id="{3367BD92-932F-40BB-BB39-B6E10B7FC3B5}"/>
              </a:ext>
            </a:extLst>
          </p:cNvPr>
          <p:cNvGrpSpPr/>
          <p:nvPr/>
        </p:nvGrpSpPr>
        <p:grpSpPr>
          <a:xfrm>
            <a:off x="478048" y="1541176"/>
            <a:ext cx="4272300" cy="4023418"/>
            <a:chOff x="5272790" y="1476058"/>
            <a:chExt cx="4272300" cy="4023418"/>
          </a:xfrm>
        </p:grpSpPr>
        <p:sp>
          <p:nvSpPr>
            <p:cNvPr id="17" name="CuadroTexto 16">
              <a:extLst>
                <a:ext uri="{FF2B5EF4-FFF2-40B4-BE49-F238E27FC236}">
                  <a16:creationId xmlns:a16="http://schemas.microsoft.com/office/drawing/2014/main" id="{7A46DC3E-CDAE-4B5B-89C5-7EA696F02C7E}"/>
                </a:ext>
              </a:extLst>
            </p:cNvPr>
            <p:cNvSpPr txBox="1"/>
            <p:nvPr/>
          </p:nvSpPr>
          <p:spPr>
            <a:xfrm>
              <a:off x="5272790" y="1476058"/>
              <a:ext cx="4145124" cy="40234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s-ES" dirty="0"/>
            </a:p>
          </p:txBody>
        </p:sp>
        <p:sp>
          <p:nvSpPr>
            <p:cNvPr id="18" name="CuadroTexto 17">
              <a:extLst>
                <a:ext uri="{FF2B5EF4-FFF2-40B4-BE49-F238E27FC236}">
                  <a16:creationId xmlns:a16="http://schemas.microsoft.com/office/drawing/2014/main" id="{78C06E17-D942-4555-B092-79A7C1C53A8A}"/>
                </a:ext>
              </a:extLst>
            </p:cNvPr>
            <p:cNvSpPr txBox="1"/>
            <p:nvPr/>
          </p:nvSpPr>
          <p:spPr>
            <a:xfrm>
              <a:off x="5422530" y="2380231"/>
              <a:ext cx="1354615" cy="646331"/>
            </a:xfrm>
            <a:prstGeom prst="rect">
              <a:avLst/>
            </a:prstGeom>
            <a:noFill/>
            <a:effectLst>
              <a:glow rad="139700">
                <a:schemeClr val="accent4">
                  <a:satMod val="175000"/>
                  <a:alpha val="40000"/>
                </a:schemeClr>
              </a:glow>
            </a:effectLst>
          </p:spPr>
          <p:txBody>
            <a:bodyPr wrap="square" rtlCol="0">
              <a:spAutoFit/>
            </a:bodyPr>
            <a:lstStyle/>
            <a:p>
              <a:r>
                <a:rPr lang="es-ES" b="1" dirty="0">
                  <a:effectLst>
                    <a:glow rad="228600">
                      <a:schemeClr val="accent6">
                        <a:satMod val="175000"/>
                        <a:alpha val="40000"/>
                      </a:schemeClr>
                    </a:glow>
                  </a:effectLst>
                </a:rPr>
                <a:t>Solucionan problemas</a:t>
              </a:r>
            </a:p>
          </p:txBody>
        </p:sp>
        <p:sp>
          <p:nvSpPr>
            <p:cNvPr id="19" name="CuadroTexto 18">
              <a:extLst>
                <a:ext uri="{FF2B5EF4-FFF2-40B4-BE49-F238E27FC236}">
                  <a16:creationId xmlns:a16="http://schemas.microsoft.com/office/drawing/2014/main" id="{D8192585-16EB-40A0-9A27-BF814DE69286}"/>
                </a:ext>
              </a:extLst>
            </p:cNvPr>
            <p:cNvSpPr txBox="1"/>
            <p:nvPr/>
          </p:nvSpPr>
          <p:spPr>
            <a:xfrm>
              <a:off x="6651586" y="1860148"/>
              <a:ext cx="1635057" cy="646331"/>
            </a:xfrm>
            <a:prstGeom prst="rect">
              <a:avLst/>
            </a:prstGeom>
            <a:noFill/>
          </p:spPr>
          <p:txBody>
            <a:bodyPr wrap="square" rtlCol="0">
              <a:spAutoFit/>
            </a:bodyPr>
            <a:lstStyle/>
            <a:p>
              <a:r>
                <a:rPr lang="es-ES" b="1" dirty="0">
                  <a:effectLst>
                    <a:glow rad="101600">
                      <a:schemeClr val="accent4">
                        <a:satMod val="175000"/>
                        <a:alpha val="40000"/>
                      </a:schemeClr>
                    </a:glow>
                  </a:effectLst>
                </a:rPr>
                <a:t>Aprovechan oportunidades</a:t>
              </a:r>
            </a:p>
          </p:txBody>
        </p:sp>
        <p:sp>
          <p:nvSpPr>
            <p:cNvPr id="21" name="CuadroTexto 20">
              <a:extLst>
                <a:ext uri="{FF2B5EF4-FFF2-40B4-BE49-F238E27FC236}">
                  <a16:creationId xmlns:a16="http://schemas.microsoft.com/office/drawing/2014/main" id="{7A3ED70C-2C57-48BC-B96D-FBF753AD599A}"/>
                </a:ext>
              </a:extLst>
            </p:cNvPr>
            <p:cNvSpPr txBox="1"/>
            <p:nvPr/>
          </p:nvSpPr>
          <p:spPr>
            <a:xfrm>
              <a:off x="8190475" y="2259244"/>
              <a:ext cx="1354615" cy="646331"/>
            </a:xfrm>
            <a:prstGeom prst="rect">
              <a:avLst/>
            </a:prstGeom>
            <a:noFill/>
          </p:spPr>
          <p:txBody>
            <a:bodyPr wrap="square" rtlCol="0">
              <a:spAutoFit/>
            </a:bodyPr>
            <a:lstStyle/>
            <a:p>
              <a:r>
                <a:rPr lang="es-ES" b="1" dirty="0">
                  <a:effectLst>
                    <a:glow rad="101600">
                      <a:schemeClr val="accent1">
                        <a:satMod val="175000"/>
                        <a:alpha val="40000"/>
                      </a:schemeClr>
                    </a:glow>
                  </a:effectLst>
                </a:rPr>
                <a:t>Logran propósitos</a:t>
              </a:r>
            </a:p>
          </p:txBody>
        </p:sp>
        <p:sp>
          <p:nvSpPr>
            <p:cNvPr id="23" name="CuadroTexto 22">
              <a:extLst>
                <a:ext uri="{FF2B5EF4-FFF2-40B4-BE49-F238E27FC236}">
                  <a16:creationId xmlns:a16="http://schemas.microsoft.com/office/drawing/2014/main" id="{79B0DDAB-0293-4C07-AF4A-4DBB40AEA757}"/>
                </a:ext>
              </a:extLst>
            </p:cNvPr>
            <p:cNvSpPr txBox="1"/>
            <p:nvPr/>
          </p:nvSpPr>
          <p:spPr>
            <a:xfrm>
              <a:off x="6781997" y="5129647"/>
              <a:ext cx="1354615" cy="369332"/>
            </a:xfrm>
            <a:prstGeom prst="rect">
              <a:avLst/>
            </a:prstGeom>
            <a:noFill/>
          </p:spPr>
          <p:txBody>
            <a:bodyPr wrap="square" rtlCol="0">
              <a:spAutoFit/>
            </a:bodyPr>
            <a:lstStyle/>
            <a:p>
              <a:endParaRPr lang="es-ES" b="1" dirty="0">
                <a:solidFill>
                  <a:srgbClr val="FF0000"/>
                </a:solidFill>
              </a:endParaRPr>
            </a:p>
          </p:txBody>
        </p:sp>
        <p:pic>
          <p:nvPicPr>
            <p:cNvPr id="16" name="Imagen 15">
              <a:extLst>
                <a:ext uri="{FF2B5EF4-FFF2-40B4-BE49-F238E27FC236}">
                  <a16:creationId xmlns:a16="http://schemas.microsoft.com/office/drawing/2014/main" id="{D0463872-C7FE-4869-A5D9-3EDF4ABA41FD}"/>
                </a:ext>
              </a:extLst>
            </p:cNvPr>
            <p:cNvPicPr>
              <a:picLocks noChangeAspect="1"/>
            </p:cNvPicPr>
            <p:nvPr/>
          </p:nvPicPr>
          <p:blipFill rotWithShape="1">
            <a:blip r:embed="rId3"/>
            <a:srcRect r="39748"/>
            <a:stretch/>
          </p:blipFill>
          <p:spPr>
            <a:xfrm>
              <a:off x="6737046" y="4017583"/>
              <a:ext cx="1157022" cy="1080023"/>
            </a:xfrm>
            <a:prstGeom prst="teardrop">
              <a:avLst/>
            </a:prstGeom>
          </p:spPr>
        </p:pic>
        <p:pic>
          <p:nvPicPr>
            <p:cNvPr id="1028" name="Picture 4" descr="Mi Propio Negocio - Consulting Agency | Facebook - 57 Photos">
              <a:extLst>
                <a:ext uri="{FF2B5EF4-FFF2-40B4-BE49-F238E27FC236}">
                  <a16:creationId xmlns:a16="http://schemas.microsoft.com/office/drawing/2014/main" id="{9084D8DD-96E3-430C-95B3-0E6A7D047C4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02751" y="3110250"/>
              <a:ext cx="1157022" cy="11570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dimensión social de la pandemia - Informacion.es">
              <a:extLst>
                <a:ext uri="{FF2B5EF4-FFF2-40B4-BE49-F238E27FC236}">
                  <a16:creationId xmlns:a16="http://schemas.microsoft.com/office/drawing/2014/main" id="{276851AB-02EE-47F9-8071-5D835CCFB64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flipH="1">
              <a:off x="5488518" y="3252067"/>
              <a:ext cx="1355538" cy="1080023"/>
            </a:xfrm>
            <a:prstGeom prst="teardrop">
              <a:avLst/>
            </a:prstGeom>
            <a:noFill/>
            <a:extLst>
              <a:ext uri="{909E8E84-426E-40DD-AFC4-6F175D3DCCD1}">
                <a14:hiddenFill xmlns:a14="http://schemas.microsoft.com/office/drawing/2010/main">
                  <a:solidFill>
                    <a:srgbClr val="FFFFFF"/>
                  </a:solidFill>
                </a14:hiddenFill>
              </a:ext>
            </a:extLst>
          </p:spPr>
        </p:pic>
      </p:grpSp>
      <p:sp>
        <p:nvSpPr>
          <p:cNvPr id="4" name="CuadroTexto 3">
            <a:extLst>
              <a:ext uri="{FF2B5EF4-FFF2-40B4-BE49-F238E27FC236}">
                <a16:creationId xmlns:a16="http://schemas.microsoft.com/office/drawing/2014/main" id="{50641FC1-ED08-4210-8907-53C3B2C1D836}"/>
              </a:ext>
            </a:extLst>
          </p:cNvPr>
          <p:cNvSpPr txBox="1"/>
          <p:nvPr/>
        </p:nvSpPr>
        <p:spPr>
          <a:xfrm>
            <a:off x="5206724" y="3492465"/>
            <a:ext cx="2023167" cy="646331"/>
          </a:xfrm>
          <a:prstGeom prst="rect">
            <a:avLst/>
          </a:prstGeom>
          <a:noFill/>
        </p:spPr>
        <p:txBody>
          <a:bodyPr wrap="square" rtlCol="0">
            <a:spAutoFit/>
          </a:bodyPr>
          <a:lstStyle/>
          <a:p>
            <a:pPr algn="ctr"/>
            <a:r>
              <a:rPr lang="es-ES" b="1" dirty="0">
                <a:solidFill>
                  <a:schemeClr val="bg1"/>
                </a:solidFill>
                <a:effectLst>
                  <a:glow rad="228600">
                    <a:schemeClr val="accent4">
                      <a:satMod val="175000"/>
                      <a:alpha val="40000"/>
                    </a:schemeClr>
                  </a:glow>
                </a:effectLst>
              </a:rPr>
              <a:t>AFRONTANDO RETOS</a:t>
            </a:r>
          </a:p>
        </p:txBody>
      </p:sp>
      <p:grpSp>
        <p:nvGrpSpPr>
          <p:cNvPr id="8" name="Grupo 7">
            <a:extLst>
              <a:ext uri="{FF2B5EF4-FFF2-40B4-BE49-F238E27FC236}">
                <a16:creationId xmlns:a16="http://schemas.microsoft.com/office/drawing/2014/main" id="{6FDEB200-2A22-4EBB-9D16-2FD33E5D77B4}"/>
              </a:ext>
            </a:extLst>
          </p:cNvPr>
          <p:cNvGrpSpPr/>
          <p:nvPr/>
        </p:nvGrpSpPr>
        <p:grpSpPr>
          <a:xfrm>
            <a:off x="7676063" y="1279339"/>
            <a:ext cx="1438238" cy="1166010"/>
            <a:chOff x="4597332" y="1567282"/>
            <a:chExt cx="4540251" cy="3143249"/>
          </a:xfrm>
        </p:grpSpPr>
        <p:pic>
          <p:nvPicPr>
            <p:cNvPr id="5" name="Imagen 4">
              <a:extLst>
                <a:ext uri="{FF2B5EF4-FFF2-40B4-BE49-F238E27FC236}">
                  <a16:creationId xmlns:a16="http://schemas.microsoft.com/office/drawing/2014/main" id="{F605D605-B6AA-47F7-9B0F-18A4BCF19E24}"/>
                </a:ext>
              </a:extLst>
            </p:cNvPr>
            <p:cNvPicPr>
              <a:picLocks noChangeAspect="1"/>
            </p:cNvPicPr>
            <p:nvPr/>
          </p:nvPicPr>
          <p:blipFill>
            <a:blip r:embed="rId6"/>
            <a:stretch>
              <a:fillRect/>
            </a:stretch>
          </p:blipFill>
          <p:spPr>
            <a:xfrm>
              <a:off x="4597332" y="1567282"/>
              <a:ext cx="4540251" cy="3143249"/>
            </a:xfrm>
            <a:prstGeom prst="rect">
              <a:avLst/>
            </a:prstGeom>
          </p:spPr>
        </p:pic>
        <p:sp>
          <p:nvSpPr>
            <p:cNvPr id="7" name="Rectángulo 6">
              <a:extLst>
                <a:ext uri="{FF2B5EF4-FFF2-40B4-BE49-F238E27FC236}">
                  <a16:creationId xmlns:a16="http://schemas.microsoft.com/office/drawing/2014/main" id="{7A47413D-EA34-47A6-88FC-0C832A3AA05C}"/>
                </a:ext>
              </a:extLst>
            </p:cNvPr>
            <p:cNvSpPr/>
            <p:nvPr/>
          </p:nvSpPr>
          <p:spPr>
            <a:xfrm rot="21046138">
              <a:off x="5632880" y="3175368"/>
              <a:ext cx="2416464" cy="25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 name="Imagen 9">
            <a:extLst>
              <a:ext uri="{FF2B5EF4-FFF2-40B4-BE49-F238E27FC236}">
                <a16:creationId xmlns:a16="http://schemas.microsoft.com/office/drawing/2014/main" id="{3B2345B8-E6DA-4C92-B1D0-AC422B38FB8D}"/>
              </a:ext>
            </a:extLst>
          </p:cNvPr>
          <p:cNvPicPr>
            <a:picLocks noChangeAspect="1"/>
          </p:cNvPicPr>
          <p:nvPr/>
        </p:nvPicPr>
        <p:blipFill>
          <a:blip r:embed="rId7"/>
          <a:stretch>
            <a:fillRect/>
          </a:stretch>
        </p:blipFill>
        <p:spPr>
          <a:xfrm>
            <a:off x="7887882" y="2857720"/>
            <a:ext cx="1390330" cy="1390330"/>
          </a:xfrm>
          <a:prstGeom prst="rect">
            <a:avLst/>
          </a:prstGeom>
        </p:spPr>
      </p:pic>
      <p:pic>
        <p:nvPicPr>
          <p:cNvPr id="12" name="Imagen 11">
            <a:extLst>
              <a:ext uri="{FF2B5EF4-FFF2-40B4-BE49-F238E27FC236}">
                <a16:creationId xmlns:a16="http://schemas.microsoft.com/office/drawing/2014/main" id="{17C2BEC2-104D-4568-9693-6905776D071B}"/>
              </a:ext>
            </a:extLst>
          </p:cNvPr>
          <p:cNvPicPr>
            <a:picLocks noChangeAspect="1"/>
          </p:cNvPicPr>
          <p:nvPr/>
        </p:nvPicPr>
        <p:blipFill rotWithShape="1">
          <a:blip r:embed="rId8"/>
          <a:srcRect l="8201" r="6495"/>
          <a:stretch/>
        </p:blipFill>
        <p:spPr>
          <a:xfrm>
            <a:off x="7706832" y="4836849"/>
            <a:ext cx="1572552" cy="1085163"/>
          </a:xfrm>
          <a:prstGeom prst="rect">
            <a:avLst/>
          </a:prstGeom>
        </p:spPr>
      </p:pic>
    </p:spTree>
    <p:extLst>
      <p:ext uri="{BB962C8B-B14F-4D97-AF65-F5344CB8AC3E}">
        <p14:creationId xmlns:p14="http://schemas.microsoft.com/office/powerpoint/2010/main" val="14485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a Niña De Dibujos Animados Con Una Expresión Confusa ...">
            <a:extLst>
              <a:ext uri="{FF2B5EF4-FFF2-40B4-BE49-F238E27FC236}">
                <a16:creationId xmlns:a16="http://schemas.microsoft.com/office/drawing/2014/main" id="{D5E074E4-56C0-4650-83F7-AC6D36302A2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00872" y="1124744"/>
            <a:ext cx="1944216" cy="390651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D4505C4-0822-4E3F-83DE-DFD75B8A7714}"/>
              </a:ext>
            </a:extLst>
          </p:cNvPr>
          <p:cNvSpPr txBox="1"/>
          <p:nvPr/>
        </p:nvSpPr>
        <p:spPr>
          <a:xfrm>
            <a:off x="2288704" y="5031262"/>
            <a:ext cx="6192688" cy="523220"/>
          </a:xfrm>
          <a:prstGeom prst="rect">
            <a:avLst/>
          </a:prstGeom>
          <a:noFill/>
        </p:spPr>
        <p:txBody>
          <a:bodyPr wrap="square" rtlCol="0">
            <a:spAutoFit/>
          </a:bodyPr>
          <a:lstStyle/>
          <a:p>
            <a:r>
              <a:rPr lang="es-MX" sz="2800" b="1" dirty="0"/>
              <a:t>PRECISIONES TERMINOLÓGICAS</a:t>
            </a:r>
            <a:endParaRPr lang="es-PE" sz="2800" b="1" dirty="0"/>
          </a:p>
        </p:txBody>
      </p:sp>
    </p:spTree>
    <p:extLst>
      <p:ext uri="{BB962C8B-B14F-4D97-AF65-F5344CB8AC3E}">
        <p14:creationId xmlns:p14="http://schemas.microsoft.com/office/powerpoint/2010/main" val="170806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lutions - Performance Management | CS-Smart">
            <a:extLst>
              <a:ext uri="{FF2B5EF4-FFF2-40B4-BE49-F238E27FC236}">
                <a16:creationId xmlns:a16="http://schemas.microsoft.com/office/drawing/2014/main" id="{43025228-5531-49F7-B7DF-FD56288E913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24608" y="4566655"/>
            <a:ext cx="2862317" cy="225596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0EBFE3A-7893-4EF1-AB7F-A2D68DEC0F63}"/>
              </a:ext>
            </a:extLst>
          </p:cNvPr>
          <p:cNvSpPr>
            <a:spLocks noGrp="1"/>
          </p:cNvSpPr>
          <p:nvPr>
            <p:ph type="title"/>
          </p:nvPr>
        </p:nvSpPr>
        <p:spPr/>
        <p:txBody>
          <a:bodyPr/>
          <a:lstStyle/>
          <a:p>
            <a:pPr algn="r"/>
            <a:r>
              <a:rPr lang="es-ES_tradnl" dirty="0"/>
              <a:t>EL DESEMPEÑO</a:t>
            </a:r>
            <a:endParaRPr lang="es-ES" dirty="0"/>
          </a:p>
        </p:txBody>
      </p:sp>
      <p:sp>
        <p:nvSpPr>
          <p:cNvPr id="4" name="CuadroTexto 3">
            <a:extLst>
              <a:ext uri="{FF2B5EF4-FFF2-40B4-BE49-F238E27FC236}">
                <a16:creationId xmlns:a16="http://schemas.microsoft.com/office/drawing/2014/main" id="{EEFA5E5E-74EE-4E1A-8A59-CFA4D75EF4D1}"/>
              </a:ext>
            </a:extLst>
          </p:cNvPr>
          <p:cNvSpPr txBox="1"/>
          <p:nvPr/>
        </p:nvSpPr>
        <p:spPr>
          <a:xfrm>
            <a:off x="3748019" y="1013434"/>
            <a:ext cx="2664296" cy="400110"/>
          </a:xfrm>
          <a:prstGeom prst="rect">
            <a:avLst/>
          </a:prstGeom>
          <a:noFill/>
          <a:ln w="28575">
            <a:solidFill>
              <a:schemeClr val="accent3">
                <a:lumMod val="50000"/>
              </a:schemeClr>
            </a:solidFill>
          </a:ln>
        </p:spPr>
        <p:txBody>
          <a:bodyPr wrap="square" rtlCol="0">
            <a:spAutoFit/>
          </a:bodyPr>
          <a:lstStyle/>
          <a:p>
            <a:pPr algn="ctr"/>
            <a:r>
              <a:rPr lang="es-ES_tradnl" sz="2000" b="1" dirty="0"/>
              <a:t>DESEMPEÑO</a:t>
            </a:r>
            <a:endParaRPr lang="es-ES" sz="2000" b="1" dirty="0"/>
          </a:p>
        </p:txBody>
      </p:sp>
      <p:sp>
        <p:nvSpPr>
          <p:cNvPr id="5" name="CuadroTexto 4">
            <a:extLst>
              <a:ext uri="{FF2B5EF4-FFF2-40B4-BE49-F238E27FC236}">
                <a16:creationId xmlns:a16="http://schemas.microsoft.com/office/drawing/2014/main" id="{2DAED195-63DE-4D99-BE8F-09D45A64615B}"/>
              </a:ext>
            </a:extLst>
          </p:cNvPr>
          <p:cNvSpPr txBox="1"/>
          <p:nvPr/>
        </p:nvSpPr>
        <p:spPr>
          <a:xfrm>
            <a:off x="1928664" y="1760507"/>
            <a:ext cx="1764196" cy="646331"/>
          </a:xfrm>
          <a:prstGeom prst="rect">
            <a:avLst/>
          </a:prstGeom>
          <a:noFill/>
          <a:ln w="28575">
            <a:solidFill>
              <a:schemeClr val="accent3">
                <a:lumMod val="50000"/>
              </a:schemeClr>
            </a:solidFill>
          </a:ln>
        </p:spPr>
        <p:txBody>
          <a:bodyPr wrap="square" rtlCol="0">
            <a:spAutoFit/>
          </a:bodyPr>
          <a:lstStyle/>
          <a:p>
            <a:pPr algn="ctr"/>
            <a:r>
              <a:rPr lang="es-ES_tradnl" dirty="0"/>
              <a:t>UNA PERFORMANCE</a:t>
            </a:r>
            <a:endParaRPr lang="es-ES" dirty="0"/>
          </a:p>
        </p:txBody>
      </p:sp>
      <p:sp>
        <p:nvSpPr>
          <p:cNvPr id="7" name="CuadroTexto 6">
            <a:extLst>
              <a:ext uri="{FF2B5EF4-FFF2-40B4-BE49-F238E27FC236}">
                <a16:creationId xmlns:a16="http://schemas.microsoft.com/office/drawing/2014/main" id="{8D6FDBB2-A035-4684-96D0-7B134FAC9290}"/>
              </a:ext>
            </a:extLst>
          </p:cNvPr>
          <p:cNvSpPr txBox="1"/>
          <p:nvPr/>
        </p:nvSpPr>
        <p:spPr>
          <a:xfrm>
            <a:off x="6465168" y="1760507"/>
            <a:ext cx="1944216" cy="646331"/>
          </a:xfrm>
          <a:prstGeom prst="rect">
            <a:avLst/>
          </a:prstGeom>
          <a:noFill/>
          <a:ln w="28575">
            <a:solidFill>
              <a:schemeClr val="accent3">
                <a:lumMod val="50000"/>
              </a:schemeClr>
            </a:solidFill>
          </a:ln>
        </p:spPr>
        <p:txBody>
          <a:bodyPr wrap="square" rtlCol="0">
            <a:spAutoFit/>
          </a:bodyPr>
          <a:lstStyle/>
          <a:p>
            <a:pPr algn="ctr"/>
            <a:r>
              <a:rPr lang="es-ES_tradnl" dirty="0"/>
              <a:t>UN CONSTRUCTO CURRICULAR</a:t>
            </a:r>
            <a:endParaRPr lang="es-ES" dirty="0"/>
          </a:p>
        </p:txBody>
      </p:sp>
      <p:sp>
        <p:nvSpPr>
          <p:cNvPr id="8" name="CuadroTexto 7">
            <a:extLst>
              <a:ext uri="{FF2B5EF4-FFF2-40B4-BE49-F238E27FC236}">
                <a16:creationId xmlns:a16="http://schemas.microsoft.com/office/drawing/2014/main" id="{60C8D50C-5D3B-4FC8-9988-87BAE21C20E6}"/>
              </a:ext>
            </a:extLst>
          </p:cNvPr>
          <p:cNvSpPr txBox="1"/>
          <p:nvPr/>
        </p:nvSpPr>
        <p:spPr>
          <a:xfrm>
            <a:off x="1298593" y="2760377"/>
            <a:ext cx="2664296" cy="1754326"/>
          </a:xfrm>
          <a:prstGeom prst="rect">
            <a:avLst/>
          </a:prstGeom>
          <a:noFill/>
        </p:spPr>
        <p:txBody>
          <a:bodyPr wrap="square" rtlCol="0">
            <a:spAutoFit/>
          </a:bodyPr>
          <a:lstStyle/>
          <a:p>
            <a:pPr marL="285750" indent="-285750">
              <a:buFontTx/>
              <a:buChar char="-"/>
            </a:pPr>
            <a:r>
              <a:rPr lang="es-ES_tradnl" dirty="0"/>
              <a:t>Actuación, realización, ejecución, interpretación de algo</a:t>
            </a:r>
          </a:p>
          <a:p>
            <a:pPr marL="285750" indent="-285750">
              <a:buFontTx/>
              <a:buChar char="-"/>
            </a:pPr>
            <a:r>
              <a:rPr lang="es-ES_tradnl" dirty="0"/>
              <a:t>Uso general en diversos ámbitos de la vida</a:t>
            </a:r>
            <a:endParaRPr lang="es-ES" dirty="0"/>
          </a:p>
        </p:txBody>
      </p:sp>
      <p:sp>
        <p:nvSpPr>
          <p:cNvPr id="10" name="CuadroTexto 9">
            <a:extLst>
              <a:ext uri="{FF2B5EF4-FFF2-40B4-BE49-F238E27FC236}">
                <a16:creationId xmlns:a16="http://schemas.microsoft.com/office/drawing/2014/main" id="{2B93913C-8E67-4765-A9B3-E2F2840F7106}"/>
              </a:ext>
            </a:extLst>
          </p:cNvPr>
          <p:cNvSpPr txBox="1"/>
          <p:nvPr/>
        </p:nvSpPr>
        <p:spPr>
          <a:xfrm>
            <a:off x="5940409" y="2760377"/>
            <a:ext cx="3276360" cy="2031325"/>
          </a:xfrm>
          <a:prstGeom prst="rect">
            <a:avLst/>
          </a:prstGeom>
          <a:noFill/>
        </p:spPr>
        <p:txBody>
          <a:bodyPr wrap="square" rtlCol="0">
            <a:spAutoFit/>
          </a:bodyPr>
          <a:lstStyle/>
          <a:p>
            <a:pPr marL="285750" indent="-285750">
              <a:buFontTx/>
              <a:buChar char="-"/>
            </a:pPr>
            <a:r>
              <a:rPr lang="es-ES_tradnl" dirty="0"/>
              <a:t>Descripción respecto al nivel de desarrollo de la competencia</a:t>
            </a:r>
          </a:p>
          <a:p>
            <a:pPr marL="285750" indent="-285750">
              <a:buFontTx/>
              <a:buChar char="-"/>
            </a:pPr>
            <a:r>
              <a:rPr lang="es-ES_tradnl" dirty="0"/>
              <a:t>Puede ser complejo (estándar por ciclo) o acotado (desempeño por grado)</a:t>
            </a:r>
          </a:p>
          <a:p>
            <a:pPr marL="285750" indent="-285750">
              <a:buFontTx/>
              <a:buChar char="-"/>
            </a:pPr>
            <a:r>
              <a:rPr lang="es-ES_tradnl" dirty="0"/>
              <a:t>Uso en el marco del CNEB</a:t>
            </a:r>
            <a:endParaRPr lang="es-ES" dirty="0"/>
          </a:p>
        </p:txBody>
      </p:sp>
      <p:pic>
        <p:nvPicPr>
          <p:cNvPr id="1028" name="Picture 4" descr="Rutas del Aprendizaje: MINEDU - Currículo Nacional 2017: Reformas ...">
            <a:extLst>
              <a:ext uri="{FF2B5EF4-FFF2-40B4-BE49-F238E27FC236}">
                <a16:creationId xmlns:a16="http://schemas.microsoft.com/office/drawing/2014/main" id="{B9C65817-38EC-4CC1-A9A2-9645319F45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5784" y="4813799"/>
            <a:ext cx="2305608" cy="196800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11">
            <a:extLst>
              <a:ext uri="{FF2B5EF4-FFF2-40B4-BE49-F238E27FC236}">
                <a16:creationId xmlns:a16="http://schemas.microsoft.com/office/drawing/2014/main" id="{55CFB030-6095-4C93-906C-36F1F598CA02}"/>
              </a:ext>
            </a:extLst>
          </p:cNvPr>
          <p:cNvCxnSpPr>
            <a:stCxn id="4" idx="2"/>
            <a:endCxn id="5" idx="0"/>
          </p:cNvCxnSpPr>
          <p:nvPr/>
        </p:nvCxnSpPr>
        <p:spPr>
          <a:xfrm flipH="1">
            <a:off x="2810762" y="1413544"/>
            <a:ext cx="2269405" cy="34696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695F1F79-6FB7-4DD4-BAAA-68EA2142B5BA}"/>
              </a:ext>
            </a:extLst>
          </p:cNvPr>
          <p:cNvCxnSpPr>
            <a:stCxn id="4" idx="2"/>
            <a:endCxn id="7" idx="0"/>
          </p:cNvCxnSpPr>
          <p:nvPr/>
        </p:nvCxnSpPr>
        <p:spPr>
          <a:xfrm>
            <a:off x="5080167" y="1413544"/>
            <a:ext cx="2357109" cy="34696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728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BFE3A-7893-4EF1-AB7F-A2D68DEC0F63}"/>
              </a:ext>
            </a:extLst>
          </p:cNvPr>
          <p:cNvSpPr>
            <a:spLocks noGrp="1"/>
          </p:cNvSpPr>
          <p:nvPr>
            <p:ph type="title"/>
          </p:nvPr>
        </p:nvSpPr>
        <p:spPr/>
        <p:txBody>
          <a:bodyPr/>
          <a:lstStyle/>
          <a:p>
            <a:pPr algn="r"/>
            <a:r>
              <a:rPr lang="es-ES_tradnl" dirty="0"/>
              <a:t>LA EVIDENCIA</a:t>
            </a:r>
            <a:endParaRPr lang="es-ES" dirty="0"/>
          </a:p>
        </p:txBody>
      </p:sp>
      <p:sp>
        <p:nvSpPr>
          <p:cNvPr id="4" name="CuadroTexto 3">
            <a:extLst>
              <a:ext uri="{FF2B5EF4-FFF2-40B4-BE49-F238E27FC236}">
                <a16:creationId xmlns:a16="http://schemas.microsoft.com/office/drawing/2014/main" id="{EEFA5E5E-74EE-4E1A-8A59-CFA4D75EF4D1}"/>
              </a:ext>
            </a:extLst>
          </p:cNvPr>
          <p:cNvSpPr txBox="1"/>
          <p:nvPr/>
        </p:nvSpPr>
        <p:spPr>
          <a:xfrm>
            <a:off x="3748019" y="1013434"/>
            <a:ext cx="2664296" cy="400110"/>
          </a:xfrm>
          <a:prstGeom prst="rect">
            <a:avLst/>
          </a:prstGeom>
          <a:noFill/>
          <a:ln w="28575">
            <a:solidFill>
              <a:schemeClr val="accent3">
                <a:lumMod val="50000"/>
              </a:schemeClr>
            </a:solidFill>
          </a:ln>
        </p:spPr>
        <p:txBody>
          <a:bodyPr wrap="square" rtlCol="0">
            <a:spAutoFit/>
          </a:bodyPr>
          <a:lstStyle/>
          <a:p>
            <a:pPr algn="ctr"/>
            <a:r>
              <a:rPr lang="es-ES_tradnl" sz="2000" b="1" dirty="0"/>
              <a:t>EVIDENCIA</a:t>
            </a:r>
            <a:endParaRPr lang="es-ES" sz="2000" b="1" dirty="0"/>
          </a:p>
        </p:txBody>
      </p:sp>
      <p:sp>
        <p:nvSpPr>
          <p:cNvPr id="5" name="CuadroTexto 4">
            <a:extLst>
              <a:ext uri="{FF2B5EF4-FFF2-40B4-BE49-F238E27FC236}">
                <a16:creationId xmlns:a16="http://schemas.microsoft.com/office/drawing/2014/main" id="{2DAED195-63DE-4D99-BE8F-09D45A64615B}"/>
              </a:ext>
            </a:extLst>
          </p:cNvPr>
          <p:cNvSpPr txBox="1"/>
          <p:nvPr/>
        </p:nvSpPr>
        <p:spPr>
          <a:xfrm>
            <a:off x="1883658" y="1760507"/>
            <a:ext cx="1944215" cy="369332"/>
          </a:xfrm>
          <a:prstGeom prst="rect">
            <a:avLst/>
          </a:prstGeom>
          <a:noFill/>
          <a:ln w="28575">
            <a:solidFill>
              <a:schemeClr val="accent3">
                <a:lumMod val="50000"/>
              </a:schemeClr>
            </a:solidFill>
          </a:ln>
        </p:spPr>
        <p:txBody>
          <a:bodyPr wrap="square" rtlCol="0">
            <a:spAutoFit/>
          </a:bodyPr>
          <a:lstStyle/>
          <a:p>
            <a:pPr algn="ctr"/>
            <a:r>
              <a:rPr lang="es-ES_tradnl" dirty="0"/>
              <a:t>UNA PRODUCCIÓN</a:t>
            </a:r>
            <a:endParaRPr lang="es-ES" dirty="0"/>
          </a:p>
        </p:txBody>
      </p:sp>
      <p:sp>
        <p:nvSpPr>
          <p:cNvPr id="7" name="CuadroTexto 6">
            <a:extLst>
              <a:ext uri="{FF2B5EF4-FFF2-40B4-BE49-F238E27FC236}">
                <a16:creationId xmlns:a16="http://schemas.microsoft.com/office/drawing/2014/main" id="{8D6FDBB2-A035-4684-96D0-7B134FAC9290}"/>
              </a:ext>
            </a:extLst>
          </p:cNvPr>
          <p:cNvSpPr txBox="1"/>
          <p:nvPr/>
        </p:nvSpPr>
        <p:spPr>
          <a:xfrm>
            <a:off x="6465168" y="1760507"/>
            <a:ext cx="1944216" cy="369332"/>
          </a:xfrm>
          <a:prstGeom prst="rect">
            <a:avLst/>
          </a:prstGeom>
          <a:noFill/>
          <a:ln w="28575">
            <a:solidFill>
              <a:schemeClr val="accent3">
                <a:lumMod val="50000"/>
              </a:schemeClr>
            </a:solidFill>
          </a:ln>
        </p:spPr>
        <p:txBody>
          <a:bodyPr wrap="square" rtlCol="0">
            <a:spAutoFit/>
          </a:bodyPr>
          <a:lstStyle/>
          <a:p>
            <a:pPr algn="ctr"/>
            <a:r>
              <a:rPr lang="es-ES_tradnl" dirty="0"/>
              <a:t>UNA ACTUACIÓN</a:t>
            </a:r>
            <a:endParaRPr lang="es-ES" dirty="0"/>
          </a:p>
        </p:txBody>
      </p:sp>
      <p:sp>
        <p:nvSpPr>
          <p:cNvPr id="8" name="CuadroTexto 7">
            <a:extLst>
              <a:ext uri="{FF2B5EF4-FFF2-40B4-BE49-F238E27FC236}">
                <a16:creationId xmlns:a16="http://schemas.microsoft.com/office/drawing/2014/main" id="{60C8D50C-5D3B-4FC8-9988-87BAE21C20E6}"/>
              </a:ext>
            </a:extLst>
          </p:cNvPr>
          <p:cNvSpPr txBox="1"/>
          <p:nvPr/>
        </p:nvSpPr>
        <p:spPr>
          <a:xfrm>
            <a:off x="1100572" y="2760377"/>
            <a:ext cx="2988332" cy="2031325"/>
          </a:xfrm>
          <a:prstGeom prst="rect">
            <a:avLst/>
          </a:prstGeom>
          <a:noFill/>
        </p:spPr>
        <p:txBody>
          <a:bodyPr wrap="square" rtlCol="0">
            <a:spAutoFit/>
          </a:bodyPr>
          <a:lstStyle/>
          <a:p>
            <a:pPr marL="285750" indent="-285750">
              <a:buFontTx/>
              <a:buChar char="-"/>
            </a:pPr>
            <a:r>
              <a:rPr lang="es-ES_tradnl" dirty="0"/>
              <a:t>Elaboración o fabricación de algún producto tangible (afiche, maqueta, tutorial, ensayo, etc.)</a:t>
            </a:r>
          </a:p>
          <a:p>
            <a:pPr marL="285750" indent="-285750">
              <a:buFontTx/>
              <a:buChar char="-"/>
            </a:pPr>
            <a:r>
              <a:rPr lang="es-ES_tradnl" dirty="0"/>
              <a:t>Es relativamente permanente. Se puede analizar una y otra vez.</a:t>
            </a:r>
            <a:endParaRPr lang="es-ES" dirty="0"/>
          </a:p>
        </p:txBody>
      </p:sp>
      <p:sp>
        <p:nvSpPr>
          <p:cNvPr id="10" name="CuadroTexto 9">
            <a:extLst>
              <a:ext uri="{FF2B5EF4-FFF2-40B4-BE49-F238E27FC236}">
                <a16:creationId xmlns:a16="http://schemas.microsoft.com/office/drawing/2014/main" id="{2B93913C-8E67-4765-A9B3-E2F2840F7106}"/>
              </a:ext>
            </a:extLst>
          </p:cNvPr>
          <p:cNvSpPr txBox="1"/>
          <p:nvPr/>
        </p:nvSpPr>
        <p:spPr>
          <a:xfrm>
            <a:off x="5940409" y="2760377"/>
            <a:ext cx="3276360" cy="2031325"/>
          </a:xfrm>
          <a:prstGeom prst="rect">
            <a:avLst/>
          </a:prstGeom>
          <a:noFill/>
        </p:spPr>
        <p:txBody>
          <a:bodyPr wrap="square" rtlCol="0">
            <a:spAutoFit/>
          </a:bodyPr>
          <a:lstStyle/>
          <a:p>
            <a:pPr marL="285750" indent="-285750">
              <a:buFontTx/>
              <a:buChar char="-"/>
            </a:pPr>
            <a:r>
              <a:rPr lang="es-ES_tradnl" dirty="0"/>
              <a:t>Acto de hacer algo intangible, pero observable (debate, representación teatral, rutina gimnástica, etc.)</a:t>
            </a:r>
          </a:p>
          <a:p>
            <a:pPr marL="285750" indent="-285750">
              <a:buFontTx/>
              <a:buChar char="-"/>
            </a:pPr>
            <a:r>
              <a:rPr lang="es-ES_tradnl" dirty="0"/>
              <a:t>No es permanente, salvo que se la registre en alguna grabación de audio o video.</a:t>
            </a:r>
            <a:endParaRPr lang="es-ES" dirty="0"/>
          </a:p>
        </p:txBody>
      </p:sp>
      <p:cxnSp>
        <p:nvCxnSpPr>
          <p:cNvPr id="12" name="Conector recto 11">
            <a:extLst>
              <a:ext uri="{FF2B5EF4-FFF2-40B4-BE49-F238E27FC236}">
                <a16:creationId xmlns:a16="http://schemas.microsoft.com/office/drawing/2014/main" id="{55CFB030-6095-4C93-906C-36F1F598CA02}"/>
              </a:ext>
            </a:extLst>
          </p:cNvPr>
          <p:cNvCxnSpPr>
            <a:cxnSpLocks/>
            <a:stCxn id="4" idx="2"/>
            <a:endCxn id="5" idx="0"/>
          </p:cNvCxnSpPr>
          <p:nvPr/>
        </p:nvCxnSpPr>
        <p:spPr>
          <a:xfrm flipH="1">
            <a:off x="2855766" y="1413544"/>
            <a:ext cx="2224401" cy="34696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695F1F79-6FB7-4DD4-BAAA-68EA2142B5BA}"/>
              </a:ext>
            </a:extLst>
          </p:cNvPr>
          <p:cNvCxnSpPr>
            <a:stCxn id="4" idx="2"/>
            <a:endCxn id="7" idx="0"/>
          </p:cNvCxnSpPr>
          <p:nvPr/>
        </p:nvCxnSpPr>
        <p:spPr>
          <a:xfrm>
            <a:off x="5080167" y="1413544"/>
            <a:ext cx="2357109" cy="34696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2D0C55E8-DC68-4A0C-8F47-298A9C4EDA56}"/>
              </a:ext>
            </a:extLst>
          </p:cNvPr>
          <p:cNvSpPr txBox="1"/>
          <p:nvPr/>
        </p:nvSpPr>
        <p:spPr>
          <a:xfrm>
            <a:off x="3748019" y="5388285"/>
            <a:ext cx="2664296" cy="707886"/>
          </a:xfrm>
          <a:prstGeom prst="rect">
            <a:avLst/>
          </a:prstGeom>
          <a:noFill/>
          <a:ln w="28575">
            <a:solidFill>
              <a:schemeClr val="accent3">
                <a:lumMod val="50000"/>
              </a:schemeClr>
            </a:solidFill>
          </a:ln>
        </p:spPr>
        <p:txBody>
          <a:bodyPr wrap="square" rtlCol="0">
            <a:spAutoFit/>
          </a:bodyPr>
          <a:lstStyle/>
          <a:p>
            <a:pPr algn="ctr"/>
            <a:r>
              <a:rPr lang="es-ES_tradnl" sz="2000" b="1" dirty="0"/>
              <a:t>PRODUCTO</a:t>
            </a:r>
          </a:p>
          <a:p>
            <a:pPr algn="ctr"/>
            <a:r>
              <a:rPr lang="es-ES_tradnl" sz="2000" b="1" dirty="0"/>
              <a:t>(DCN)</a:t>
            </a:r>
            <a:endParaRPr lang="es-ES" sz="2000" b="1" dirty="0"/>
          </a:p>
        </p:txBody>
      </p:sp>
      <p:sp>
        <p:nvSpPr>
          <p:cNvPr id="13" name="CuadroTexto 12">
            <a:extLst>
              <a:ext uri="{FF2B5EF4-FFF2-40B4-BE49-F238E27FC236}">
                <a16:creationId xmlns:a16="http://schemas.microsoft.com/office/drawing/2014/main" id="{2F1743E9-D1FD-40D0-821A-A5C39A9DEEDE}"/>
              </a:ext>
            </a:extLst>
          </p:cNvPr>
          <p:cNvSpPr txBox="1"/>
          <p:nvPr/>
        </p:nvSpPr>
        <p:spPr>
          <a:xfrm>
            <a:off x="6783221" y="5542173"/>
            <a:ext cx="1872208" cy="400110"/>
          </a:xfrm>
          <a:prstGeom prst="rect">
            <a:avLst/>
          </a:prstGeom>
          <a:noFill/>
          <a:ln w="28575">
            <a:solidFill>
              <a:schemeClr val="accent3">
                <a:lumMod val="50000"/>
              </a:schemeClr>
            </a:solidFill>
          </a:ln>
        </p:spPr>
        <p:txBody>
          <a:bodyPr wrap="square" rtlCol="0">
            <a:spAutoFit/>
          </a:bodyPr>
          <a:lstStyle/>
          <a:p>
            <a:pPr algn="ctr"/>
            <a:r>
              <a:rPr lang="es-ES_tradnl" sz="2000" b="1" dirty="0"/>
              <a:t>Intangible</a:t>
            </a:r>
            <a:endParaRPr lang="es-ES" sz="2000" b="1" dirty="0"/>
          </a:p>
        </p:txBody>
      </p:sp>
      <p:sp>
        <p:nvSpPr>
          <p:cNvPr id="16" name="CuadroTexto 15">
            <a:extLst>
              <a:ext uri="{FF2B5EF4-FFF2-40B4-BE49-F238E27FC236}">
                <a16:creationId xmlns:a16="http://schemas.microsoft.com/office/drawing/2014/main" id="{909DDBE7-0B61-47E4-9330-24DCE00A92A0}"/>
              </a:ext>
            </a:extLst>
          </p:cNvPr>
          <p:cNvSpPr txBox="1"/>
          <p:nvPr/>
        </p:nvSpPr>
        <p:spPr>
          <a:xfrm>
            <a:off x="1534926" y="5542173"/>
            <a:ext cx="1872208" cy="400110"/>
          </a:xfrm>
          <a:prstGeom prst="rect">
            <a:avLst/>
          </a:prstGeom>
          <a:noFill/>
          <a:ln w="28575">
            <a:solidFill>
              <a:schemeClr val="accent3">
                <a:lumMod val="50000"/>
              </a:schemeClr>
            </a:solidFill>
          </a:ln>
        </p:spPr>
        <p:txBody>
          <a:bodyPr wrap="square" rtlCol="0">
            <a:spAutoFit/>
          </a:bodyPr>
          <a:lstStyle/>
          <a:p>
            <a:pPr algn="ctr"/>
            <a:r>
              <a:rPr lang="es-ES_tradnl" sz="2000" b="1" dirty="0"/>
              <a:t>Tangible</a:t>
            </a:r>
            <a:endParaRPr lang="es-ES" sz="2000" b="1" dirty="0"/>
          </a:p>
        </p:txBody>
      </p:sp>
      <p:cxnSp>
        <p:nvCxnSpPr>
          <p:cNvPr id="20" name="Conector recto de flecha 19">
            <a:extLst>
              <a:ext uri="{FF2B5EF4-FFF2-40B4-BE49-F238E27FC236}">
                <a16:creationId xmlns:a16="http://schemas.microsoft.com/office/drawing/2014/main" id="{F04AC64F-F1EF-4A9A-B51F-DA522528F268}"/>
              </a:ext>
            </a:extLst>
          </p:cNvPr>
          <p:cNvCxnSpPr>
            <a:stCxn id="11" idx="1"/>
            <a:endCxn id="16" idx="3"/>
          </p:cNvCxnSpPr>
          <p:nvPr/>
        </p:nvCxnSpPr>
        <p:spPr>
          <a:xfrm flipH="1">
            <a:off x="3407134" y="5742228"/>
            <a:ext cx="340885"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BA4516C0-F06C-4F7F-B81E-A466F98CCE07}"/>
              </a:ext>
            </a:extLst>
          </p:cNvPr>
          <p:cNvCxnSpPr>
            <a:stCxn id="11" idx="3"/>
            <a:endCxn id="13" idx="1"/>
          </p:cNvCxnSpPr>
          <p:nvPr/>
        </p:nvCxnSpPr>
        <p:spPr>
          <a:xfrm>
            <a:off x="6412315" y="5742228"/>
            <a:ext cx="370906"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83992590-3E10-43AE-AFE0-9AAF3E3225BF}"/>
              </a:ext>
            </a:extLst>
          </p:cNvPr>
          <p:cNvCxnSpPr>
            <a:stCxn id="5" idx="2"/>
          </p:cNvCxnSpPr>
          <p:nvPr/>
        </p:nvCxnSpPr>
        <p:spPr>
          <a:xfrm flipH="1">
            <a:off x="2855765" y="2129839"/>
            <a:ext cx="1" cy="50707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D81858EF-614F-4014-9E71-5123CD39F34E}"/>
              </a:ext>
            </a:extLst>
          </p:cNvPr>
          <p:cNvCxnSpPr/>
          <p:nvPr/>
        </p:nvCxnSpPr>
        <p:spPr>
          <a:xfrm flipH="1">
            <a:off x="7578588" y="2137508"/>
            <a:ext cx="1" cy="50707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358CFCA9-C024-48BA-AD14-D8D88B55204E}"/>
              </a:ext>
            </a:extLst>
          </p:cNvPr>
          <p:cNvSpPr txBox="1"/>
          <p:nvPr/>
        </p:nvSpPr>
        <p:spPr>
          <a:xfrm>
            <a:off x="4360086" y="2760377"/>
            <a:ext cx="1440162" cy="923330"/>
          </a:xfrm>
          <a:prstGeom prst="rect">
            <a:avLst/>
          </a:prstGeom>
          <a:noFill/>
          <a:ln w="28575">
            <a:solidFill>
              <a:schemeClr val="accent3">
                <a:lumMod val="50000"/>
              </a:schemeClr>
            </a:solidFill>
          </a:ln>
        </p:spPr>
        <p:txBody>
          <a:bodyPr wrap="square" rtlCol="0">
            <a:spAutoFit/>
          </a:bodyPr>
          <a:lstStyle/>
          <a:p>
            <a:pPr algn="ctr"/>
            <a:r>
              <a:rPr lang="es-ES_tradnl" dirty="0"/>
              <a:t>Se obtienen en el proceso y al final</a:t>
            </a:r>
            <a:endParaRPr lang="es-ES" dirty="0"/>
          </a:p>
        </p:txBody>
      </p:sp>
      <p:cxnSp>
        <p:nvCxnSpPr>
          <p:cNvPr id="28" name="Conector recto de flecha 27">
            <a:extLst>
              <a:ext uri="{FF2B5EF4-FFF2-40B4-BE49-F238E27FC236}">
                <a16:creationId xmlns:a16="http://schemas.microsoft.com/office/drawing/2014/main" id="{AC4F4E7E-6052-45C9-A175-A907FE0E7254}"/>
              </a:ext>
            </a:extLst>
          </p:cNvPr>
          <p:cNvCxnSpPr>
            <a:cxnSpLocks/>
            <a:stCxn id="4" idx="2"/>
            <a:endCxn id="25" idx="0"/>
          </p:cNvCxnSpPr>
          <p:nvPr/>
        </p:nvCxnSpPr>
        <p:spPr>
          <a:xfrm>
            <a:off x="5080167" y="1413544"/>
            <a:ext cx="0" cy="134683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1EDB6EE-1CB1-49B3-839A-963CBF98B4DC}"/>
              </a:ext>
            </a:extLst>
          </p:cNvPr>
          <p:cNvCxnSpPr/>
          <p:nvPr/>
        </p:nvCxnSpPr>
        <p:spPr>
          <a:xfrm>
            <a:off x="1100572" y="5085184"/>
            <a:ext cx="811619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2741748"/>
      </p:ext>
    </p:extLst>
  </p:cSld>
  <p:clrMapOvr>
    <a:masterClrMapping/>
  </p:clrMapOvr>
</p:sld>
</file>

<file path=ppt/theme/theme1.xml><?xml version="1.0" encoding="utf-8"?>
<a:theme xmlns:a="http://schemas.openxmlformats.org/drawingml/2006/main" name="IntroducingPowerPoint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Tema5</Template>
  <TotalTime>0</TotalTime>
  <Words>2772</Words>
  <Application>Microsoft Office PowerPoint</Application>
  <PresentationFormat>A4 (210 x 297 mm)</PresentationFormat>
  <Paragraphs>310</Paragraphs>
  <Slides>29</Slides>
  <Notes>1</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29</vt:i4>
      </vt:variant>
    </vt:vector>
  </HeadingPairs>
  <TitlesOfParts>
    <vt:vector size="44" baseType="lpstr">
      <vt:lpstr>Arial</vt:lpstr>
      <vt:lpstr>Arial Black</vt:lpstr>
      <vt:lpstr>Arial Rounded MT Bold</vt:lpstr>
      <vt:lpstr>Bahnschrift Condensed</vt:lpstr>
      <vt:lpstr>Bahnschrift Light Condensed</vt:lpstr>
      <vt:lpstr>Bahnschrift Light SemiCondensed</vt:lpstr>
      <vt:lpstr>Bahnschrift SemiBold</vt:lpstr>
      <vt:lpstr>Bahnschrift SemiBold SemiConden</vt:lpstr>
      <vt:lpstr>Bahnschrift SemiLight SemiConde</vt:lpstr>
      <vt:lpstr>Bradley Hand ITC</vt:lpstr>
      <vt:lpstr>Calibri</vt:lpstr>
      <vt:lpstr>Franklin Gothic Medium Cond</vt:lpstr>
      <vt:lpstr>Georgia</vt:lpstr>
      <vt:lpstr>Wingdings</vt:lpstr>
      <vt:lpstr>IntroducingPowerPoint2010</vt:lpstr>
      <vt:lpstr> LOS PROYECTOS EN LA EDUCACIÓN A DISTANCIA</vt:lpstr>
      <vt:lpstr>PARA REFLEXIONAR</vt:lpstr>
      <vt:lpstr>PARA REFLEXIONAR</vt:lpstr>
      <vt:lpstr>PARA REFLEXIONAR</vt:lpstr>
      <vt:lpstr>PARA REFLEXIONAR</vt:lpstr>
      <vt:lpstr>PARA REFLEXIONAR</vt:lpstr>
      <vt:lpstr>Presentación de PowerPoint</vt:lpstr>
      <vt:lpstr>EL DESEMPEÑO</vt:lpstr>
      <vt:lpstr>LA EVIDENCIA</vt:lpstr>
      <vt:lpstr>UN EJERCICIO</vt:lpstr>
      <vt:lpstr>LA SITUACIÓN SIGNIFICATIVA</vt:lpstr>
      <vt:lpstr>LA SITUACIÓN DE APRENDIZAJE</vt:lpstr>
      <vt:lpstr>LA SITUACIÓN DE APRENDIZAJE DESDE EL PCR</vt:lpstr>
      <vt:lpstr>LA EXPERIENCIA DE APRENDIZAJE</vt:lpstr>
      <vt:lpstr>LA UNIDAD DIDÁCTICA</vt:lpstr>
      <vt:lpstr>EL PROPÓSITO DE APRENDIZAJE</vt:lpstr>
      <vt:lpstr>ADECUACIÓN Y CONTEXTUALIZACIÓN</vt:lpstr>
      <vt:lpstr>Presentación de PowerPoint</vt:lpstr>
      <vt:lpstr>EL PROYECTO</vt:lpstr>
      <vt:lpstr>FASES DEL DISEÑO Y GESTIÓN DE UN PROYECTO DE APRENDIZAJE</vt:lpstr>
      <vt:lpstr>EL DISEÑO DEL PROYECTO EN TRES PASOS </vt:lpstr>
      <vt:lpstr>TAREA PREVIA: ANÁLISIS DE LAS ACTIVIDADES DE APRENDO EN CASA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2013-03-05T01:19:03Z</dcterms:created>
  <dcterms:modified xsi:type="dcterms:W3CDTF">2020-09-24T20:01:24Z</dcterms:modified>
</cp:coreProperties>
</file>