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5" r:id="rId1"/>
  </p:sldMasterIdLst>
  <p:sldIdLst>
    <p:sldId id="276" r:id="rId2"/>
    <p:sldId id="275" r:id="rId3"/>
    <p:sldId id="294" r:id="rId4"/>
    <p:sldId id="268" r:id="rId5"/>
    <p:sldId id="258" r:id="rId6"/>
    <p:sldId id="286" r:id="rId7"/>
    <p:sldId id="278" r:id="rId8"/>
    <p:sldId id="279" r:id="rId9"/>
    <p:sldId id="323" r:id="rId10"/>
    <p:sldId id="280" r:id="rId11"/>
    <p:sldId id="284" r:id="rId12"/>
    <p:sldId id="260" r:id="rId13"/>
    <p:sldId id="313" r:id="rId14"/>
    <p:sldId id="314" r:id="rId15"/>
    <p:sldId id="327" r:id="rId16"/>
    <p:sldId id="325" r:id="rId17"/>
    <p:sldId id="288" r:id="rId18"/>
    <p:sldId id="285" r:id="rId19"/>
    <p:sldId id="298" r:id="rId20"/>
    <p:sldId id="308" r:id="rId21"/>
    <p:sldId id="3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am GF" initials="MG" lastIdx="1" clrIdx="0">
    <p:extLst>
      <p:ext uri="{19B8F6BF-5375-455C-9EA6-DF929625EA0E}">
        <p15:presenceInfo xmlns:p15="http://schemas.microsoft.com/office/powerpoint/2012/main" userId="75d066d76c22c5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313"/>
    <a:srgbClr val="CAFC70"/>
    <a:srgbClr val="7F5E98"/>
    <a:srgbClr val="6FE0FB"/>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9" autoAdjust="0"/>
    <p:restoredTop sz="94660"/>
  </p:normalViewPr>
  <p:slideViewPr>
    <p:cSldViewPr snapToGrid="0">
      <p:cViewPr varScale="1">
        <p:scale>
          <a:sx n="63" d="100"/>
          <a:sy n="63" d="100"/>
        </p:scale>
        <p:origin x="10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44A27-70D6-4290-A2C6-4827F4F699E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PE"/>
        </a:p>
      </dgm:t>
    </dgm:pt>
    <dgm:pt modelId="{4EB6981D-66A9-49C6-B985-9F78E30FE492}">
      <dgm:prSet phldrT="[Texto]">
        <dgm:style>
          <a:lnRef idx="1">
            <a:schemeClr val="accent2"/>
          </a:lnRef>
          <a:fillRef idx="2">
            <a:schemeClr val="accent2"/>
          </a:fillRef>
          <a:effectRef idx="1">
            <a:schemeClr val="accent2"/>
          </a:effectRef>
          <a:fontRef idx="minor">
            <a:schemeClr val="dk1"/>
          </a:fontRef>
        </dgm:style>
      </dgm:prSet>
      <dgm:spPr/>
      <dgm:t>
        <a:bodyPr/>
        <a:lstStyle/>
        <a:p>
          <a:r>
            <a:rPr lang="es-PE" dirty="0">
              <a:solidFill>
                <a:schemeClr val="tx1"/>
              </a:solidFill>
            </a:rPr>
            <a:t>ACOMPAÑAMIENTO PEDAGÓGICO</a:t>
          </a:r>
        </a:p>
      </dgm:t>
    </dgm:pt>
    <dgm:pt modelId="{97855B01-0C81-4E53-AE03-A39CC4D41E2A}" type="parTrans" cxnId="{CE6DF77C-4AD9-4759-97BC-2E0679180672}">
      <dgm:prSet/>
      <dgm:spPr/>
      <dgm:t>
        <a:bodyPr/>
        <a:lstStyle/>
        <a:p>
          <a:endParaRPr lang="es-PE"/>
        </a:p>
      </dgm:t>
    </dgm:pt>
    <dgm:pt modelId="{23777721-7965-481A-BA5B-AB5A4281FEB2}" type="sibTrans" cxnId="{CE6DF77C-4AD9-4759-97BC-2E0679180672}">
      <dgm:prSet/>
      <dgm:spPr/>
      <dgm:t>
        <a:bodyPr/>
        <a:lstStyle/>
        <a:p>
          <a:endParaRPr lang="es-PE"/>
        </a:p>
      </dgm:t>
    </dgm:pt>
    <dgm:pt modelId="{588570CA-2DCC-40BE-9670-23340C72A448}">
      <dgm:prSet phldrT="[Texto]"/>
      <dgm:spPr>
        <a:solidFill>
          <a:srgbClr val="FFC000"/>
        </a:solidFill>
      </dgm:spPr>
      <dgm:t>
        <a:bodyPr/>
        <a:lstStyle/>
        <a:p>
          <a:r>
            <a:rPr lang="es-MX" dirty="0">
              <a:solidFill>
                <a:schemeClr val="tx1"/>
              </a:solidFill>
            </a:rPr>
            <a:t>MONITOREO DE LA PRÁCTICA PEDAGÓGICA</a:t>
          </a:r>
          <a:endParaRPr lang="es-PE" dirty="0">
            <a:solidFill>
              <a:schemeClr val="tx1"/>
            </a:solidFill>
          </a:endParaRPr>
        </a:p>
      </dgm:t>
    </dgm:pt>
    <dgm:pt modelId="{051DA9EE-E590-4983-95BD-09547D57E8CC}" type="parTrans" cxnId="{88E1CFDD-7E28-4A81-B504-6F0A6EC62FAE}">
      <dgm:prSet/>
      <dgm:spPr/>
      <dgm:t>
        <a:bodyPr/>
        <a:lstStyle/>
        <a:p>
          <a:endParaRPr lang="es-PE"/>
        </a:p>
      </dgm:t>
    </dgm:pt>
    <dgm:pt modelId="{4BF597A7-B035-4970-86B0-FB9DBEC89845}" type="sibTrans" cxnId="{88E1CFDD-7E28-4A81-B504-6F0A6EC62FAE}">
      <dgm:prSet/>
      <dgm:spPr/>
      <dgm:t>
        <a:bodyPr/>
        <a:lstStyle/>
        <a:p>
          <a:endParaRPr lang="es-PE"/>
        </a:p>
      </dgm:t>
    </dgm:pt>
    <dgm:pt modelId="{9AFEA68D-4727-4C40-8CC7-2E021415F6D2}">
      <dgm:prSet phldrT="[Texto]"/>
      <dgm:spPr>
        <a:solidFill>
          <a:srgbClr val="84A313"/>
        </a:solidFill>
      </dgm:spPr>
      <dgm:t>
        <a:bodyPr/>
        <a:lstStyle/>
        <a:p>
          <a:r>
            <a:rPr lang="es-MX" dirty="0">
              <a:solidFill>
                <a:schemeClr val="tx1"/>
              </a:solidFill>
            </a:rPr>
            <a:t>SEGUIMIENTO AL PROGRESO DE LAS Y LOS ESTUDIANTES</a:t>
          </a:r>
          <a:endParaRPr lang="es-PE" dirty="0">
            <a:solidFill>
              <a:schemeClr val="tx1"/>
            </a:solidFill>
          </a:endParaRPr>
        </a:p>
      </dgm:t>
    </dgm:pt>
    <dgm:pt modelId="{BCA09AA6-17BD-4F64-BD0E-D6B950AAE284}" type="parTrans" cxnId="{F25179E5-A28D-4A21-AC35-D9C6CEA443B9}">
      <dgm:prSet/>
      <dgm:spPr/>
      <dgm:t>
        <a:bodyPr/>
        <a:lstStyle/>
        <a:p>
          <a:endParaRPr lang="es-PE"/>
        </a:p>
      </dgm:t>
    </dgm:pt>
    <dgm:pt modelId="{0C158BD2-E07D-408A-B756-CEE9BB08098E}" type="sibTrans" cxnId="{F25179E5-A28D-4A21-AC35-D9C6CEA443B9}">
      <dgm:prSet/>
      <dgm:spPr/>
      <dgm:t>
        <a:bodyPr/>
        <a:lstStyle/>
        <a:p>
          <a:endParaRPr lang="es-PE"/>
        </a:p>
      </dgm:t>
    </dgm:pt>
    <dgm:pt modelId="{3C48F30F-A9A8-492C-922B-4EEAC5A4F7C2}">
      <dgm:prSet/>
      <dgm:spPr/>
      <dgm:t>
        <a:bodyPr/>
        <a:lstStyle/>
        <a:p>
          <a:endParaRPr lang="es-ES"/>
        </a:p>
      </dgm:t>
    </dgm:pt>
    <dgm:pt modelId="{46C9575B-D789-481F-B3A6-7803DD77D912}" type="parTrans" cxnId="{92B71FEE-4200-42C1-B77D-EB2887A00B37}">
      <dgm:prSet/>
      <dgm:spPr/>
      <dgm:t>
        <a:bodyPr/>
        <a:lstStyle/>
        <a:p>
          <a:endParaRPr lang="es-PE"/>
        </a:p>
      </dgm:t>
    </dgm:pt>
    <dgm:pt modelId="{3AD78E2A-673F-4511-AE36-9AE7F1C86EDC}" type="sibTrans" cxnId="{92B71FEE-4200-42C1-B77D-EB2887A00B37}">
      <dgm:prSet/>
      <dgm:spPr/>
      <dgm:t>
        <a:bodyPr/>
        <a:lstStyle/>
        <a:p>
          <a:endParaRPr lang="es-PE"/>
        </a:p>
      </dgm:t>
    </dgm:pt>
    <dgm:pt modelId="{CA85290F-C70B-4E8E-A5AD-DEE348C5AA29}">
      <dgm:prSet/>
      <dgm:spPr/>
      <dgm:t>
        <a:bodyPr/>
        <a:lstStyle/>
        <a:p>
          <a:endParaRPr lang="es-ES"/>
        </a:p>
      </dgm:t>
    </dgm:pt>
    <dgm:pt modelId="{E1513E98-1057-41FD-9E08-48ABC19EE579}" type="parTrans" cxnId="{33733774-9BD2-4236-9A90-0BDBE59CCE36}">
      <dgm:prSet/>
      <dgm:spPr/>
      <dgm:t>
        <a:bodyPr/>
        <a:lstStyle/>
        <a:p>
          <a:endParaRPr lang="es-PE"/>
        </a:p>
      </dgm:t>
    </dgm:pt>
    <dgm:pt modelId="{8199FCF1-667B-4C08-B620-A36A1B8A9768}" type="sibTrans" cxnId="{33733774-9BD2-4236-9A90-0BDBE59CCE36}">
      <dgm:prSet/>
      <dgm:spPr/>
      <dgm:t>
        <a:bodyPr/>
        <a:lstStyle/>
        <a:p>
          <a:endParaRPr lang="es-PE"/>
        </a:p>
      </dgm:t>
    </dgm:pt>
    <dgm:pt modelId="{7DB2D7EC-613B-428F-AF3F-DE2551B31A49}">
      <dgm:prSet/>
      <dgm:spPr/>
      <dgm:t>
        <a:bodyPr/>
        <a:lstStyle/>
        <a:p>
          <a:endParaRPr lang="es-ES"/>
        </a:p>
      </dgm:t>
    </dgm:pt>
    <dgm:pt modelId="{D8C4E0BA-C1AA-4399-9691-CF89B5A9C77B}" type="parTrans" cxnId="{CFF8D449-2E68-497A-8295-60B873D12977}">
      <dgm:prSet/>
      <dgm:spPr/>
      <dgm:t>
        <a:bodyPr/>
        <a:lstStyle/>
        <a:p>
          <a:endParaRPr lang="es-PE"/>
        </a:p>
      </dgm:t>
    </dgm:pt>
    <dgm:pt modelId="{B65F1A59-11EA-4ACA-8B44-31BFB1B3AEAB}" type="sibTrans" cxnId="{CFF8D449-2E68-497A-8295-60B873D12977}">
      <dgm:prSet/>
      <dgm:spPr/>
      <dgm:t>
        <a:bodyPr/>
        <a:lstStyle/>
        <a:p>
          <a:endParaRPr lang="es-PE"/>
        </a:p>
      </dgm:t>
    </dgm:pt>
    <dgm:pt modelId="{F3069277-DE4A-4E9D-B856-0529E410526C}">
      <dgm:prSet/>
      <dgm:spPr/>
      <dgm:t>
        <a:bodyPr/>
        <a:lstStyle/>
        <a:p>
          <a:endParaRPr lang="es-ES"/>
        </a:p>
      </dgm:t>
    </dgm:pt>
    <dgm:pt modelId="{F0C070F5-DF2C-4E1F-82A4-0D1A4E02476B}" type="parTrans" cxnId="{87411950-E6F5-44B4-8CEF-68AFA3BB377A}">
      <dgm:prSet/>
      <dgm:spPr/>
      <dgm:t>
        <a:bodyPr/>
        <a:lstStyle/>
        <a:p>
          <a:endParaRPr lang="es-PE"/>
        </a:p>
      </dgm:t>
    </dgm:pt>
    <dgm:pt modelId="{82F906E4-C4B9-4EFB-BAA5-F89E344B600A}" type="sibTrans" cxnId="{87411950-E6F5-44B4-8CEF-68AFA3BB377A}">
      <dgm:prSet/>
      <dgm:spPr/>
      <dgm:t>
        <a:bodyPr/>
        <a:lstStyle/>
        <a:p>
          <a:endParaRPr lang="es-PE"/>
        </a:p>
      </dgm:t>
    </dgm:pt>
    <dgm:pt modelId="{3C4D231D-1E5E-48FE-A201-A8401D5ABA16}">
      <dgm:prSet/>
      <dgm:spPr/>
      <dgm:t>
        <a:bodyPr/>
        <a:lstStyle/>
        <a:p>
          <a:endParaRPr lang="es-ES"/>
        </a:p>
      </dgm:t>
    </dgm:pt>
    <dgm:pt modelId="{E7E952F8-D998-4E56-813E-5A6374AE0099}" type="parTrans" cxnId="{757DE1B5-896A-4BA5-A4EE-83F13F55DCDD}">
      <dgm:prSet/>
      <dgm:spPr/>
      <dgm:t>
        <a:bodyPr/>
        <a:lstStyle/>
        <a:p>
          <a:endParaRPr lang="es-PE"/>
        </a:p>
      </dgm:t>
    </dgm:pt>
    <dgm:pt modelId="{0B43BA5F-4A1E-4DFA-A78B-AE2125D17474}" type="sibTrans" cxnId="{757DE1B5-896A-4BA5-A4EE-83F13F55DCDD}">
      <dgm:prSet/>
      <dgm:spPr/>
      <dgm:t>
        <a:bodyPr/>
        <a:lstStyle/>
        <a:p>
          <a:endParaRPr lang="es-PE"/>
        </a:p>
      </dgm:t>
    </dgm:pt>
    <dgm:pt modelId="{F916E825-710C-4DE3-92A8-0F1A20A64731}">
      <dgm:prSet/>
      <dgm:spPr/>
      <dgm:t>
        <a:bodyPr/>
        <a:lstStyle/>
        <a:p>
          <a:endParaRPr lang="es-ES"/>
        </a:p>
      </dgm:t>
    </dgm:pt>
    <dgm:pt modelId="{58DBB3DD-383B-4B28-90A9-4DEA7D7BD564}" type="parTrans" cxnId="{FE28F738-F0D5-4C10-B4C3-F98B215A3232}">
      <dgm:prSet/>
      <dgm:spPr/>
      <dgm:t>
        <a:bodyPr/>
        <a:lstStyle/>
        <a:p>
          <a:endParaRPr lang="es-PE"/>
        </a:p>
      </dgm:t>
    </dgm:pt>
    <dgm:pt modelId="{C56BC308-0F5F-4CCD-99A6-B5F0373FB610}" type="sibTrans" cxnId="{FE28F738-F0D5-4C10-B4C3-F98B215A3232}">
      <dgm:prSet/>
      <dgm:spPr/>
      <dgm:t>
        <a:bodyPr/>
        <a:lstStyle/>
        <a:p>
          <a:endParaRPr lang="es-PE"/>
        </a:p>
      </dgm:t>
    </dgm:pt>
    <dgm:pt modelId="{2029666A-6E92-4A4E-984A-F76F62CBE9AB}">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PE" sz="1600" dirty="0">
              <a:solidFill>
                <a:schemeClr val="tx1"/>
              </a:solidFill>
            </a:rPr>
            <a:t>Orientaciones para el acompañamiento y monitoreo a docentes</a:t>
          </a:r>
        </a:p>
        <a:p>
          <a:r>
            <a:rPr lang="es-PE" sz="1600" dirty="0">
              <a:solidFill>
                <a:schemeClr val="tx1"/>
              </a:solidFill>
            </a:rPr>
            <a:t>Normas 094</a:t>
          </a:r>
        </a:p>
        <a:p>
          <a:r>
            <a:rPr lang="es-PE" sz="1600" dirty="0">
              <a:solidFill>
                <a:schemeClr val="tx1"/>
              </a:solidFill>
            </a:rPr>
            <a:t>CNEB</a:t>
          </a:r>
        </a:p>
      </dgm:t>
    </dgm:pt>
    <dgm:pt modelId="{2975B08E-4EC6-419E-B1F5-0CD7C10D0A34}" type="parTrans" cxnId="{698ECC86-7E69-46F6-B055-D86EE6DF98BA}">
      <dgm:prSet/>
      <dgm:spPr/>
      <dgm:t>
        <a:bodyPr/>
        <a:lstStyle/>
        <a:p>
          <a:endParaRPr lang="es-PE"/>
        </a:p>
      </dgm:t>
    </dgm:pt>
    <dgm:pt modelId="{26F44903-6183-49CA-977E-AA3BC7DC23AE}" type="sibTrans" cxnId="{698ECC86-7E69-46F6-B055-D86EE6DF98BA}">
      <dgm:prSet/>
      <dgm:spPr/>
      <dgm:t>
        <a:bodyPr/>
        <a:lstStyle/>
        <a:p>
          <a:endParaRPr lang="es-PE"/>
        </a:p>
      </dgm:t>
    </dgm:pt>
    <dgm:pt modelId="{76C15AE0-3F82-4E54-A169-0D1BC350A733}" type="pres">
      <dgm:prSet presAssocID="{39744A27-70D6-4290-A2C6-4827F4F699E6}" presName="cycle" presStyleCnt="0">
        <dgm:presLayoutVars>
          <dgm:chMax val="1"/>
          <dgm:dir/>
          <dgm:animLvl val="ctr"/>
          <dgm:resizeHandles val="exact"/>
        </dgm:presLayoutVars>
      </dgm:prSet>
      <dgm:spPr/>
    </dgm:pt>
    <dgm:pt modelId="{2A1A7808-4906-477C-90D9-A236878096A8}" type="pres">
      <dgm:prSet presAssocID="{2029666A-6E92-4A4E-984A-F76F62CBE9AB}" presName="centerShape" presStyleLbl="node0" presStyleIdx="0" presStyleCnt="1" custScaleX="129577"/>
      <dgm:spPr/>
    </dgm:pt>
    <dgm:pt modelId="{C12CCDCE-8378-445D-8131-C5BD264DD149}" type="pres">
      <dgm:prSet presAssocID="{97855B01-0C81-4E53-AE03-A39CC4D41E2A}" presName="parTrans" presStyleLbl="bgSibTrans2D1" presStyleIdx="0" presStyleCnt="3"/>
      <dgm:spPr/>
    </dgm:pt>
    <dgm:pt modelId="{87EE35CD-00A6-4D99-838F-D948C5FAC2EA}" type="pres">
      <dgm:prSet presAssocID="{4EB6981D-66A9-49C6-B985-9F78E30FE492}" presName="node" presStyleLbl="node1" presStyleIdx="0" presStyleCnt="3" custRadScaleRad="131024" custRadScaleInc="-4364">
        <dgm:presLayoutVars>
          <dgm:bulletEnabled val="1"/>
        </dgm:presLayoutVars>
      </dgm:prSet>
      <dgm:spPr/>
    </dgm:pt>
    <dgm:pt modelId="{A8926DAC-1FBF-40D8-B0B3-89CA6EC254E0}" type="pres">
      <dgm:prSet presAssocID="{051DA9EE-E590-4983-95BD-09547D57E8CC}" presName="parTrans" presStyleLbl="bgSibTrans2D1" presStyleIdx="1" presStyleCnt="3"/>
      <dgm:spPr/>
    </dgm:pt>
    <dgm:pt modelId="{ADF6C57E-F4E8-4D12-BD39-B68E9411D68A}" type="pres">
      <dgm:prSet presAssocID="{588570CA-2DCC-40BE-9670-23340C72A448}" presName="node" presStyleLbl="node1" presStyleIdx="1" presStyleCnt="3" custRadScaleRad="111852" custRadScaleInc="-746">
        <dgm:presLayoutVars>
          <dgm:bulletEnabled val="1"/>
        </dgm:presLayoutVars>
      </dgm:prSet>
      <dgm:spPr/>
    </dgm:pt>
    <dgm:pt modelId="{55F913A4-7731-4BE9-8D40-90AF6929014B}" type="pres">
      <dgm:prSet presAssocID="{BCA09AA6-17BD-4F64-BD0E-D6B950AAE284}" presName="parTrans" presStyleLbl="bgSibTrans2D1" presStyleIdx="2" presStyleCnt="3" custLinFactNeighborX="0" custLinFactNeighborY="22208"/>
      <dgm:spPr/>
    </dgm:pt>
    <dgm:pt modelId="{84A8F7CD-D27B-45B6-B8D5-9B3D33ED8841}" type="pres">
      <dgm:prSet presAssocID="{9AFEA68D-4727-4C40-8CC7-2E021415F6D2}" presName="node" presStyleLbl="node1" presStyleIdx="2" presStyleCnt="3" custRadScaleRad="135407" custRadScaleInc="3367">
        <dgm:presLayoutVars>
          <dgm:bulletEnabled val="1"/>
        </dgm:presLayoutVars>
      </dgm:prSet>
      <dgm:spPr/>
    </dgm:pt>
  </dgm:ptLst>
  <dgm:cxnLst>
    <dgm:cxn modelId="{D3D9E901-5C5F-49DE-90D0-4D97A9C9F602}" type="presOf" srcId="{BCA09AA6-17BD-4F64-BD0E-D6B950AAE284}" destId="{55F913A4-7731-4BE9-8D40-90AF6929014B}" srcOrd="0" destOrd="0" presId="urn:microsoft.com/office/officeart/2005/8/layout/radial4"/>
    <dgm:cxn modelId="{17364522-30FE-4375-B590-FDC927193EAA}" type="presOf" srcId="{588570CA-2DCC-40BE-9670-23340C72A448}" destId="{ADF6C57E-F4E8-4D12-BD39-B68E9411D68A}" srcOrd="0" destOrd="0" presId="urn:microsoft.com/office/officeart/2005/8/layout/radial4"/>
    <dgm:cxn modelId="{9C04B929-778E-45F9-AE1D-F33988C40F40}" type="presOf" srcId="{97855B01-0C81-4E53-AE03-A39CC4D41E2A}" destId="{C12CCDCE-8378-445D-8131-C5BD264DD149}" srcOrd="0" destOrd="0" presId="urn:microsoft.com/office/officeart/2005/8/layout/radial4"/>
    <dgm:cxn modelId="{79452334-7F72-4E2E-A481-7F10773F25F2}" type="presOf" srcId="{9AFEA68D-4727-4C40-8CC7-2E021415F6D2}" destId="{84A8F7CD-D27B-45B6-B8D5-9B3D33ED8841}" srcOrd="0" destOrd="0" presId="urn:microsoft.com/office/officeart/2005/8/layout/radial4"/>
    <dgm:cxn modelId="{FE28F738-F0D5-4C10-B4C3-F98B215A3232}" srcId="{39744A27-70D6-4290-A2C6-4827F4F699E6}" destId="{F916E825-710C-4DE3-92A8-0F1A20A64731}" srcOrd="2" destOrd="0" parTransId="{58DBB3DD-383B-4B28-90A9-4DEA7D7BD564}" sibTransId="{C56BC308-0F5F-4CCD-99A6-B5F0373FB610}"/>
    <dgm:cxn modelId="{3A284841-19E2-4FE1-922C-72C104D73189}" type="presOf" srcId="{4EB6981D-66A9-49C6-B985-9F78E30FE492}" destId="{87EE35CD-00A6-4D99-838F-D948C5FAC2EA}" srcOrd="0" destOrd="0" presId="urn:microsoft.com/office/officeart/2005/8/layout/radial4"/>
    <dgm:cxn modelId="{CFF8D449-2E68-497A-8295-60B873D12977}" srcId="{39744A27-70D6-4290-A2C6-4827F4F699E6}" destId="{7DB2D7EC-613B-428F-AF3F-DE2551B31A49}" srcOrd="3" destOrd="0" parTransId="{D8C4E0BA-C1AA-4399-9691-CF89B5A9C77B}" sibTransId="{B65F1A59-11EA-4ACA-8B44-31BFB1B3AEAB}"/>
    <dgm:cxn modelId="{87411950-E6F5-44B4-8CEF-68AFA3BB377A}" srcId="{39744A27-70D6-4290-A2C6-4827F4F699E6}" destId="{F3069277-DE4A-4E9D-B856-0529E410526C}" srcOrd="4" destOrd="0" parTransId="{F0C070F5-DF2C-4E1F-82A4-0D1A4E02476B}" sibTransId="{82F906E4-C4B9-4EFB-BAA5-F89E344B600A}"/>
    <dgm:cxn modelId="{33733774-9BD2-4236-9A90-0BDBE59CCE36}" srcId="{39744A27-70D6-4290-A2C6-4827F4F699E6}" destId="{CA85290F-C70B-4E8E-A5AD-DEE348C5AA29}" srcOrd="6" destOrd="0" parTransId="{E1513E98-1057-41FD-9E08-48ABC19EE579}" sibTransId="{8199FCF1-667B-4C08-B620-A36A1B8A9768}"/>
    <dgm:cxn modelId="{CE6DF77C-4AD9-4759-97BC-2E0679180672}" srcId="{2029666A-6E92-4A4E-984A-F76F62CBE9AB}" destId="{4EB6981D-66A9-49C6-B985-9F78E30FE492}" srcOrd="0" destOrd="0" parTransId="{97855B01-0C81-4E53-AE03-A39CC4D41E2A}" sibTransId="{23777721-7965-481A-BA5B-AB5A4281FEB2}"/>
    <dgm:cxn modelId="{698ECC86-7E69-46F6-B055-D86EE6DF98BA}" srcId="{39744A27-70D6-4290-A2C6-4827F4F699E6}" destId="{2029666A-6E92-4A4E-984A-F76F62CBE9AB}" srcOrd="0" destOrd="0" parTransId="{2975B08E-4EC6-419E-B1F5-0CD7C10D0A34}" sibTransId="{26F44903-6183-49CA-977E-AA3BC7DC23AE}"/>
    <dgm:cxn modelId="{8CDB33A5-E693-497C-8C3A-1D13F226937F}" type="presOf" srcId="{051DA9EE-E590-4983-95BD-09547D57E8CC}" destId="{A8926DAC-1FBF-40D8-B0B3-89CA6EC254E0}" srcOrd="0" destOrd="0" presId="urn:microsoft.com/office/officeart/2005/8/layout/radial4"/>
    <dgm:cxn modelId="{757DE1B5-896A-4BA5-A4EE-83F13F55DCDD}" srcId="{39744A27-70D6-4290-A2C6-4827F4F699E6}" destId="{3C4D231D-1E5E-48FE-A201-A8401D5ABA16}" srcOrd="1" destOrd="0" parTransId="{E7E952F8-D998-4E56-813E-5A6374AE0099}" sibTransId="{0B43BA5F-4A1E-4DFA-A78B-AE2125D17474}"/>
    <dgm:cxn modelId="{90CAA7C6-4ED0-4C9B-B694-F1D3C491508F}" type="presOf" srcId="{2029666A-6E92-4A4E-984A-F76F62CBE9AB}" destId="{2A1A7808-4906-477C-90D9-A236878096A8}" srcOrd="0" destOrd="0" presId="urn:microsoft.com/office/officeart/2005/8/layout/radial4"/>
    <dgm:cxn modelId="{DD1138CB-3B4A-4288-9196-93A4E9771934}" type="presOf" srcId="{39744A27-70D6-4290-A2C6-4827F4F699E6}" destId="{76C15AE0-3F82-4E54-A169-0D1BC350A733}" srcOrd="0" destOrd="0" presId="urn:microsoft.com/office/officeart/2005/8/layout/radial4"/>
    <dgm:cxn modelId="{88E1CFDD-7E28-4A81-B504-6F0A6EC62FAE}" srcId="{2029666A-6E92-4A4E-984A-F76F62CBE9AB}" destId="{588570CA-2DCC-40BE-9670-23340C72A448}" srcOrd="1" destOrd="0" parTransId="{051DA9EE-E590-4983-95BD-09547D57E8CC}" sibTransId="{4BF597A7-B035-4970-86B0-FB9DBEC89845}"/>
    <dgm:cxn modelId="{F25179E5-A28D-4A21-AC35-D9C6CEA443B9}" srcId="{2029666A-6E92-4A4E-984A-F76F62CBE9AB}" destId="{9AFEA68D-4727-4C40-8CC7-2E021415F6D2}" srcOrd="2" destOrd="0" parTransId="{BCA09AA6-17BD-4F64-BD0E-D6B950AAE284}" sibTransId="{0C158BD2-E07D-408A-B756-CEE9BB08098E}"/>
    <dgm:cxn modelId="{92B71FEE-4200-42C1-B77D-EB2887A00B37}" srcId="{39744A27-70D6-4290-A2C6-4827F4F699E6}" destId="{3C48F30F-A9A8-492C-922B-4EEAC5A4F7C2}" srcOrd="5" destOrd="0" parTransId="{46C9575B-D789-481F-B3A6-7803DD77D912}" sibTransId="{3AD78E2A-673F-4511-AE36-9AE7F1C86EDC}"/>
    <dgm:cxn modelId="{E202B450-818E-4F7C-8F45-E60951D96B7A}" type="presParOf" srcId="{76C15AE0-3F82-4E54-A169-0D1BC350A733}" destId="{2A1A7808-4906-477C-90D9-A236878096A8}" srcOrd="0" destOrd="0" presId="urn:microsoft.com/office/officeart/2005/8/layout/radial4"/>
    <dgm:cxn modelId="{E7B657DD-A683-4B9E-ACDA-126C02599731}" type="presParOf" srcId="{76C15AE0-3F82-4E54-A169-0D1BC350A733}" destId="{C12CCDCE-8378-445D-8131-C5BD264DD149}" srcOrd="1" destOrd="0" presId="urn:microsoft.com/office/officeart/2005/8/layout/radial4"/>
    <dgm:cxn modelId="{445FD048-4EA2-458A-BBD8-C1DE67BCBC7D}" type="presParOf" srcId="{76C15AE0-3F82-4E54-A169-0D1BC350A733}" destId="{87EE35CD-00A6-4D99-838F-D948C5FAC2EA}" srcOrd="2" destOrd="0" presId="urn:microsoft.com/office/officeart/2005/8/layout/radial4"/>
    <dgm:cxn modelId="{26ACE7D1-DBC7-4D51-B9C0-D0DB7C14F11B}" type="presParOf" srcId="{76C15AE0-3F82-4E54-A169-0D1BC350A733}" destId="{A8926DAC-1FBF-40D8-B0B3-89CA6EC254E0}" srcOrd="3" destOrd="0" presId="urn:microsoft.com/office/officeart/2005/8/layout/radial4"/>
    <dgm:cxn modelId="{8B0F1B00-3D5C-4AB7-9348-54B4542BB83D}" type="presParOf" srcId="{76C15AE0-3F82-4E54-A169-0D1BC350A733}" destId="{ADF6C57E-F4E8-4D12-BD39-B68E9411D68A}" srcOrd="4" destOrd="0" presId="urn:microsoft.com/office/officeart/2005/8/layout/radial4"/>
    <dgm:cxn modelId="{4A0DFF04-1451-408C-901B-1920658C6690}" type="presParOf" srcId="{76C15AE0-3F82-4E54-A169-0D1BC350A733}" destId="{55F913A4-7731-4BE9-8D40-90AF6929014B}" srcOrd="5" destOrd="0" presId="urn:microsoft.com/office/officeart/2005/8/layout/radial4"/>
    <dgm:cxn modelId="{77FA229F-94E5-4C59-9E90-C71FBCBB07B2}" type="presParOf" srcId="{76C15AE0-3F82-4E54-A169-0D1BC350A733}" destId="{84A8F7CD-D27B-45B6-B8D5-9B3D33ED884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9AFB44-B756-4208-939F-98AF25AA9B20}"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s-PE"/>
        </a:p>
      </dgm:t>
    </dgm:pt>
    <dgm:pt modelId="{76E5DB98-89D6-42DC-A0A0-87B40BED3F4A}">
      <dgm:prSet phldrT="[Texto]"/>
      <dgm:spPr/>
      <dgm:t>
        <a:bodyPr/>
        <a:lstStyle/>
        <a:p>
          <a:r>
            <a:rPr lang="es-MX" dirty="0"/>
            <a:t>EVIDENCIAS</a:t>
          </a:r>
          <a:endParaRPr lang="es-PE" dirty="0"/>
        </a:p>
      </dgm:t>
    </dgm:pt>
    <dgm:pt modelId="{8FC69888-5610-42BA-A027-261ACF50F51C}" type="parTrans" cxnId="{855A1E4D-FED7-4336-A2E9-032E1199A71E}">
      <dgm:prSet/>
      <dgm:spPr/>
      <dgm:t>
        <a:bodyPr/>
        <a:lstStyle/>
        <a:p>
          <a:endParaRPr lang="es-PE"/>
        </a:p>
      </dgm:t>
    </dgm:pt>
    <dgm:pt modelId="{9339921A-5055-4926-AC8E-525CFBDF726E}" type="sibTrans" cxnId="{855A1E4D-FED7-4336-A2E9-032E1199A71E}">
      <dgm:prSet/>
      <dgm:spPr/>
      <dgm:t>
        <a:bodyPr/>
        <a:lstStyle/>
        <a:p>
          <a:endParaRPr lang="es-PE"/>
        </a:p>
      </dgm:t>
    </dgm:pt>
    <dgm:pt modelId="{083B448F-B5B6-455C-9108-C07B41A22CE1}">
      <dgm:prSet phldrT="[Texto]"/>
      <dgm:spPr/>
      <dgm:t>
        <a:bodyPr/>
        <a:lstStyle/>
        <a:p>
          <a:pPr algn="l"/>
          <a:r>
            <a:rPr lang="es-MX" dirty="0"/>
            <a:t>4.-PERTINENCIA Y OPORTUNIDAD EN EL ANÁLISIS</a:t>
          </a:r>
          <a:endParaRPr lang="es-PE" dirty="0"/>
        </a:p>
      </dgm:t>
    </dgm:pt>
    <dgm:pt modelId="{0711D738-E729-4C82-987E-0421B7DE8311}" type="parTrans" cxnId="{0F5F827E-C56C-4C5F-BABD-060D54B3C341}">
      <dgm:prSet/>
      <dgm:spPr/>
      <dgm:t>
        <a:bodyPr/>
        <a:lstStyle/>
        <a:p>
          <a:endParaRPr lang="es-PE"/>
        </a:p>
      </dgm:t>
    </dgm:pt>
    <dgm:pt modelId="{69CF96B2-BF8A-4DA8-A2E6-60C2753117CC}" type="sibTrans" cxnId="{0F5F827E-C56C-4C5F-BABD-060D54B3C341}">
      <dgm:prSet/>
      <dgm:spPr/>
      <dgm:t>
        <a:bodyPr/>
        <a:lstStyle/>
        <a:p>
          <a:endParaRPr lang="es-PE"/>
        </a:p>
      </dgm:t>
    </dgm:pt>
    <dgm:pt modelId="{3B6B4263-FF0B-481D-BC66-1E5AC517BDF2}">
      <dgm:prSet phldrT="[Texto]" custT="1"/>
      <dgm:spPr/>
      <dgm:t>
        <a:bodyPr/>
        <a:lstStyle/>
        <a:p>
          <a:pPr algn="l"/>
          <a:r>
            <a:rPr lang="es-MX" sz="2400" dirty="0"/>
            <a:t>1.- COMPETENCIA/S A VALORAR </a:t>
          </a:r>
          <a:r>
            <a:rPr lang="es-MX" sz="1200" dirty="0">
              <a:solidFill>
                <a:schemeClr val="tx1"/>
              </a:solidFill>
            </a:rPr>
            <a:t>¿Qué implica esta competencia a la estudiantes?¿ que exige? ¿Por qué es importante? </a:t>
          </a:r>
          <a:endParaRPr lang="es-PE" sz="1200" dirty="0">
            <a:solidFill>
              <a:schemeClr val="tx1"/>
            </a:solidFill>
          </a:endParaRPr>
        </a:p>
      </dgm:t>
    </dgm:pt>
    <dgm:pt modelId="{AC130E8E-84B9-4429-97C3-6486166C3FFC}" type="parTrans" cxnId="{A454E17C-FA24-4990-B0B5-5B3BF3891FE0}">
      <dgm:prSet/>
      <dgm:spPr/>
      <dgm:t>
        <a:bodyPr/>
        <a:lstStyle/>
        <a:p>
          <a:endParaRPr lang="es-PE"/>
        </a:p>
      </dgm:t>
    </dgm:pt>
    <dgm:pt modelId="{6DF353BD-75F5-41DE-87ED-1B2DCA31FDB7}" type="sibTrans" cxnId="{A454E17C-FA24-4990-B0B5-5B3BF3891FE0}">
      <dgm:prSet/>
      <dgm:spPr/>
      <dgm:t>
        <a:bodyPr/>
        <a:lstStyle/>
        <a:p>
          <a:endParaRPr lang="es-PE"/>
        </a:p>
      </dgm:t>
    </dgm:pt>
    <dgm:pt modelId="{9F76EBA8-1555-4857-9201-F00F3DDFEF66}">
      <dgm:prSet phldrT="[Texto]" custT="1"/>
      <dgm:spPr/>
      <dgm:t>
        <a:bodyPr/>
        <a:lstStyle/>
        <a:p>
          <a:pPr algn="l"/>
          <a:r>
            <a:rPr lang="es-MX" sz="2400" dirty="0"/>
            <a:t>3.- DESCRIBIR PROGRESOS:ESTÁNDARES DE APRENDIZAJE </a:t>
          </a:r>
          <a:r>
            <a:rPr lang="es-MX" sz="1400" dirty="0">
              <a:solidFill>
                <a:schemeClr val="tx1"/>
              </a:solidFill>
            </a:rPr>
            <a:t>¿como progresa de que manera?</a:t>
          </a:r>
          <a:endParaRPr lang="es-PE" sz="1400" dirty="0">
            <a:solidFill>
              <a:schemeClr val="tx1"/>
            </a:solidFill>
          </a:endParaRPr>
        </a:p>
      </dgm:t>
    </dgm:pt>
    <dgm:pt modelId="{34E08CCF-586D-49F7-B1C8-24CA7F64994A}" type="parTrans" cxnId="{F7985808-B2CC-41C5-951A-AE8C68C6AE67}">
      <dgm:prSet/>
      <dgm:spPr/>
      <dgm:t>
        <a:bodyPr/>
        <a:lstStyle/>
        <a:p>
          <a:endParaRPr lang="es-PE"/>
        </a:p>
      </dgm:t>
    </dgm:pt>
    <dgm:pt modelId="{7C60D420-A87F-4949-84E9-550CC98FADEC}" type="sibTrans" cxnId="{F7985808-B2CC-41C5-951A-AE8C68C6AE67}">
      <dgm:prSet/>
      <dgm:spPr/>
      <dgm:t>
        <a:bodyPr/>
        <a:lstStyle/>
        <a:p>
          <a:endParaRPr lang="es-PE"/>
        </a:p>
      </dgm:t>
    </dgm:pt>
    <dgm:pt modelId="{C8BA206E-3E85-41CB-AF57-FB2256145DC3}">
      <dgm:prSet phldrT="[Texto]"/>
      <dgm:spPr/>
      <dgm:t>
        <a:bodyPr/>
        <a:lstStyle/>
        <a:p>
          <a:pPr algn="l"/>
          <a:r>
            <a:rPr lang="es-MX" dirty="0"/>
            <a:t>2.- PRODUCTOS DE LOS ESTUDIANTES / CRITERIOS DE EVALUACIÓN </a:t>
          </a:r>
          <a:endParaRPr lang="es-PE" dirty="0"/>
        </a:p>
      </dgm:t>
    </dgm:pt>
    <dgm:pt modelId="{22BC50D6-20F6-4624-9318-3D5486427105}" type="parTrans" cxnId="{C37DB86C-470B-49CE-BA0F-2EEBBC78BF3C}">
      <dgm:prSet/>
      <dgm:spPr/>
      <dgm:t>
        <a:bodyPr/>
        <a:lstStyle/>
        <a:p>
          <a:endParaRPr lang="es-PE"/>
        </a:p>
      </dgm:t>
    </dgm:pt>
    <dgm:pt modelId="{67A58EEE-4500-4973-A237-22F6BE2F9BE5}" type="sibTrans" cxnId="{C37DB86C-470B-49CE-BA0F-2EEBBC78BF3C}">
      <dgm:prSet/>
      <dgm:spPr/>
      <dgm:t>
        <a:bodyPr/>
        <a:lstStyle/>
        <a:p>
          <a:endParaRPr lang="es-PE"/>
        </a:p>
      </dgm:t>
    </dgm:pt>
    <dgm:pt modelId="{BEEEBBAD-1B11-489E-B364-A007D489AA1F}" type="pres">
      <dgm:prSet presAssocID="{5B9AFB44-B756-4208-939F-98AF25AA9B20}" presName="diagram" presStyleCnt="0">
        <dgm:presLayoutVars>
          <dgm:chMax val="1"/>
          <dgm:dir/>
          <dgm:animLvl val="ctr"/>
          <dgm:resizeHandles val="exact"/>
        </dgm:presLayoutVars>
      </dgm:prSet>
      <dgm:spPr/>
    </dgm:pt>
    <dgm:pt modelId="{0B6C9207-F2A5-49D2-A80D-0065AB91B40C}" type="pres">
      <dgm:prSet presAssocID="{5B9AFB44-B756-4208-939F-98AF25AA9B20}" presName="matrix" presStyleCnt="0"/>
      <dgm:spPr/>
    </dgm:pt>
    <dgm:pt modelId="{80A71BB0-CF20-4600-B401-4CD58A0C0047}" type="pres">
      <dgm:prSet presAssocID="{5B9AFB44-B756-4208-939F-98AF25AA9B20}" presName="tile1" presStyleLbl="node1" presStyleIdx="0" presStyleCnt="4" custLinFactNeighborX="0" custLinFactNeighborY="-934"/>
      <dgm:spPr/>
    </dgm:pt>
    <dgm:pt modelId="{185B92D8-DCCF-47E4-B598-2EA3B1CA8B9B}" type="pres">
      <dgm:prSet presAssocID="{5B9AFB44-B756-4208-939F-98AF25AA9B20}" presName="tile1text" presStyleLbl="node1" presStyleIdx="0" presStyleCnt="4">
        <dgm:presLayoutVars>
          <dgm:chMax val="0"/>
          <dgm:chPref val="0"/>
          <dgm:bulletEnabled val="1"/>
        </dgm:presLayoutVars>
      </dgm:prSet>
      <dgm:spPr/>
    </dgm:pt>
    <dgm:pt modelId="{ACCE5E8A-8FDE-40ED-B341-A6B25F1DB5AE}" type="pres">
      <dgm:prSet presAssocID="{5B9AFB44-B756-4208-939F-98AF25AA9B20}" presName="tile2" presStyleLbl="node1" presStyleIdx="1" presStyleCnt="4" custLinFactNeighborX="1215" custLinFactNeighborY="0"/>
      <dgm:spPr/>
    </dgm:pt>
    <dgm:pt modelId="{11813E69-C256-4948-A0D2-C7E222ACABC4}" type="pres">
      <dgm:prSet presAssocID="{5B9AFB44-B756-4208-939F-98AF25AA9B20}" presName="tile2text" presStyleLbl="node1" presStyleIdx="1" presStyleCnt="4">
        <dgm:presLayoutVars>
          <dgm:chMax val="0"/>
          <dgm:chPref val="0"/>
          <dgm:bulletEnabled val="1"/>
        </dgm:presLayoutVars>
      </dgm:prSet>
      <dgm:spPr/>
    </dgm:pt>
    <dgm:pt modelId="{7B599F2F-247D-4360-B50E-065727BDF662}" type="pres">
      <dgm:prSet presAssocID="{5B9AFB44-B756-4208-939F-98AF25AA9B20}" presName="tile3" presStyleLbl="node1" presStyleIdx="2" presStyleCnt="4" custLinFactNeighborX="0" custLinFactNeighborY="0"/>
      <dgm:spPr/>
    </dgm:pt>
    <dgm:pt modelId="{66706342-9BCC-4F10-BF7F-302ECBCA52D3}" type="pres">
      <dgm:prSet presAssocID="{5B9AFB44-B756-4208-939F-98AF25AA9B20}" presName="tile3text" presStyleLbl="node1" presStyleIdx="2" presStyleCnt="4">
        <dgm:presLayoutVars>
          <dgm:chMax val="0"/>
          <dgm:chPref val="0"/>
          <dgm:bulletEnabled val="1"/>
        </dgm:presLayoutVars>
      </dgm:prSet>
      <dgm:spPr/>
    </dgm:pt>
    <dgm:pt modelId="{6AE36515-39DD-4E36-8F64-B0B2666DF65C}" type="pres">
      <dgm:prSet presAssocID="{5B9AFB44-B756-4208-939F-98AF25AA9B20}" presName="tile4" presStyleLbl="node1" presStyleIdx="3" presStyleCnt="4"/>
      <dgm:spPr/>
    </dgm:pt>
    <dgm:pt modelId="{098AE54A-5DDE-4664-A8A6-A2C490181F46}" type="pres">
      <dgm:prSet presAssocID="{5B9AFB44-B756-4208-939F-98AF25AA9B20}" presName="tile4text" presStyleLbl="node1" presStyleIdx="3" presStyleCnt="4">
        <dgm:presLayoutVars>
          <dgm:chMax val="0"/>
          <dgm:chPref val="0"/>
          <dgm:bulletEnabled val="1"/>
        </dgm:presLayoutVars>
      </dgm:prSet>
      <dgm:spPr/>
    </dgm:pt>
    <dgm:pt modelId="{98134F93-7756-4F19-A949-A29164D8399C}" type="pres">
      <dgm:prSet presAssocID="{5B9AFB44-B756-4208-939F-98AF25AA9B20}" presName="centerTile" presStyleLbl="fgShp" presStyleIdx="0" presStyleCnt="1" custScaleY="45552">
        <dgm:presLayoutVars>
          <dgm:chMax val="0"/>
          <dgm:chPref val="0"/>
        </dgm:presLayoutVars>
      </dgm:prSet>
      <dgm:spPr/>
    </dgm:pt>
  </dgm:ptLst>
  <dgm:cxnLst>
    <dgm:cxn modelId="{B4091B02-3938-4734-AAD1-474AF56D38AE}" type="presOf" srcId="{C8BA206E-3E85-41CB-AF57-FB2256145DC3}" destId="{098AE54A-5DDE-4664-A8A6-A2C490181F46}" srcOrd="1" destOrd="0" presId="urn:microsoft.com/office/officeart/2005/8/layout/matrix1"/>
    <dgm:cxn modelId="{F7985808-B2CC-41C5-951A-AE8C68C6AE67}" srcId="{76E5DB98-89D6-42DC-A0A0-87B40BED3F4A}" destId="{9F76EBA8-1555-4857-9201-F00F3DDFEF66}" srcOrd="2" destOrd="0" parTransId="{34E08CCF-586D-49F7-B1C8-24CA7F64994A}" sibTransId="{7C60D420-A87F-4949-84E9-550CC98FADEC}"/>
    <dgm:cxn modelId="{C17B7209-02D2-4BBD-B9E3-24084FA271A9}" type="presOf" srcId="{083B448F-B5B6-455C-9108-C07B41A22CE1}" destId="{80A71BB0-CF20-4600-B401-4CD58A0C0047}" srcOrd="0" destOrd="0" presId="urn:microsoft.com/office/officeart/2005/8/layout/matrix1"/>
    <dgm:cxn modelId="{E3EFB61B-D133-4D44-A7A3-0490D81E1C1F}" type="presOf" srcId="{3B6B4263-FF0B-481D-BC66-1E5AC517BDF2}" destId="{ACCE5E8A-8FDE-40ED-B341-A6B25F1DB5AE}" srcOrd="0" destOrd="0" presId="urn:microsoft.com/office/officeart/2005/8/layout/matrix1"/>
    <dgm:cxn modelId="{6AF2E367-F948-4BFB-A195-8010FF9001DA}" type="presOf" srcId="{9F76EBA8-1555-4857-9201-F00F3DDFEF66}" destId="{7B599F2F-247D-4360-B50E-065727BDF662}" srcOrd="0" destOrd="0" presId="urn:microsoft.com/office/officeart/2005/8/layout/matrix1"/>
    <dgm:cxn modelId="{C37DB86C-470B-49CE-BA0F-2EEBBC78BF3C}" srcId="{76E5DB98-89D6-42DC-A0A0-87B40BED3F4A}" destId="{C8BA206E-3E85-41CB-AF57-FB2256145DC3}" srcOrd="3" destOrd="0" parTransId="{22BC50D6-20F6-4624-9318-3D5486427105}" sibTransId="{67A58EEE-4500-4973-A237-22F6BE2F9BE5}"/>
    <dgm:cxn modelId="{855A1E4D-FED7-4336-A2E9-032E1199A71E}" srcId="{5B9AFB44-B756-4208-939F-98AF25AA9B20}" destId="{76E5DB98-89D6-42DC-A0A0-87B40BED3F4A}" srcOrd="0" destOrd="0" parTransId="{8FC69888-5610-42BA-A027-261ACF50F51C}" sibTransId="{9339921A-5055-4926-AC8E-525CFBDF726E}"/>
    <dgm:cxn modelId="{C9228856-2FE8-4150-B655-15AFC6C99623}" type="presOf" srcId="{5B9AFB44-B756-4208-939F-98AF25AA9B20}" destId="{BEEEBBAD-1B11-489E-B364-A007D489AA1F}" srcOrd="0" destOrd="0" presId="urn:microsoft.com/office/officeart/2005/8/layout/matrix1"/>
    <dgm:cxn modelId="{A454E17C-FA24-4990-B0B5-5B3BF3891FE0}" srcId="{76E5DB98-89D6-42DC-A0A0-87B40BED3F4A}" destId="{3B6B4263-FF0B-481D-BC66-1E5AC517BDF2}" srcOrd="1" destOrd="0" parTransId="{AC130E8E-84B9-4429-97C3-6486166C3FFC}" sibTransId="{6DF353BD-75F5-41DE-87ED-1B2DCA31FDB7}"/>
    <dgm:cxn modelId="{0F5F827E-C56C-4C5F-BABD-060D54B3C341}" srcId="{76E5DB98-89D6-42DC-A0A0-87B40BED3F4A}" destId="{083B448F-B5B6-455C-9108-C07B41A22CE1}" srcOrd="0" destOrd="0" parTransId="{0711D738-E729-4C82-987E-0421B7DE8311}" sibTransId="{69CF96B2-BF8A-4DA8-A2E6-60C2753117CC}"/>
    <dgm:cxn modelId="{75859B88-4589-4CDE-810F-AB44D50CC827}" type="presOf" srcId="{3B6B4263-FF0B-481D-BC66-1E5AC517BDF2}" destId="{11813E69-C256-4948-A0D2-C7E222ACABC4}" srcOrd="1" destOrd="0" presId="urn:microsoft.com/office/officeart/2005/8/layout/matrix1"/>
    <dgm:cxn modelId="{24E0ADA8-64A3-4BC6-AD6D-83E46E6C9E45}" type="presOf" srcId="{083B448F-B5B6-455C-9108-C07B41A22CE1}" destId="{185B92D8-DCCF-47E4-B598-2EA3B1CA8B9B}" srcOrd="1" destOrd="0" presId="urn:microsoft.com/office/officeart/2005/8/layout/matrix1"/>
    <dgm:cxn modelId="{595543AE-EC36-4F1F-B32B-551F92686CC0}" type="presOf" srcId="{9F76EBA8-1555-4857-9201-F00F3DDFEF66}" destId="{66706342-9BCC-4F10-BF7F-302ECBCA52D3}" srcOrd="1" destOrd="0" presId="urn:microsoft.com/office/officeart/2005/8/layout/matrix1"/>
    <dgm:cxn modelId="{96F3CBD0-D6B3-44A6-B54E-222068A7527E}" type="presOf" srcId="{76E5DB98-89D6-42DC-A0A0-87B40BED3F4A}" destId="{98134F93-7756-4F19-A949-A29164D8399C}" srcOrd="0" destOrd="0" presId="urn:microsoft.com/office/officeart/2005/8/layout/matrix1"/>
    <dgm:cxn modelId="{63E661F3-B893-473D-9641-9F317DE6B2DA}" type="presOf" srcId="{C8BA206E-3E85-41CB-AF57-FB2256145DC3}" destId="{6AE36515-39DD-4E36-8F64-B0B2666DF65C}" srcOrd="0" destOrd="0" presId="urn:microsoft.com/office/officeart/2005/8/layout/matrix1"/>
    <dgm:cxn modelId="{6AE0D7E8-93CD-4421-B790-E48EA26E2CA4}" type="presParOf" srcId="{BEEEBBAD-1B11-489E-B364-A007D489AA1F}" destId="{0B6C9207-F2A5-49D2-A80D-0065AB91B40C}" srcOrd="0" destOrd="0" presId="urn:microsoft.com/office/officeart/2005/8/layout/matrix1"/>
    <dgm:cxn modelId="{1E6852DA-0960-4114-A985-70E20545C6D4}" type="presParOf" srcId="{0B6C9207-F2A5-49D2-A80D-0065AB91B40C}" destId="{80A71BB0-CF20-4600-B401-4CD58A0C0047}" srcOrd="0" destOrd="0" presId="urn:microsoft.com/office/officeart/2005/8/layout/matrix1"/>
    <dgm:cxn modelId="{0A784FF0-8027-4341-845D-55F500F55DB4}" type="presParOf" srcId="{0B6C9207-F2A5-49D2-A80D-0065AB91B40C}" destId="{185B92D8-DCCF-47E4-B598-2EA3B1CA8B9B}" srcOrd="1" destOrd="0" presId="urn:microsoft.com/office/officeart/2005/8/layout/matrix1"/>
    <dgm:cxn modelId="{82AC00E2-E1CA-4B7B-AB36-3DD96DBF39AD}" type="presParOf" srcId="{0B6C9207-F2A5-49D2-A80D-0065AB91B40C}" destId="{ACCE5E8A-8FDE-40ED-B341-A6B25F1DB5AE}" srcOrd="2" destOrd="0" presId="urn:microsoft.com/office/officeart/2005/8/layout/matrix1"/>
    <dgm:cxn modelId="{219D5D8E-8BC9-49AF-823B-D180285A97BB}" type="presParOf" srcId="{0B6C9207-F2A5-49D2-A80D-0065AB91B40C}" destId="{11813E69-C256-4948-A0D2-C7E222ACABC4}" srcOrd="3" destOrd="0" presId="urn:microsoft.com/office/officeart/2005/8/layout/matrix1"/>
    <dgm:cxn modelId="{482B632B-169E-4D7A-B7F8-22AFDE8775B2}" type="presParOf" srcId="{0B6C9207-F2A5-49D2-A80D-0065AB91B40C}" destId="{7B599F2F-247D-4360-B50E-065727BDF662}" srcOrd="4" destOrd="0" presId="urn:microsoft.com/office/officeart/2005/8/layout/matrix1"/>
    <dgm:cxn modelId="{97A268A5-7416-4698-BDBC-30C03AD4FF20}" type="presParOf" srcId="{0B6C9207-F2A5-49D2-A80D-0065AB91B40C}" destId="{66706342-9BCC-4F10-BF7F-302ECBCA52D3}" srcOrd="5" destOrd="0" presId="urn:microsoft.com/office/officeart/2005/8/layout/matrix1"/>
    <dgm:cxn modelId="{D052108D-8F67-4811-926B-3DC305F3E3AA}" type="presParOf" srcId="{0B6C9207-F2A5-49D2-A80D-0065AB91B40C}" destId="{6AE36515-39DD-4E36-8F64-B0B2666DF65C}" srcOrd="6" destOrd="0" presId="urn:microsoft.com/office/officeart/2005/8/layout/matrix1"/>
    <dgm:cxn modelId="{1BD3A71C-EF15-4C6C-9914-EF2B76B5C94A}" type="presParOf" srcId="{0B6C9207-F2A5-49D2-A80D-0065AB91B40C}" destId="{098AE54A-5DDE-4664-A8A6-A2C490181F46}" srcOrd="7" destOrd="0" presId="urn:microsoft.com/office/officeart/2005/8/layout/matrix1"/>
    <dgm:cxn modelId="{82D9FF31-FD4E-4B42-BF73-A8EAF3AED8BD}" type="presParOf" srcId="{BEEEBBAD-1B11-489E-B364-A007D489AA1F}" destId="{98134F93-7756-4F19-A949-A29164D8399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8FA93-A7C3-4C1E-8901-4AF28F562A51}"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s-PE"/>
        </a:p>
      </dgm:t>
    </dgm:pt>
    <dgm:pt modelId="{41A95484-38EB-4AD5-8FC2-7B7DE0DF3696}">
      <dgm:prSet phldrT="[Texto]"/>
      <dgm:spPr/>
      <dgm:t>
        <a:bodyPr/>
        <a:lstStyle/>
        <a:p>
          <a:r>
            <a:rPr lang="es-MX" dirty="0"/>
            <a:t>Preguntas 	</a:t>
          </a:r>
          <a:endParaRPr lang="es-PE" dirty="0"/>
        </a:p>
      </dgm:t>
    </dgm:pt>
    <dgm:pt modelId="{24F1EC6C-7FDA-4681-B8BD-82E4FD681675}" type="parTrans" cxnId="{960B1AB2-A4E0-4379-8147-FD82AAA794E7}">
      <dgm:prSet/>
      <dgm:spPr/>
      <dgm:t>
        <a:bodyPr/>
        <a:lstStyle/>
        <a:p>
          <a:endParaRPr lang="es-PE"/>
        </a:p>
      </dgm:t>
    </dgm:pt>
    <dgm:pt modelId="{6341476C-FDAA-4962-9210-A4B9C0F2C1E5}" type="sibTrans" cxnId="{960B1AB2-A4E0-4379-8147-FD82AAA794E7}">
      <dgm:prSet/>
      <dgm:spPr/>
      <dgm:t>
        <a:bodyPr/>
        <a:lstStyle/>
        <a:p>
          <a:endParaRPr lang="es-PE"/>
        </a:p>
      </dgm:t>
    </dgm:pt>
    <dgm:pt modelId="{2CEFE0E5-2550-4446-A9FB-1F5911758CFA}">
      <dgm:prSet phldrT="[Texto]"/>
      <dgm:spPr/>
      <dgm:t>
        <a:bodyPr/>
        <a:lstStyle/>
        <a:p>
          <a:r>
            <a:rPr lang="es-MX" dirty="0"/>
            <a:t>Descripción del trabajo realizado </a:t>
          </a:r>
          <a:endParaRPr lang="es-PE" dirty="0"/>
        </a:p>
      </dgm:t>
    </dgm:pt>
    <dgm:pt modelId="{C7E8B176-4477-4049-9F2D-6B58E8303DB8}" type="parTrans" cxnId="{E1539B65-BEC0-403F-B55E-193F1D12C7A3}">
      <dgm:prSet/>
      <dgm:spPr/>
      <dgm:t>
        <a:bodyPr/>
        <a:lstStyle/>
        <a:p>
          <a:endParaRPr lang="es-PE"/>
        </a:p>
      </dgm:t>
    </dgm:pt>
    <dgm:pt modelId="{001F1E9F-85EB-40B7-9501-675B3ECB8CBC}" type="sibTrans" cxnId="{E1539B65-BEC0-403F-B55E-193F1D12C7A3}">
      <dgm:prSet/>
      <dgm:spPr/>
      <dgm:t>
        <a:bodyPr/>
        <a:lstStyle/>
        <a:p>
          <a:endParaRPr lang="es-PE"/>
        </a:p>
      </dgm:t>
    </dgm:pt>
    <dgm:pt modelId="{8584ABCD-A0F5-4A7F-A9B6-97E9BB43D9D8}">
      <dgm:prSet/>
      <dgm:spPr/>
      <dgm:t>
        <a:bodyPr/>
        <a:lstStyle/>
        <a:p>
          <a:r>
            <a:rPr lang="es-MX" dirty="0"/>
            <a:t>Ofrecer comentarios que valoren los avances y logros</a:t>
          </a:r>
          <a:endParaRPr lang="es-PE" dirty="0"/>
        </a:p>
      </dgm:t>
    </dgm:pt>
    <dgm:pt modelId="{8B042851-AD3E-4C2D-A93A-B0968A8924B0}" type="parTrans" cxnId="{4FBA8D0D-E79E-47AF-93B7-B2AE044A5CEA}">
      <dgm:prSet/>
      <dgm:spPr/>
      <dgm:t>
        <a:bodyPr/>
        <a:lstStyle/>
        <a:p>
          <a:endParaRPr lang="es-PE"/>
        </a:p>
      </dgm:t>
    </dgm:pt>
    <dgm:pt modelId="{7143C720-D79D-4C33-953D-8AB45F9CA2DE}" type="sibTrans" cxnId="{4FBA8D0D-E79E-47AF-93B7-B2AE044A5CEA}">
      <dgm:prSet/>
      <dgm:spPr/>
      <dgm:t>
        <a:bodyPr/>
        <a:lstStyle/>
        <a:p>
          <a:endParaRPr lang="es-PE"/>
        </a:p>
      </dgm:t>
    </dgm:pt>
    <dgm:pt modelId="{E815E822-3178-481F-9DB3-ADAACA1F390F}">
      <dgm:prSet/>
      <dgm:spPr/>
      <dgm:t>
        <a:bodyPr/>
        <a:lstStyle/>
        <a:p>
          <a:r>
            <a:rPr lang="es-MX" dirty="0"/>
            <a:t>Ofrecer sugerencias para mejorar pautas</a:t>
          </a:r>
          <a:endParaRPr lang="es-PE" dirty="0"/>
        </a:p>
      </dgm:t>
    </dgm:pt>
    <dgm:pt modelId="{BAD6B9B7-FE6E-47FC-8B6C-59B4C434F58E}" type="parTrans" cxnId="{F8049F00-9A7D-49F7-BB2F-6DEB0E548D6A}">
      <dgm:prSet/>
      <dgm:spPr/>
      <dgm:t>
        <a:bodyPr/>
        <a:lstStyle/>
        <a:p>
          <a:endParaRPr lang="es-PE"/>
        </a:p>
      </dgm:t>
    </dgm:pt>
    <dgm:pt modelId="{DF050D08-2F8E-44A4-8B68-8CB65947ACB2}" type="sibTrans" cxnId="{F8049F00-9A7D-49F7-BB2F-6DEB0E548D6A}">
      <dgm:prSet/>
      <dgm:spPr/>
      <dgm:t>
        <a:bodyPr/>
        <a:lstStyle/>
        <a:p>
          <a:endParaRPr lang="es-PE"/>
        </a:p>
      </dgm:t>
    </dgm:pt>
    <dgm:pt modelId="{B7FAD86B-F50B-42A6-B09B-217E035DF315}">
      <dgm:prSet/>
      <dgm:spPr/>
      <dgm:t>
        <a:bodyPr/>
        <a:lstStyle/>
        <a:p>
          <a:r>
            <a:rPr lang="es-MX" dirty="0"/>
            <a:t>Ofrecer modelos de referencia, EL MODELADO </a:t>
          </a:r>
          <a:endParaRPr lang="es-PE" dirty="0"/>
        </a:p>
      </dgm:t>
    </dgm:pt>
    <dgm:pt modelId="{B1CD9DDB-5439-4D5D-8EDF-9A3E12E99023}" type="parTrans" cxnId="{06A1130F-ED5B-4899-89B1-D13F58B622CF}">
      <dgm:prSet/>
      <dgm:spPr/>
      <dgm:t>
        <a:bodyPr/>
        <a:lstStyle/>
        <a:p>
          <a:endParaRPr lang="es-PE"/>
        </a:p>
      </dgm:t>
    </dgm:pt>
    <dgm:pt modelId="{016A5A34-7FF4-4DAE-A82C-32F77E2ED97D}" type="sibTrans" cxnId="{06A1130F-ED5B-4899-89B1-D13F58B622CF}">
      <dgm:prSet/>
      <dgm:spPr/>
      <dgm:t>
        <a:bodyPr/>
        <a:lstStyle/>
        <a:p>
          <a:endParaRPr lang="es-PE"/>
        </a:p>
      </dgm:t>
    </dgm:pt>
    <dgm:pt modelId="{4BDFCAF7-37F4-448A-A303-858D7931B9FD}" type="pres">
      <dgm:prSet presAssocID="{1568FA93-A7C3-4C1E-8901-4AF28F562A51}" presName="linear" presStyleCnt="0">
        <dgm:presLayoutVars>
          <dgm:animLvl val="lvl"/>
          <dgm:resizeHandles val="exact"/>
        </dgm:presLayoutVars>
      </dgm:prSet>
      <dgm:spPr/>
    </dgm:pt>
    <dgm:pt modelId="{59DC0F53-A5B0-44C1-8390-E6A0822F5D23}" type="pres">
      <dgm:prSet presAssocID="{41A95484-38EB-4AD5-8FC2-7B7DE0DF3696}" presName="parentText" presStyleLbl="node1" presStyleIdx="0" presStyleCnt="5" custLinFactNeighborX="559" custLinFactNeighborY="-60633">
        <dgm:presLayoutVars>
          <dgm:chMax val="0"/>
          <dgm:bulletEnabled val="1"/>
        </dgm:presLayoutVars>
      </dgm:prSet>
      <dgm:spPr/>
    </dgm:pt>
    <dgm:pt modelId="{BC4E6639-C7AB-4928-90BA-07C05F7DD11E}" type="pres">
      <dgm:prSet presAssocID="{6341476C-FDAA-4962-9210-A4B9C0F2C1E5}" presName="spacer" presStyleCnt="0"/>
      <dgm:spPr/>
    </dgm:pt>
    <dgm:pt modelId="{4F0092D3-ADB6-4000-A7D6-2318B9B3A604}" type="pres">
      <dgm:prSet presAssocID="{2CEFE0E5-2550-4446-A9FB-1F5911758CFA}" presName="parentText" presStyleLbl="node1" presStyleIdx="1" presStyleCnt="5">
        <dgm:presLayoutVars>
          <dgm:chMax val="0"/>
          <dgm:bulletEnabled val="1"/>
        </dgm:presLayoutVars>
      </dgm:prSet>
      <dgm:spPr/>
    </dgm:pt>
    <dgm:pt modelId="{D531D885-A114-4285-846D-2940C21F5400}" type="pres">
      <dgm:prSet presAssocID="{001F1E9F-85EB-40B7-9501-675B3ECB8CBC}" presName="spacer" presStyleCnt="0"/>
      <dgm:spPr/>
    </dgm:pt>
    <dgm:pt modelId="{FE28AFB1-05BE-401E-8378-EFF4491189F0}" type="pres">
      <dgm:prSet presAssocID="{8584ABCD-A0F5-4A7F-A9B6-97E9BB43D9D8}" presName="parentText" presStyleLbl="node1" presStyleIdx="2" presStyleCnt="5">
        <dgm:presLayoutVars>
          <dgm:chMax val="0"/>
          <dgm:bulletEnabled val="1"/>
        </dgm:presLayoutVars>
      </dgm:prSet>
      <dgm:spPr/>
    </dgm:pt>
    <dgm:pt modelId="{37365E66-BC4F-44FC-9C17-E8FD21FAAAE9}" type="pres">
      <dgm:prSet presAssocID="{7143C720-D79D-4C33-953D-8AB45F9CA2DE}" presName="spacer" presStyleCnt="0"/>
      <dgm:spPr/>
    </dgm:pt>
    <dgm:pt modelId="{7D568941-5A01-4310-8A39-8F05B3420BA4}" type="pres">
      <dgm:prSet presAssocID="{E815E822-3178-481F-9DB3-ADAACA1F390F}" presName="parentText" presStyleLbl="node1" presStyleIdx="3" presStyleCnt="5">
        <dgm:presLayoutVars>
          <dgm:chMax val="0"/>
          <dgm:bulletEnabled val="1"/>
        </dgm:presLayoutVars>
      </dgm:prSet>
      <dgm:spPr/>
    </dgm:pt>
    <dgm:pt modelId="{24BFC177-4DF1-4F55-9E6F-AA6200220A53}" type="pres">
      <dgm:prSet presAssocID="{DF050D08-2F8E-44A4-8B68-8CB65947ACB2}" presName="spacer" presStyleCnt="0"/>
      <dgm:spPr/>
    </dgm:pt>
    <dgm:pt modelId="{A73E5BCB-C305-4880-9EF3-82A15E5486FE}" type="pres">
      <dgm:prSet presAssocID="{B7FAD86B-F50B-42A6-B09B-217E035DF315}" presName="parentText" presStyleLbl="node1" presStyleIdx="4" presStyleCnt="5" custLinFactNeighborX="-1979">
        <dgm:presLayoutVars>
          <dgm:chMax val="0"/>
          <dgm:bulletEnabled val="1"/>
        </dgm:presLayoutVars>
      </dgm:prSet>
      <dgm:spPr/>
    </dgm:pt>
  </dgm:ptLst>
  <dgm:cxnLst>
    <dgm:cxn modelId="{F8049F00-9A7D-49F7-BB2F-6DEB0E548D6A}" srcId="{1568FA93-A7C3-4C1E-8901-4AF28F562A51}" destId="{E815E822-3178-481F-9DB3-ADAACA1F390F}" srcOrd="3" destOrd="0" parTransId="{BAD6B9B7-FE6E-47FC-8B6C-59B4C434F58E}" sibTransId="{DF050D08-2F8E-44A4-8B68-8CB65947ACB2}"/>
    <dgm:cxn modelId="{4FBA8D0D-E79E-47AF-93B7-B2AE044A5CEA}" srcId="{1568FA93-A7C3-4C1E-8901-4AF28F562A51}" destId="{8584ABCD-A0F5-4A7F-A9B6-97E9BB43D9D8}" srcOrd="2" destOrd="0" parTransId="{8B042851-AD3E-4C2D-A93A-B0968A8924B0}" sibTransId="{7143C720-D79D-4C33-953D-8AB45F9CA2DE}"/>
    <dgm:cxn modelId="{06A1130F-ED5B-4899-89B1-D13F58B622CF}" srcId="{1568FA93-A7C3-4C1E-8901-4AF28F562A51}" destId="{B7FAD86B-F50B-42A6-B09B-217E035DF315}" srcOrd="4" destOrd="0" parTransId="{B1CD9DDB-5439-4D5D-8EDF-9A3E12E99023}" sibTransId="{016A5A34-7FF4-4DAE-A82C-32F77E2ED97D}"/>
    <dgm:cxn modelId="{88BFFC1F-46C4-4F85-8D4A-71B80F6A740B}" type="presOf" srcId="{2CEFE0E5-2550-4446-A9FB-1F5911758CFA}" destId="{4F0092D3-ADB6-4000-A7D6-2318B9B3A604}" srcOrd="0" destOrd="0" presId="urn:microsoft.com/office/officeart/2005/8/layout/vList2"/>
    <dgm:cxn modelId="{85DFFF34-A651-4DBF-8F81-02BC25EC1BFA}" type="presOf" srcId="{B7FAD86B-F50B-42A6-B09B-217E035DF315}" destId="{A73E5BCB-C305-4880-9EF3-82A15E5486FE}" srcOrd="0" destOrd="0" presId="urn:microsoft.com/office/officeart/2005/8/layout/vList2"/>
    <dgm:cxn modelId="{E1539B65-BEC0-403F-B55E-193F1D12C7A3}" srcId="{1568FA93-A7C3-4C1E-8901-4AF28F562A51}" destId="{2CEFE0E5-2550-4446-A9FB-1F5911758CFA}" srcOrd="1" destOrd="0" parTransId="{C7E8B176-4477-4049-9F2D-6B58E8303DB8}" sibTransId="{001F1E9F-85EB-40B7-9501-675B3ECB8CBC}"/>
    <dgm:cxn modelId="{46390672-CC88-4DAC-A99C-09F08629C2C4}" type="presOf" srcId="{41A95484-38EB-4AD5-8FC2-7B7DE0DF3696}" destId="{59DC0F53-A5B0-44C1-8390-E6A0822F5D23}" srcOrd="0" destOrd="0" presId="urn:microsoft.com/office/officeart/2005/8/layout/vList2"/>
    <dgm:cxn modelId="{83DE0688-D84F-4AA0-A296-F718DD686735}" type="presOf" srcId="{1568FA93-A7C3-4C1E-8901-4AF28F562A51}" destId="{4BDFCAF7-37F4-448A-A303-858D7931B9FD}" srcOrd="0" destOrd="0" presId="urn:microsoft.com/office/officeart/2005/8/layout/vList2"/>
    <dgm:cxn modelId="{DF41B5A2-528E-428E-A350-BE722B4B5A16}" type="presOf" srcId="{8584ABCD-A0F5-4A7F-A9B6-97E9BB43D9D8}" destId="{FE28AFB1-05BE-401E-8378-EFF4491189F0}" srcOrd="0" destOrd="0" presId="urn:microsoft.com/office/officeart/2005/8/layout/vList2"/>
    <dgm:cxn modelId="{960B1AB2-A4E0-4379-8147-FD82AAA794E7}" srcId="{1568FA93-A7C3-4C1E-8901-4AF28F562A51}" destId="{41A95484-38EB-4AD5-8FC2-7B7DE0DF3696}" srcOrd="0" destOrd="0" parTransId="{24F1EC6C-7FDA-4681-B8BD-82E4FD681675}" sibTransId="{6341476C-FDAA-4962-9210-A4B9C0F2C1E5}"/>
    <dgm:cxn modelId="{58DDDBB8-0657-4EE2-8550-0B95412EB066}" type="presOf" srcId="{E815E822-3178-481F-9DB3-ADAACA1F390F}" destId="{7D568941-5A01-4310-8A39-8F05B3420BA4}" srcOrd="0" destOrd="0" presId="urn:microsoft.com/office/officeart/2005/8/layout/vList2"/>
    <dgm:cxn modelId="{56BCA91B-1C34-4BF6-885B-5DDA8D05916F}" type="presParOf" srcId="{4BDFCAF7-37F4-448A-A303-858D7931B9FD}" destId="{59DC0F53-A5B0-44C1-8390-E6A0822F5D23}" srcOrd="0" destOrd="0" presId="urn:microsoft.com/office/officeart/2005/8/layout/vList2"/>
    <dgm:cxn modelId="{7AE841AA-6419-4326-BCB0-E37EC3A6553D}" type="presParOf" srcId="{4BDFCAF7-37F4-448A-A303-858D7931B9FD}" destId="{BC4E6639-C7AB-4928-90BA-07C05F7DD11E}" srcOrd="1" destOrd="0" presId="urn:microsoft.com/office/officeart/2005/8/layout/vList2"/>
    <dgm:cxn modelId="{D38875B1-FC39-4688-8CBF-E256B31E836F}" type="presParOf" srcId="{4BDFCAF7-37F4-448A-A303-858D7931B9FD}" destId="{4F0092D3-ADB6-4000-A7D6-2318B9B3A604}" srcOrd="2" destOrd="0" presId="urn:microsoft.com/office/officeart/2005/8/layout/vList2"/>
    <dgm:cxn modelId="{05EDAACA-BF38-43EE-8664-D96668504984}" type="presParOf" srcId="{4BDFCAF7-37F4-448A-A303-858D7931B9FD}" destId="{D531D885-A114-4285-846D-2940C21F5400}" srcOrd="3" destOrd="0" presId="urn:microsoft.com/office/officeart/2005/8/layout/vList2"/>
    <dgm:cxn modelId="{F9A2A0CD-B57D-4973-9156-22DB2943EBFD}" type="presParOf" srcId="{4BDFCAF7-37F4-448A-A303-858D7931B9FD}" destId="{FE28AFB1-05BE-401E-8378-EFF4491189F0}" srcOrd="4" destOrd="0" presId="urn:microsoft.com/office/officeart/2005/8/layout/vList2"/>
    <dgm:cxn modelId="{E6C2D4A7-D8C7-4856-B9A1-59920E0435B0}" type="presParOf" srcId="{4BDFCAF7-37F4-448A-A303-858D7931B9FD}" destId="{37365E66-BC4F-44FC-9C17-E8FD21FAAAE9}" srcOrd="5" destOrd="0" presId="urn:microsoft.com/office/officeart/2005/8/layout/vList2"/>
    <dgm:cxn modelId="{A0DD0258-B3B9-4815-828C-257D6E9F7783}" type="presParOf" srcId="{4BDFCAF7-37F4-448A-A303-858D7931B9FD}" destId="{7D568941-5A01-4310-8A39-8F05B3420BA4}" srcOrd="6" destOrd="0" presId="urn:microsoft.com/office/officeart/2005/8/layout/vList2"/>
    <dgm:cxn modelId="{3E2CDC4F-1525-4522-9F7F-F01019796FB8}" type="presParOf" srcId="{4BDFCAF7-37F4-448A-A303-858D7931B9FD}" destId="{24BFC177-4DF1-4F55-9E6F-AA6200220A53}" srcOrd="7" destOrd="0" presId="urn:microsoft.com/office/officeart/2005/8/layout/vList2"/>
    <dgm:cxn modelId="{2B69060B-9430-4E56-8521-EF3532474FEA}" type="presParOf" srcId="{4BDFCAF7-37F4-448A-A303-858D7931B9FD}" destId="{A73E5BCB-C305-4880-9EF3-82A15E5486F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A7808-4906-477C-90D9-A236878096A8}">
      <dsp:nvSpPr>
        <dsp:cNvPr id="0" name=""/>
        <dsp:cNvSpPr/>
      </dsp:nvSpPr>
      <dsp:spPr>
        <a:xfrm>
          <a:off x="3135727" y="2430508"/>
          <a:ext cx="2643944" cy="2040442"/>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PE" sz="1600" kern="1200" dirty="0">
              <a:solidFill>
                <a:schemeClr val="tx1"/>
              </a:solidFill>
            </a:rPr>
            <a:t>Orientaciones para el acompañamiento y monitoreo a docentes</a:t>
          </a:r>
        </a:p>
        <a:p>
          <a:pPr marL="0" lvl="0" indent="0" algn="ctr" defTabSz="711200">
            <a:lnSpc>
              <a:spcPct val="90000"/>
            </a:lnSpc>
            <a:spcBef>
              <a:spcPct val="0"/>
            </a:spcBef>
            <a:spcAft>
              <a:spcPct val="35000"/>
            </a:spcAft>
            <a:buNone/>
          </a:pPr>
          <a:r>
            <a:rPr lang="es-PE" sz="1600" kern="1200" dirty="0">
              <a:solidFill>
                <a:schemeClr val="tx1"/>
              </a:solidFill>
            </a:rPr>
            <a:t>Normas 094</a:t>
          </a:r>
        </a:p>
        <a:p>
          <a:pPr marL="0" lvl="0" indent="0" algn="ctr" defTabSz="711200">
            <a:lnSpc>
              <a:spcPct val="90000"/>
            </a:lnSpc>
            <a:spcBef>
              <a:spcPct val="0"/>
            </a:spcBef>
            <a:spcAft>
              <a:spcPct val="35000"/>
            </a:spcAft>
            <a:buNone/>
          </a:pPr>
          <a:r>
            <a:rPr lang="es-PE" sz="1600" kern="1200" dirty="0">
              <a:solidFill>
                <a:schemeClr val="tx1"/>
              </a:solidFill>
            </a:rPr>
            <a:t>CNEB</a:t>
          </a:r>
        </a:p>
      </dsp:txBody>
      <dsp:txXfrm>
        <a:off x="3522924" y="2729324"/>
        <a:ext cx="1869550" cy="1442810"/>
      </dsp:txXfrm>
    </dsp:sp>
    <dsp:sp modelId="{C12CCDCE-8378-445D-8131-C5BD264DD149}">
      <dsp:nvSpPr>
        <dsp:cNvPr id="0" name=""/>
        <dsp:cNvSpPr/>
      </dsp:nvSpPr>
      <dsp:spPr>
        <a:xfrm rot="12742896">
          <a:off x="1329207" y="1863781"/>
          <a:ext cx="2169160" cy="5815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EE35CD-00A6-4D99-838F-D948C5FAC2EA}">
      <dsp:nvSpPr>
        <dsp:cNvPr id="0" name=""/>
        <dsp:cNvSpPr/>
      </dsp:nvSpPr>
      <dsp:spPr>
        <a:xfrm>
          <a:off x="528649" y="798323"/>
          <a:ext cx="1938420" cy="155073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s-PE" sz="1700" kern="1200" dirty="0">
              <a:solidFill>
                <a:schemeClr val="tx1"/>
              </a:solidFill>
            </a:rPr>
            <a:t>ACOMPAÑAMIENTO PEDAGÓGICO</a:t>
          </a:r>
        </a:p>
      </dsp:txBody>
      <dsp:txXfrm>
        <a:off x="574069" y="843743"/>
        <a:ext cx="1847580" cy="1459896"/>
      </dsp:txXfrm>
    </dsp:sp>
    <dsp:sp modelId="{A8926DAC-1FBF-40D8-B0B3-89CA6EC254E0}">
      <dsp:nvSpPr>
        <dsp:cNvPr id="0" name=""/>
        <dsp:cNvSpPr/>
      </dsp:nvSpPr>
      <dsp:spPr>
        <a:xfrm rot="16169967">
          <a:off x="3659064" y="1266669"/>
          <a:ext cx="1564189" cy="5815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F6C57E-F4E8-4D12-BD39-B68E9411D68A}">
      <dsp:nvSpPr>
        <dsp:cNvPr id="0" name=""/>
        <dsp:cNvSpPr/>
      </dsp:nvSpPr>
      <dsp:spPr>
        <a:xfrm>
          <a:off x="3465116" y="0"/>
          <a:ext cx="1938420" cy="1550736"/>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s-MX" sz="1700" kern="1200" dirty="0">
              <a:solidFill>
                <a:schemeClr val="tx1"/>
              </a:solidFill>
            </a:rPr>
            <a:t>MONITOREO DE LA PRÁCTICA PEDAGÓGICA</a:t>
          </a:r>
          <a:endParaRPr lang="es-PE" sz="1700" kern="1200" dirty="0">
            <a:solidFill>
              <a:schemeClr val="tx1"/>
            </a:solidFill>
          </a:endParaRPr>
        </a:p>
      </dsp:txBody>
      <dsp:txXfrm>
        <a:off x="3510536" y="45420"/>
        <a:ext cx="1847580" cy="1459896"/>
      </dsp:txXfrm>
    </dsp:sp>
    <dsp:sp modelId="{55F913A4-7731-4BE9-8D40-90AF6929014B}">
      <dsp:nvSpPr>
        <dsp:cNvPr id="0" name=""/>
        <dsp:cNvSpPr/>
      </dsp:nvSpPr>
      <dsp:spPr>
        <a:xfrm rot="19621212">
          <a:off x="5397047" y="1938828"/>
          <a:ext cx="2283025" cy="5815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A8F7CD-D27B-45B6-B8D5-9B3D33ED8841}">
      <dsp:nvSpPr>
        <dsp:cNvPr id="0" name=""/>
        <dsp:cNvSpPr/>
      </dsp:nvSpPr>
      <dsp:spPr>
        <a:xfrm>
          <a:off x="6526922" y="703702"/>
          <a:ext cx="1938420" cy="1550736"/>
        </a:xfrm>
        <a:prstGeom prst="roundRect">
          <a:avLst>
            <a:gd name="adj" fmla="val 10000"/>
          </a:avLst>
        </a:prstGeom>
        <a:solidFill>
          <a:srgbClr val="84A31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s-MX" sz="1700" kern="1200" dirty="0">
              <a:solidFill>
                <a:schemeClr val="tx1"/>
              </a:solidFill>
            </a:rPr>
            <a:t>SEGUIMIENTO AL PROGRESO DE LAS Y LOS ESTUDIANTES</a:t>
          </a:r>
          <a:endParaRPr lang="es-PE" sz="1700" kern="1200" dirty="0">
            <a:solidFill>
              <a:schemeClr val="tx1"/>
            </a:solidFill>
          </a:endParaRPr>
        </a:p>
      </dsp:txBody>
      <dsp:txXfrm>
        <a:off x="6572342" y="749122"/>
        <a:ext cx="1847580" cy="1459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1BB0-CF20-4600-B401-4CD58A0C0047}">
      <dsp:nvSpPr>
        <dsp:cNvPr id="0" name=""/>
        <dsp:cNvSpPr/>
      </dsp:nvSpPr>
      <dsp:spPr>
        <a:xfrm rot="16200000">
          <a:off x="790619" y="-790619"/>
          <a:ext cx="1970195" cy="3551433"/>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4.-PERTINENCIA Y OPORTUNIDAD EN EL ANÁLISIS</a:t>
          </a:r>
          <a:endParaRPr lang="es-PE" sz="1800" kern="1200" dirty="0"/>
        </a:p>
      </dsp:txBody>
      <dsp:txXfrm rot="5400000">
        <a:off x="0" y="0"/>
        <a:ext cx="3551433" cy="1477646"/>
      </dsp:txXfrm>
    </dsp:sp>
    <dsp:sp modelId="{ACCE5E8A-8FDE-40ED-B341-A6B25F1DB5AE}">
      <dsp:nvSpPr>
        <dsp:cNvPr id="0" name=""/>
        <dsp:cNvSpPr/>
      </dsp:nvSpPr>
      <dsp:spPr>
        <a:xfrm>
          <a:off x="3551433" y="0"/>
          <a:ext cx="3551433" cy="1970195"/>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s-MX" sz="2400" kern="1200" dirty="0"/>
            <a:t>1.- COMPETENCIA/S A VALORAR </a:t>
          </a:r>
          <a:r>
            <a:rPr lang="es-MX" sz="1200" kern="1200" dirty="0">
              <a:solidFill>
                <a:schemeClr val="tx1"/>
              </a:solidFill>
            </a:rPr>
            <a:t>¿Qué implica esta competencia a la estudiantes?¿ que exige? ¿Por qué es importante? </a:t>
          </a:r>
          <a:endParaRPr lang="es-PE" sz="1200" kern="1200" dirty="0">
            <a:solidFill>
              <a:schemeClr val="tx1"/>
            </a:solidFill>
          </a:endParaRPr>
        </a:p>
      </dsp:txBody>
      <dsp:txXfrm>
        <a:off x="3551433" y="0"/>
        <a:ext cx="3551433" cy="1477646"/>
      </dsp:txXfrm>
    </dsp:sp>
    <dsp:sp modelId="{7B599F2F-247D-4360-B50E-065727BDF662}">
      <dsp:nvSpPr>
        <dsp:cNvPr id="0" name=""/>
        <dsp:cNvSpPr/>
      </dsp:nvSpPr>
      <dsp:spPr>
        <a:xfrm rot="10800000">
          <a:off x="0" y="1970195"/>
          <a:ext cx="3551433" cy="1970195"/>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s-MX" sz="2400" kern="1200" dirty="0"/>
            <a:t>3.- DESCRIBIR PROGRESOS:ESTÁNDARES DE APRENDIZAJE </a:t>
          </a:r>
          <a:r>
            <a:rPr lang="es-MX" sz="1400" kern="1200" dirty="0">
              <a:solidFill>
                <a:schemeClr val="tx1"/>
              </a:solidFill>
            </a:rPr>
            <a:t>¿como progresa de que manera?</a:t>
          </a:r>
          <a:endParaRPr lang="es-PE" sz="1400" kern="1200" dirty="0">
            <a:solidFill>
              <a:schemeClr val="tx1"/>
            </a:solidFill>
          </a:endParaRPr>
        </a:p>
      </dsp:txBody>
      <dsp:txXfrm rot="10800000">
        <a:off x="0" y="2462744"/>
        <a:ext cx="3551433" cy="1477646"/>
      </dsp:txXfrm>
    </dsp:sp>
    <dsp:sp modelId="{6AE36515-39DD-4E36-8F64-B0B2666DF65C}">
      <dsp:nvSpPr>
        <dsp:cNvPr id="0" name=""/>
        <dsp:cNvSpPr/>
      </dsp:nvSpPr>
      <dsp:spPr>
        <a:xfrm rot="5400000">
          <a:off x="4342052" y="1179576"/>
          <a:ext cx="1970195" cy="3551433"/>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s-MX" sz="1800" kern="1200" dirty="0"/>
            <a:t>2.- PRODUCTOS DE LOS ESTUDIANTES / CRITERIOS DE EVALUACIÓN </a:t>
          </a:r>
          <a:endParaRPr lang="es-PE" sz="1800" kern="1200" dirty="0"/>
        </a:p>
      </dsp:txBody>
      <dsp:txXfrm rot="-5400000">
        <a:off x="3551433" y="2462743"/>
        <a:ext cx="3551433" cy="1477646"/>
      </dsp:txXfrm>
    </dsp:sp>
    <dsp:sp modelId="{98134F93-7756-4F19-A949-A29164D8399C}">
      <dsp:nvSpPr>
        <dsp:cNvPr id="0" name=""/>
        <dsp:cNvSpPr/>
      </dsp:nvSpPr>
      <dsp:spPr>
        <a:xfrm>
          <a:off x="2486003" y="1745829"/>
          <a:ext cx="2130860" cy="448731"/>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EVIDENCIAS</a:t>
          </a:r>
          <a:endParaRPr lang="es-PE" sz="1800" kern="1200" dirty="0"/>
        </a:p>
      </dsp:txBody>
      <dsp:txXfrm>
        <a:off x="2507908" y="1767734"/>
        <a:ext cx="2087050" cy="404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C0F53-A5B0-44C1-8390-E6A0822F5D23}">
      <dsp:nvSpPr>
        <dsp:cNvPr id="0" name=""/>
        <dsp:cNvSpPr/>
      </dsp:nvSpPr>
      <dsp:spPr>
        <a:xfrm>
          <a:off x="0" y="127461"/>
          <a:ext cx="6258899" cy="5276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kern="1200" dirty="0"/>
            <a:t>Preguntas 	</a:t>
          </a:r>
          <a:endParaRPr lang="es-PE" sz="2200" kern="1200" dirty="0"/>
        </a:p>
      </dsp:txBody>
      <dsp:txXfrm>
        <a:off x="25759" y="153220"/>
        <a:ext cx="6207381" cy="476152"/>
      </dsp:txXfrm>
    </dsp:sp>
    <dsp:sp modelId="{4F0092D3-ADB6-4000-A7D6-2318B9B3A604}">
      <dsp:nvSpPr>
        <dsp:cNvPr id="0" name=""/>
        <dsp:cNvSpPr/>
      </dsp:nvSpPr>
      <dsp:spPr>
        <a:xfrm>
          <a:off x="0" y="756909"/>
          <a:ext cx="6258899" cy="52767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kern="1200" dirty="0"/>
            <a:t>Descripción del trabajo realizado </a:t>
          </a:r>
          <a:endParaRPr lang="es-PE" sz="2200" kern="1200" dirty="0"/>
        </a:p>
      </dsp:txBody>
      <dsp:txXfrm>
        <a:off x="25759" y="782668"/>
        <a:ext cx="6207381" cy="476152"/>
      </dsp:txXfrm>
    </dsp:sp>
    <dsp:sp modelId="{FE28AFB1-05BE-401E-8378-EFF4491189F0}">
      <dsp:nvSpPr>
        <dsp:cNvPr id="0" name=""/>
        <dsp:cNvSpPr/>
      </dsp:nvSpPr>
      <dsp:spPr>
        <a:xfrm>
          <a:off x="0" y="1347939"/>
          <a:ext cx="6258899" cy="52767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kern="1200" dirty="0"/>
            <a:t>Ofrecer comentarios que valoren los avances y logros</a:t>
          </a:r>
          <a:endParaRPr lang="es-PE" sz="2200" kern="1200" dirty="0"/>
        </a:p>
      </dsp:txBody>
      <dsp:txXfrm>
        <a:off x="25759" y="1373698"/>
        <a:ext cx="6207381" cy="476152"/>
      </dsp:txXfrm>
    </dsp:sp>
    <dsp:sp modelId="{7D568941-5A01-4310-8A39-8F05B3420BA4}">
      <dsp:nvSpPr>
        <dsp:cNvPr id="0" name=""/>
        <dsp:cNvSpPr/>
      </dsp:nvSpPr>
      <dsp:spPr>
        <a:xfrm>
          <a:off x="0" y="1938969"/>
          <a:ext cx="6258899" cy="52767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kern="1200" dirty="0"/>
            <a:t>Ofrecer sugerencias para mejorar pautas</a:t>
          </a:r>
          <a:endParaRPr lang="es-PE" sz="2200" kern="1200" dirty="0"/>
        </a:p>
      </dsp:txBody>
      <dsp:txXfrm>
        <a:off x="25759" y="1964728"/>
        <a:ext cx="6207381" cy="476152"/>
      </dsp:txXfrm>
    </dsp:sp>
    <dsp:sp modelId="{A73E5BCB-C305-4880-9EF3-82A15E5486FE}">
      <dsp:nvSpPr>
        <dsp:cNvPr id="0" name=""/>
        <dsp:cNvSpPr/>
      </dsp:nvSpPr>
      <dsp:spPr>
        <a:xfrm>
          <a:off x="0" y="2529999"/>
          <a:ext cx="6258899" cy="52767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MX" sz="2200" kern="1200" dirty="0"/>
            <a:t>Ofrecer modelos de referencia, EL MODELADO </a:t>
          </a:r>
          <a:endParaRPr lang="es-PE" sz="2200" kern="1200" dirty="0"/>
        </a:p>
      </dsp:txBody>
      <dsp:txXfrm>
        <a:off x="25759" y="2555758"/>
        <a:ext cx="6207381"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7-01T14:52:39.90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CFF785E0-9B97-4168-908A-6CBAB5415158}" emma:medium="tactile" emma:mode="ink">
          <msink:context xmlns:msink="http://schemas.microsoft.com/ink/2010/main" type="writingRegion" rotatedBoundingBox="10341,8690 11370,9084 11140,9685 10111,9291"/>
        </emma:interpretation>
      </emma:emma>
    </inkml:annotationXML>
    <inkml:traceGroup>
      <inkml:annotationXML>
        <emma:emma xmlns:emma="http://www.w3.org/2003/04/emma" version="1.0">
          <emma:interpretation id="{317ADF1C-55F7-4EDC-9DDE-63469FE20162}" emma:medium="tactile" emma:mode="ink">
            <msink:context xmlns:msink="http://schemas.microsoft.com/ink/2010/main" type="paragraph" rotatedBoundingBox="10341,8690 11370,9084 11140,9685 10111,9291" alignmentLevel="1"/>
          </emma:interpretation>
        </emma:emma>
      </inkml:annotationXML>
      <inkml:traceGroup>
        <inkml:annotationXML>
          <emma:emma xmlns:emma="http://www.w3.org/2003/04/emma" version="1.0">
            <emma:interpretation id="{7AE791BF-CF4F-4AE3-BF3D-A9129EEEB8CC}" emma:medium="tactile" emma:mode="ink">
              <msink:context xmlns:msink="http://schemas.microsoft.com/ink/2010/main" type="line" rotatedBoundingBox="10341,8690 11370,9084 11140,9685 10111,9291"/>
            </emma:interpretation>
          </emma:emma>
        </inkml:annotationXML>
        <inkml:traceGroup>
          <inkml:annotationXML>
            <emma:emma xmlns:emma="http://www.w3.org/2003/04/emma" version="1.0">
              <emma:interpretation id="{43562019-9934-4815-BC81-0088C6AE6325}" emma:medium="tactile" emma:mode="ink">
                <msink:context xmlns:msink="http://schemas.microsoft.com/ink/2010/main" type="inkWord" rotatedBoundingBox="10341,8690 11370,9084 11140,9685 10111,9291"/>
              </emma:interpretation>
              <emma:one-of disjunction-type="recognition" id="oneOf0">
                <emma:interpretation id="interp0" emma:lang="" emma:confidence="1">
                  <emma:literal/>
                </emma:interpretation>
              </emma:one-of>
            </emma:emma>
          </inkml:annotationXML>
          <inkml:trace contextRef="#ctx0" brushRef="#br0">1116 370 0,'-23'0'0,"-1"-23"16,1 23 62,0 0-31,0-23 0,0 23 46,0 0-46,-23-23-16,46 0 1,-23 0-17,23 0-15,-23 23 78,0 0-62,-1-24-16,1 1 47,0 23-16,23-23 79,-23 0-32,0 23-47,0 0 0,0-23 532,0 23-532,0 0 47,-23 0-62,22-23-1,1 0 17,0 23-1,0 0-16,0-23 1,0 23 15,-23-23 1,23 23-32,0 0 31,0 0 0,-1-23-15,-22 23 93,23 0-31,0 0 328,0 0-390,0 0-16,0 0 16,0 0-16,-23 46 15,22 0 1,24-23 218,0 23-218,-23-46 0,0 23-16,23 0 15,0 1-15,0-1 16,0 0 15,0 0 47,0 0-31,0 23 47,0 0-47,0-23-16,46 24 16,47-24-32,-93 0 1,46 23 15,0-23-15,-23-23-16,-23 23 31,46 0 0,1-23-15,-1 0-16,-23 23 16,0 0-16,23 0 15,-23 1 1,0-24 0,0 0-1,1 0 1,-1 0-16,23 0 15,0 0 1,-23 0 0,0 0-16,0 0 15,0 0-15,0-24 16,1 24-16,-24-23 16,23 23-1,23-23-15,-23 0 94,0 23-78,-23-23 15,0-92 94,0 92-110,0-1 32,0-22 47</inkml:trace>
        </inkml:traceGroup>
        <inkml:traceGroup>
          <inkml:annotationXML>
            <emma:emma xmlns:emma="http://www.w3.org/2003/04/emma" version="1.0">
              <emma:interpretation id="{EF84D377-E587-445E-95BC-C4F8231E4B44}" emma:medium="tactile" emma:mode="ink">
                <msink:context xmlns:msink="http://schemas.microsoft.com/ink/2010/main" type="inkWord" rotatedBoundingBox="11249,9202 11263,9208 11257,9223 11243,9218"/>
              </emma:interpretation>
              <emma:one-of disjunction-type="recognition" id="oneOf1">
                <emma:interpretation id="interp1" emma:lang="" emma:confidence="0">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j</emma:literal>
                </emma:interpretation>
                <emma:interpretation id="interp5" emma:lang="" emma:confidence="0">
                  <emma:literal>m</emma:literal>
                </emma:interpretation>
              </emma:one-of>
            </emma:emma>
          </inkml:annotationXML>
          <inkml:trace contextRef="#ctx0" brushRef="#br0" timeOffset="584.14">1023 416 0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7-01T14:52:48.986"/>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94723E83-A34C-4C2F-AAF2-BE1F8553A68A}" emma:medium="tactile" emma:mode="ink">
          <msink:context xmlns:msink="http://schemas.microsoft.com/ink/2010/main" type="writingRegion" rotatedBoundingBox="12792,4525 12807,4525 12807,4540 12792,4540"/>
        </emma:interpretation>
      </emma:emma>
    </inkml:annotationXML>
    <inkml:traceGroup>
      <inkml:annotationXML>
        <emma:emma xmlns:emma="http://www.w3.org/2003/04/emma" version="1.0">
          <emma:interpretation id="{DD773737-F18F-4452-99AF-3B7CAE1EF3DC}" emma:medium="tactile" emma:mode="ink">
            <msink:context xmlns:msink="http://schemas.microsoft.com/ink/2010/main" type="paragraph" rotatedBoundingBox="12792,4525 12807,4525 12807,4540 12792,4540" alignmentLevel="1"/>
          </emma:interpretation>
        </emma:emma>
      </inkml:annotationXML>
      <inkml:traceGroup>
        <inkml:annotationXML>
          <emma:emma xmlns:emma="http://www.w3.org/2003/04/emma" version="1.0">
            <emma:interpretation id="{FEAB5F39-A96C-4232-AB56-B3EFA54395EE}" emma:medium="tactile" emma:mode="ink">
              <msink:context xmlns:msink="http://schemas.microsoft.com/ink/2010/main" type="line" rotatedBoundingBox="12792,4525 12807,4525 12807,4540 12792,4540"/>
            </emma:interpretation>
          </emma:emma>
        </inkml:annotationXML>
        <inkml:traceGroup>
          <inkml:annotationXML>
            <emma:emma xmlns:emma="http://www.w3.org/2003/04/emma" version="1.0">
              <emma:interpretation id="{6D0F6E38-F53C-496D-B93B-6DDE0A9088DE}" emma:medium="tactile" emma:mode="ink">
                <msink:context xmlns:msink="http://schemas.microsoft.com/ink/2010/main" type="inkWord" rotatedBoundingBox="12792,4525 12807,4525 12807,4540 12792,4540"/>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emma:literal>
                </emma:interpretation>
                <emma:interpretation id="interp3" emma:lang="" emma:confidence="0">
                  <emma:literal>j</emma:literal>
                </emma:interpretation>
                <emma:interpretation id="interp4" emma:lang="" emma:confidence="0">
                  <emma:literal>m</emma:literal>
                </emma:interpretation>
              </emma:one-of>
            </emma:emma>
          </inkml:annotationXML>
          <inkml:trace contextRef="#ctx0" brushRef="#br0">0 0 0</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7-01T14:52:42.794"/>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1D73713-413B-49DC-A13F-EF21BAA0F0F6}" emma:medium="tactile" emma:mode="ink">
          <msink:context xmlns:msink="http://schemas.microsoft.com/ink/2010/main" type="inkDrawing" rotatedBoundingBox="14801,7781 14816,7781 14816,7796 14801,7796" shapeName="Other"/>
        </emma:interpretation>
      </emma:emma>
    </inkml:annotationXML>
    <inkml:trace contextRef="#ctx0" brushRef="#br0">0 0 0</inkml:trace>
  </inkml:traceGroup>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7-01T14:52:42.093"/>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190A1322-CA5C-48A2-8CAB-B9EA148A4B19}" emma:medium="tactile" emma:mode="ink">
          <msink:context xmlns:msink="http://schemas.microsoft.com/ink/2010/main" type="inkDrawing" rotatedBoundingBox="17630,7815 17652,7840 17640,7851 17618,7827" shapeName="Other"/>
        </emma:interpretation>
      </emma:emma>
    </inkml:annotationXML>
    <inkml:trace contextRef="#ctx0" brushRef="#br0">2817 46 0,'23'0'125,"-23"24"-125</inkml:trace>
  </inkml:traceGroup>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 units="1/cm"/>
          <inkml:channelProperty channel="Y" name="resolution" value="40" units="1/cm"/>
          <inkml:channelProperty channel="T" name="resolution" value="1" units="1/dev"/>
        </inkml:channelProperties>
      </inkml:inkSource>
      <inkml:timestamp xml:id="ts0" timeString="2020-07-01T14:57:14.250"/>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2609 1 0,'-23'0'203,"-46"0"-203,-46 47 16,45-47-16,1 0 16,46 23-16,0-23 15,0 0-15,-23 0 16,22 0 15,1 0-31,0 0 16,-23 0-1,23 0-15,0 0 16,-23 0 0,0 0-16,22 0 15,1 0 1,0 0-16,0 0 16,0 0-16,-23 0 15,0 0 1,23 0-1,-24 0-15,24 0 16,0 0-16,0 0 16,-23 0-16,23 0 15,0 0-15,0 0 16,-23 0 0,-1 0-1,24 0-15,0 0 16,-23 0-16,-23 23 15,46-23-15,0 0 16,-1 0-16,1 23 16,0 0-16,0-23 15,0 0-15,0 0 16,0 23-16,0-23 16,-23 0-1,23 0 16,-24 23-31,24 0 16,0-23-16,0 0 16,0 0-1,0 0-15,0 23 16,0 0-16,0-23 31,-24 0 0,24 0-15,0 0 0,0 0-1,0 0-15,0 0 16,-23 0 0,23 0-1,0 0-15,0 0 16,-1 0-1,1 0 1,0 0-16,0 0 16,-23 0-1,0 0 1,23 0-16,-23 0 16,22 0-1,1 0 16,0 0 1,0 0 15,23-23 328,0 0-360,-23 0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755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5708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2268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3166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20646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5502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64599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3469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4399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7787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8/13/2020</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71948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8/13/2020</a:t>
            </a:fld>
            <a:endParaRPr lang="en-U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615813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1.emf"/><Relationship Id="rId3" Type="http://schemas.openxmlformats.org/officeDocument/2006/relationships/image" Target="../media/image21.jpg"/><Relationship Id="rId7" Type="http://schemas.openxmlformats.org/officeDocument/2006/relationships/image" Target="../media/image28.emf"/><Relationship Id="rId12" Type="http://schemas.openxmlformats.org/officeDocument/2006/relationships/customXml" Target="../ink/ink5.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0.emf"/><Relationship Id="rId5" Type="http://schemas.openxmlformats.org/officeDocument/2006/relationships/image" Target="../media/image27.emf"/><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prendoencasa.pe/#/"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9A3B99B-C49C-4FAE-9B15-D7096C2130D1}"/>
              </a:ext>
            </a:extLst>
          </p:cNvPr>
          <p:cNvSpPr>
            <a:spLocks noGrp="1"/>
          </p:cNvSpPr>
          <p:nvPr>
            <p:ph idx="1"/>
          </p:nvPr>
        </p:nvSpPr>
        <p:spPr>
          <a:xfrm>
            <a:off x="1195650" y="569050"/>
            <a:ext cx="9716190" cy="1671230"/>
          </a:xfr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ormAutofit fontScale="55000" lnSpcReduction="20000"/>
          </a:bodyPr>
          <a:lstStyle/>
          <a:p>
            <a:pPr marL="0" indent="0" algn="ctr">
              <a:buNone/>
            </a:pPr>
            <a:br>
              <a:rPr lang="es-MX" sz="1600" dirty="0">
                <a:ln w="0"/>
                <a:solidFill>
                  <a:schemeClr val="tx1"/>
                </a:solidFill>
                <a:effectLst>
                  <a:outerShdw blurRad="38100" dist="19050" dir="2700000" algn="tl" rotWithShape="0">
                    <a:schemeClr val="dk1">
                      <a:alpha val="40000"/>
                    </a:schemeClr>
                  </a:outerShdw>
                </a:effectLst>
              </a:rPr>
            </a:br>
            <a:br>
              <a:rPr lang="es-MX" sz="1600" b="1" dirty="0">
                <a:ln w="0"/>
                <a:solidFill>
                  <a:schemeClr val="tx1"/>
                </a:solidFill>
              </a:rPr>
            </a:br>
            <a:r>
              <a:rPr lang="es-MX" sz="5100" b="1" dirty="0">
                <a:ln w="0"/>
                <a:solidFill>
                  <a:schemeClr val="tx1"/>
                </a:solidFill>
              </a:rPr>
              <a:t>III BLOQUE </a:t>
            </a:r>
          </a:p>
          <a:p>
            <a:pPr marL="0" indent="0" algn="ctr">
              <a:buNone/>
            </a:pPr>
            <a:r>
              <a:rPr lang="es-MX" sz="5100" b="1" dirty="0">
                <a:ln w="0"/>
                <a:solidFill>
                  <a:schemeClr val="tx1"/>
                </a:solidFill>
              </a:rPr>
              <a:t>MONITOREO Y ACOMPAÑAMIENTO </a:t>
            </a:r>
            <a:endParaRPr lang="es-MX" sz="6300" b="1" dirty="0">
              <a:ln w="0"/>
              <a:solidFill>
                <a:schemeClr val="tx1"/>
              </a:solidFill>
            </a:endParaRPr>
          </a:p>
          <a:p>
            <a:pPr marL="0" indent="0" algn="ctr">
              <a:buNone/>
            </a:pPr>
            <a:r>
              <a:rPr lang="es-MX" sz="5100" b="1" dirty="0">
                <a:ln w="0"/>
                <a:solidFill>
                  <a:schemeClr val="tx1"/>
                </a:solidFill>
              </a:rPr>
              <a:t>PEDAGOGICO REMOTO</a:t>
            </a:r>
          </a:p>
          <a:p>
            <a:pPr marL="0" indent="0" algn="ctr">
              <a:buNone/>
            </a:pPr>
            <a:r>
              <a:rPr lang="es-MX" sz="1600" b="1" dirty="0">
                <a:ln w="0"/>
                <a:solidFill>
                  <a:schemeClr val="tx1"/>
                </a:solidFill>
              </a:rPr>
              <a:t> </a:t>
            </a:r>
            <a:endParaRPr lang="es-PE" sz="1600" b="1" dirty="0">
              <a:ln w="0"/>
              <a:solidFill>
                <a:schemeClr val="tx1"/>
              </a:solidFill>
            </a:endParaRPr>
          </a:p>
        </p:txBody>
      </p:sp>
      <p:pic>
        <p:nvPicPr>
          <p:cNvPr id="7" name="Imagen 6"/>
          <p:cNvPicPr>
            <a:picLocks noChangeAspect="1"/>
          </p:cNvPicPr>
          <p:nvPr/>
        </p:nvPicPr>
        <p:blipFill>
          <a:blip r:embed="rId2"/>
          <a:stretch>
            <a:fillRect/>
          </a:stretch>
        </p:blipFill>
        <p:spPr>
          <a:xfrm>
            <a:off x="3010621" y="2277840"/>
            <a:ext cx="6170758" cy="3827150"/>
          </a:xfrm>
          <a:prstGeom prst="rect">
            <a:avLst/>
          </a:prstGeom>
        </p:spPr>
      </p:pic>
    </p:spTree>
    <p:extLst>
      <p:ext uri="{BB962C8B-B14F-4D97-AF65-F5344CB8AC3E}">
        <p14:creationId xmlns:p14="http://schemas.microsoft.com/office/powerpoint/2010/main" val="286331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5938" y="238612"/>
            <a:ext cx="11273444" cy="1425745"/>
          </a:xfrm>
        </p:spPr>
        <p:txBody>
          <a:bodyPr>
            <a:normAutofit fontScale="90000"/>
          </a:bodyPr>
          <a:lstStyle/>
          <a:p>
            <a:pPr lvl="0"/>
            <a:br>
              <a:rPr lang="en-US" dirty="0"/>
            </a:br>
            <a:r>
              <a:rPr lang="en-US" sz="2000" b="1" dirty="0">
                <a:solidFill>
                  <a:srgbClr val="FF0000"/>
                </a:solidFill>
                <a:latin typeface="+mn-lt"/>
              </a:rPr>
              <a:t>2.- </a:t>
            </a:r>
            <a:r>
              <a:rPr lang="es-PE" sz="2000" b="1" dirty="0">
                <a:solidFill>
                  <a:srgbClr val="FF0000"/>
                </a:solidFill>
                <a:latin typeface="+mn-lt"/>
              </a:rPr>
              <a:t>Revisión y seguimiento de actividades </a:t>
            </a:r>
            <a:br>
              <a:rPr lang="es-PE" sz="2000" b="1" dirty="0">
                <a:latin typeface="+mn-lt"/>
              </a:rPr>
            </a:br>
            <a:br>
              <a:rPr lang="es-PE" sz="2000" b="1" dirty="0">
                <a:latin typeface="+mn-lt"/>
              </a:rPr>
            </a:br>
            <a:r>
              <a:rPr lang="es-PE" sz="2000" dirty="0">
                <a:latin typeface="+mn-lt"/>
              </a:rPr>
              <a:t>Si el docente verifica que los y las estudiantes las cumplan. </a:t>
            </a:r>
            <a:br>
              <a:rPr lang="en-US" sz="2000" dirty="0">
                <a:latin typeface="+mn-lt"/>
              </a:rPr>
            </a:br>
            <a:r>
              <a:rPr lang="es-PE" sz="2000" dirty="0">
                <a:latin typeface="+mn-lt"/>
              </a:rPr>
              <a:t>Si El/la docente hace seguimiento a través de la revisión del cumplimiento de las actividades.</a:t>
            </a:r>
            <a:br>
              <a:rPr lang="es-PE" sz="2000" dirty="0">
                <a:latin typeface="+mn-lt"/>
              </a:rPr>
            </a:br>
            <a:r>
              <a:rPr lang="es-PE" sz="2000" dirty="0">
                <a:latin typeface="+mn-lt"/>
              </a:rPr>
              <a:t>Que realice seguimiento a la </a:t>
            </a:r>
            <a:r>
              <a:rPr lang="es-PE" sz="2000" dirty="0">
                <a:solidFill>
                  <a:srgbClr val="FF0000"/>
                </a:solidFill>
                <a:latin typeface="+mn-lt"/>
              </a:rPr>
              <a:t>mayoría  de actividades </a:t>
            </a:r>
            <a:r>
              <a:rPr lang="es-PE" sz="2000" dirty="0">
                <a:latin typeface="+mn-lt"/>
              </a:rPr>
              <a:t>y a la </a:t>
            </a:r>
            <a:r>
              <a:rPr lang="es-PE" sz="2000" dirty="0">
                <a:solidFill>
                  <a:srgbClr val="FF0000"/>
                </a:solidFill>
                <a:latin typeface="+mn-lt"/>
              </a:rPr>
              <a:t>mayoría de estudiantes contactados</a:t>
            </a:r>
            <a:r>
              <a:rPr lang="es-PE" sz="2000" b="1" dirty="0">
                <a:solidFill>
                  <a:srgbClr val="FF0000"/>
                </a:solidFill>
                <a:latin typeface="+mn-lt"/>
              </a:rPr>
              <a:t>.</a:t>
            </a:r>
            <a:br>
              <a:rPr lang="en-US" sz="1300" dirty="0"/>
            </a:br>
            <a:endParaRPr lang="en-US" sz="1300" dirty="0"/>
          </a:p>
        </p:txBody>
      </p:sp>
      <p:sp>
        <p:nvSpPr>
          <p:cNvPr id="3" name="Título 1"/>
          <p:cNvSpPr txBox="1">
            <a:spLocks/>
          </p:cNvSpPr>
          <p:nvPr/>
        </p:nvSpPr>
        <p:spPr>
          <a:xfrm>
            <a:off x="2759825" y="2244435"/>
            <a:ext cx="4056611" cy="1538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600" dirty="0">
                <a:latin typeface="+mn-lt"/>
              </a:rPr>
              <a:t>Maestra  me puede decir </a:t>
            </a:r>
          </a:p>
          <a:p>
            <a:pPr algn="just"/>
            <a:r>
              <a:rPr lang="es-PE" sz="1600" dirty="0">
                <a:latin typeface="+mn-lt"/>
              </a:rPr>
              <a:t>¿Cuántos estudiantes cumplieron con la entrega de las actividades desarrolladas? </a:t>
            </a:r>
          </a:p>
          <a:p>
            <a:pPr algn="just"/>
            <a:r>
              <a:rPr lang="es-PE" sz="1600" dirty="0">
                <a:latin typeface="+mn-lt"/>
              </a:rPr>
              <a:t>De estos últimos, </a:t>
            </a:r>
          </a:p>
          <a:p>
            <a:pPr algn="just"/>
            <a:r>
              <a:rPr lang="es-PE" sz="1600" dirty="0">
                <a:latin typeface="+mn-lt"/>
              </a:rPr>
              <a:t>¿A cuántos estudiantes les revisó las actividades?</a:t>
            </a:r>
            <a:br>
              <a:rPr lang="en-US" sz="1600" dirty="0">
                <a:latin typeface="+mn-lt"/>
              </a:rPr>
            </a:br>
            <a:r>
              <a:rPr lang="es-PE" sz="1600" b="1" dirty="0">
                <a:solidFill>
                  <a:srgbClr val="FF0000"/>
                </a:solidFill>
                <a:latin typeface="+mn-lt"/>
              </a:rPr>
              <a:t>El directivo debe revisar esta evidencia y verificar si está ligada al contenido de “Aprendo en casa”.</a:t>
            </a:r>
            <a:br>
              <a:rPr lang="en-US" sz="1600" b="1" dirty="0">
                <a:solidFill>
                  <a:srgbClr val="FF0000"/>
                </a:solidFill>
                <a:latin typeface="+mn-lt"/>
              </a:rPr>
            </a:br>
            <a:endParaRPr lang="en-US" sz="1600" b="1" dirty="0">
              <a:solidFill>
                <a:srgbClr val="FF0000"/>
              </a:solidFill>
              <a:latin typeface="+mn-lt"/>
            </a:endParaRPr>
          </a:p>
        </p:txBody>
      </p:sp>
      <p:sp>
        <p:nvSpPr>
          <p:cNvPr id="4" name="Llamada de flecha a la derecha 3"/>
          <p:cNvSpPr/>
          <p:nvPr/>
        </p:nvSpPr>
        <p:spPr>
          <a:xfrm>
            <a:off x="515390" y="2367766"/>
            <a:ext cx="2019992"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 directivo previamente, puede realizar las siguientes preguntas</a:t>
            </a:r>
            <a:endParaRPr lang="en-US" sz="1200" dirty="0">
              <a:solidFill>
                <a:schemeClr val="tx1"/>
              </a:solidFill>
            </a:endParaRPr>
          </a:p>
        </p:txBody>
      </p:sp>
      <p:sp>
        <p:nvSpPr>
          <p:cNvPr id="5" name="Llamada de flecha a la derecha 4"/>
          <p:cNvSpPr/>
          <p:nvPr/>
        </p:nvSpPr>
        <p:spPr>
          <a:xfrm>
            <a:off x="515390" y="4469307"/>
            <a:ext cx="1795550"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El/la docente debe mostrar algún tipo de evidencia</a:t>
            </a:r>
            <a:endParaRPr lang="en-US" sz="1200" dirty="0">
              <a:solidFill>
                <a:schemeClr val="tx1"/>
              </a:solidFill>
            </a:endParaRPr>
          </a:p>
        </p:txBody>
      </p:sp>
      <p:sp>
        <p:nvSpPr>
          <p:cNvPr id="6" name="Título 1"/>
          <p:cNvSpPr txBox="1">
            <a:spLocks/>
          </p:cNvSpPr>
          <p:nvPr/>
        </p:nvSpPr>
        <p:spPr>
          <a:xfrm>
            <a:off x="2759825" y="4329439"/>
            <a:ext cx="3843252" cy="1431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PE" sz="1600" dirty="0">
                <a:latin typeface="+mn-lt"/>
              </a:rPr>
              <a:t>El/la docente debe mostrar algún tipo de evidencia virtual, por ejemplo: </a:t>
            </a:r>
          </a:p>
          <a:p>
            <a:pPr algn="just"/>
            <a:r>
              <a:rPr lang="es-PE" sz="1600" dirty="0">
                <a:latin typeface="+mn-lt"/>
              </a:rPr>
              <a:t>Pantallazos de las entregas</a:t>
            </a:r>
          </a:p>
          <a:p>
            <a:pPr algn="just"/>
            <a:r>
              <a:rPr lang="es-PE" sz="1600" dirty="0">
                <a:latin typeface="+mn-lt"/>
              </a:rPr>
              <a:t>Portafolio de los y las estudiantes </a:t>
            </a:r>
          </a:p>
          <a:p>
            <a:pPr algn="just"/>
            <a:r>
              <a:rPr lang="es-PE" sz="1600" dirty="0">
                <a:latin typeface="+mn-lt"/>
              </a:rPr>
              <a:t>Algo que demuestre al directivo que el/la docente si revisó las actividades e hizo el seguimiento al cumplimiento.  </a:t>
            </a:r>
            <a:endParaRPr lang="en-US" sz="1600" dirty="0">
              <a:latin typeface="+mn-lt"/>
            </a:endParaRPr>
          </a:p>
        </p:txBody>
      </p:sp>
      <p:pic>
        <p:nvPicPr>
          <p:cNvPr id="7" name="Imagen 6"/>
          <p:cNvPicPr/>
          <p:nvPr/>
        </p:nvPicPr>
        <p:blipFill rotWithShape="1">
          <a:blip r:embed="rId2"/>
          <a:srcRect l="7046" t="17955" r="29981" b="20024"/>
          <a:stretch/>
        </p:blipFill>
        <p:spPr bwMode="auto">
          <a:xfrm>
            <a:off x="8246225" y="1764535"/>
            <a:ext cx="2502130" cy="2018026"/>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7718" t="19161" r="66589" b="21236"/>
          <a:stretch/>
        </p:blipFill>
        <p:spPr bwMode="auto">
          <a:xfrm>
            <a:off x="8006576" y="3882739"/>
            <a:ext cx="2564780" cy="26518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020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2440" y="793617"/>
            <a:ext cx="10515600" cy="1688118"/>
          </a:xfrm>
        </p:spPr>
        <p:txBody>
          <a:bodyPr>
            <a:normAutofit fontScale="90000"/>
          </a:bodyPr>
          <a:lstStyle/>
          <a:p>
            <a:br>
              <a:rPr lang="en-US" dirty="0"/>
            </a:br>
            <a:r>
              <a:rPr lang="en-US" sz="2000" b="1" dirty="0">
                <a:latin typeface="+mn-lt"/>
              </a:rPr>
              <a:t>3.- </a:t>
            </a:r>
            <a:r>
              <a:rPr lang="es-PE" sz="2000" b="1" dirty="0">
                <a:latin typeface="+mn-lt"/>
              </a:rPr>
              <a:t>Retroalimentación</a:t>
            </a:r>
            <a:br>
              <a:rPr lang="es-PE" sz="2000" b="1" dirty="0">
                <a:latin typeface="+mn-lt"/>
              </a:rPr>
            </a:br>
            <a:r>
              <a:rPr lang="es-PE" sz="2000" dirty="0">
                <a:latin typeface="+mn-lt"/>
              </a:rPr>
              <a:t>Identificar </a:t>
            </a:r>
            <a:r>
              <a:rPr lang="es-PE" sz="2000" dirty="0">
                <a:solidFill>
                  <a:srgbClr val="FF0000"/>
                </a:solidFill>
                <a:latin typeface="+mn-lt"/>
              </a:rPr>
              <a:t>las necesidades de aprendizaje, </a:t>
            </a:r>
            <a:r>
              <a:rPr lang="es-PE" sz="2000" dirty="0">
                <a:latin typeface="+mn-lt"/>
              </a:rPr>
              <a:t> para una  retroalimentación respectiva. </a:t>
            </a:r>
            <a:br>
              <a:rPr lang="es-PE" sz="2000" dirty="0">
                <a:latin typeface="+mn-lt"/>
              </a:rPr>
            </a:br>
            <a:r>
              <a:rPr lang="es-PE" sz="2000" dirty="0">
                <a:latin typeface="+mn-lt"/>
              </a:rPr>
              <a:t>Vemos si el/la docente retroalimenta las actividades propuestas y si es así, ¿Qué tipo de retroalimentación realiza?.  Asimismo, de </a:t>
            </a:r>
            <a:r>
              <a:rPr lang="es-PE" sz="2000" b="1" dirty="0">
                <a:solidFill>
                  <a:schemeClr val="accent1">
                    <a:lumMod val="60000"/>
                    <a:lumOff val="40000"/>
                  </a:schemeClr>
                </a:solidFill>
                <a:latin typeface="+mn-lt"/>
              </a:rPr>
              <a:t>no presentarse necesidades de aprendizaje </a:t>
            </a:r>
            <a:r>
              <a:rPr lang="es-PE" sz="2000" dirty="0">
                <a:solidFill>
                  <a:srgbClr val="FF0000"/>
                </a:solidFill>
                <a:latin typeface="+mn-lt"/>
              </a:rPr>
              <a:t>(es decir si hay estudiantes que no comenten errores), </a:t>
            </a:r>
            <a:r>
              <a:rPr lang="es-PE" sz="2000" dirty="0">
                <a:latin typeface="+mn-lt"/>
              </a:rPr>
              <a:t>el docente realiza una devolución sobre la resolución de la actividad dejada. </a:t>
            </a:r>
            <a:br>
              <a:rPr lang="en-US" sz="2000" dirty="0">
                <a:latin typeface="+mn-lt"/>
              </a:rPr>
            </a:br>
            <a:r>
              <a:rPr lang="es-PE" sz="2000" b="1" dirty="0">
                <a:latin typeface="+mn-lt"/>
              </a:rPr>
              <a:t>Identificación de necesidades de aprendizaje: </a:t>
            </a:r>
            <a:r>
              <a:rPr lang="es-PE" sz="2000" dirty="0">
                <a:latin typeface="+mn-lt"/>
              </a:rPr>
              <a:t>Vemos si el docente, durante  la revisión de  las actividades identifica las  necesidades de aprendizaje de los estudiantes</a:t>
            </a:r>
            <a:br>
              <a:rPr lang="en-US" sz="2000" dirty="0">
                <a:latin typeface="+mn-lt"/>
              </a:rPr>
            </a:br>
            <a:r>
              <a:rPr lang="es-PE" sz="2000" b="1" dirty="0">
                <a:latin typeface="+mn-lt"/>
              </a:rPr>
              <a:t>Si brinda una retroalimentación : </a:t>
            </a:r>
            <a:r>
              <a:rPr lang="es-PE" sz="2000" dirty="0">
                <a:solidFill>
                  <a:srgbClr val="FF0000"/>
                </a:solidFill>
                <a:latin typeface="+mn-lt"/>
              </a:rPr>
              <a:t>individual o grupal</a:t>
            </a:r>
            <a:r>
              <a:rPr lang="es-PE" sz="2000" dirty="0">
                <a:latin typeface="+mn-lt"/>
              </a:rPr>
              <a:t>.</a:t>
            </a:r>
            <a:r>
              <a:rPr lang="es-PE" sz="2000" b="1" dirty="0">
                <a:latin typeface="+mn-lt"/>
              </a:rPr>
              <a:t> </a:t>
            </a:r>
            <a:br>
              <a:rPr lang="en-US" sz="2000" dirty="0">
                <a:latin typeface="+mn-lt"/>
              </a:rPr>
            </a:br>
            <a:r>
              <a:rPr lang="es-PE" sz="2000" b="1" dirty="0"/>
              <a:t> </a:t>
            </a:r>
            <a:br>
              <a:rPr lang="en-US" sz="2000" dirty="0"/>
            </a:br>
            <a:br>
              <a:rPr lang="en-US" sz="2000" dirty="0"/>
            </a:br>
            <a:br>
              <a:rPr lang="en-US" sz="1300" dirty="0"/>
            </a:br>
            <a:endParaRPr lang="en-US" sz="1300" dirty="0"/>
          </a:p>
        </p:txBody>
      </p:sp>
      <p:sp>
        <p:nvSpPr>
          <p:cNvPr id="3" name="Título 1"/>
          <p:cNvSpPr txBox="1">
            <a:spLocks/>
          </p:cNvSpPr>
          <p:nvPr/>
        </p:nvSpPr>
        <p:spPr>
          <a:xfrm>
            <a:off x="3084023" y="2709949"/>
            <a:ext cx="4530435" cy="18454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s-PE" dirty="0"/>
              <a:t>Después de revisar las actividades de los estudiantes ¿Qué haces? ¿Con quienes  te comunicas? ¿Qué preguntas les haces? ¿Qué utilizas?</a:t>
            </a:r>
          </a:p>
          <a:p>
            <a:pPr lvl="1"/>
            <a:endParaRPr lang="en-US" b="1" dirty="0">
              <a:solidFill>
                <a:srgbClr val="FF0000"/>
              </a:solidFill>
            </a:endParaRPr>
          </a:p>
        </p:txBody>
      </p:sp>
      <p:sp>
        <p:nvSpPr>
          <p:cNvPr id="4" name="Llamada de flecha a la derecha 3"/>
          <p:cNvSpPr/>
          <p:nvPr/>
        </p:nvSpPr>
        <p:spPr>
          <a:xfrm>
            <a:off x="978133" y="2860118"/>
            <a:ext cx="2019992"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 directivo previamente, puede realizar las siguientes preguntas</a:t>
            </a:r>
            <a:endParaRPr lang="en-US" sz="1200" dirty="0">
              <a:solidFill>
                <a:schemeClr val="tx1"/>
              </a:solidFill>
            </a:endParaRPr>
          </a:p>
        </p:txBody>
      </p:sp>
      <p:sp>
        <p:nvSpPr>
          <p:cNvPr id="5" name="Llamada de flecha a la derecha 4"/>
          <p:cNvSpPr/>
          <p:nvPr/>
        </p:nvSpPr>
        <p:spPr>
          <a:xfrm>
            <a:off x="978133" y="4635120"/>
            <a:ext cx="2019992"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El/la docente debe mostrar algún tipo de evidencia</a:t>
            </a:r>
            <a:endParaRPr lang="en-US" sz="1200" dirty="0">
              <a:solidFill>
                <a:schemeClr val="tx1"/>
              </a:solidFill>
            </a:endParaRPr>
          </a:p>
        </p:txBody>
      </p:sp>
      <p:sp>
        <p:nvSpPr>
          <p:cNvPr id="6" name="Título 1"/>
          <p:cNvSpPr txBox="1">
            <a:spLocks/>
          </p:cNvSpPr>
          <p:nvPr/>
        </p:nvSpPr>
        <p:spPr>
          <a:xfrm>
            <a:off x="3084023" y="4783589"/>
            <a:ext cx="4790904" cy="1431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PE" sz="1800" dirty="0">
                <a:latin typeface="+mn-lt"/>
              </a:rPr>
              <a:t>La docente: </a:t>
            </a:r>
          </a:p>
          <a:p>
            <a:pPr marL="285750" indent="-285750">
              <a:buFont typeface="Arial" panose="020B0604020202020204" pitchFamily="34" charset="0"/>
              <a:buChar char="•"/>
            </a:pPr>
            <a:r>
              <a:rPr lang="es-PE" sz="1800" dirty="0">
                <a:latin typeface="+mn-lt"/>
              </a:rPr>
              <a:t>Brinda pantallazos de las preguntas realizadas</a:t>
            </a:r>
          </a:p>
          <a:p>
            <a:pPr marL="285750" indent="-285750">
              <a:buFont typeface="Arial" panose="020B0604020202020204" pitchFamily="34" charset="0"/>
              <a:buChar char="•"/>
            </a:pPr>
            <a:r>
              <a:rPr lang="es-PE" sz="1800" dirty="0">
                <a:latin typeface="+mn-lt"/>
              </a:rPr>
              <a:t>Muestra el portafolio de los estudiantes con evidencia de retroalimentación.</a:t>
            </a:r>
          </a:p>
          <a:p>
            <a:pPr marL="285750" indent="-285750">
              <a:buFont typeface="Arial" panose="020B0604020202020204" pitchFamily="34" charset="0"/>
              <a:buChar char="•"/>
            </a:pPr>
            <a:r>
              <a:rPr lang="es-PE" sz="1800" dirty="0">
                <a:latin typeface="+mn-lt"/>
              </a:rPr>
              <a:t>Grabaciones de las llamadas/audios </a:t>
            </a:r>
          </a:p>
          <a:p>
            <a:pPr marL="285750" indent="-285750">
              <a:buFont typeface="Arial" panose="020B0604020202020204" pitchFamily="34" charset="0"/>
              <a:buChar char="•"/>
            </a:pPr>
            <a:r>
              <a:rPr lang="es-PE" sz="1800" dirty="0">
                <a:latin typeface="+mn-lt"/>
              </a:rPr>
              <a:t>Algo que demuestre al directivo que docente brindó retroalimentación .</a:t>
            </a:r>
          </a:p>
          <a:p>
            <a:pPr marL="285750" indent="-285750">
              <a:buFont typeface="Arial" panose="020B0604020202020204" pitchFamily="34" charset="0"/>
              <a:buChar char="•"/>
            </a:pPr>
            <a:r>
              <a:rPr lang="es-PE" sz="1800" dirty="0">
                <a:latin typeface="+mn-lt"/>
              </a:rPr>
              <a:t>Si es grupal  o individual..  </a:t>
            </a:r>
            <a:endParaRPr lang="en-US" sz="1800" dirty="0">
              <a:latin typeface="+mn-lt"/>
            </a:endParaRPr>
          </a:p>
        </p:txBody>
      </p:sp>
      <p:pic>
        <p:nvPicPr>
          <p:cNvPr id="7" name="image2.png"/>
          <p:cNvPicPr>
            <a:picLocks noChangeAspect="1" noChangeArrowheads="1"/>
          </p:cNvPicPr>
          <p:nvPr/>
        </p:nvPicPr>
        <p:blipFill>
          <a:blip r:embed="rId2">
            <a:extLst>
              <a:ext uri="{28A0092B-C50C-407E-A947-70E740481C1C}">
                <a14:useLocalDpi xmlns:a14="http://schemas.microsoft.com/office/drawing/2010/main" val="0"/>
              </a:ext>
            </a:extLst>
          </a:blip>
          <a:srcRect t="13187"/>
          <a:stretch>
            <a:fillRect/>
          </a:stretch>
        </p:blipFill>
        <p:spPr bwMode="auto">
          <a:xfrm>
            <a:off x="9545444" y="2635135"/>
            <a:ext cx="2391632" cy="342705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p:nvPr/>
        </p:nvPicPr>
        <p:blipFill rotWithShape="1">
          <a:blip r:embed="rId3"/>
          <a:srcRect l="7718" t="24362" r="66589" b="21236"/>
          <a:stretch/>
        </p:blipFill>
        <p:spPr bwMode="auto">
          <a:xfrm>
            <a:off x="8193574" y="3505850"/>
            <a:ext cx="1379913" cy="19368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331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E010E23-91EB-45E0-9C2F-E7683E7B5F63}"/>
              </a:ext>
            </a:extLst>
          </p:cNvPr>
          <p:cNvGraphicFramePr>
            <a:graphicFrameLocks noGrp="1"/>
          </p:cNvGraphicFramePr>
          <p:nvPr>
            <p:ph idx="1"/>
            <p:extLst>
              <p:ext uri="{D42A27DB-BD31-4B8C-83A1-F6EECF244321}">
                <p14:modId xmlns:p14="http://schemas.microsoft.com/office/powerpoint/2010/main" val="3502217265"/>
              </p:ext>
            </p:extLst>
          </p:nvPr>
        </p:nvGraphicFramePr>
        <p:xfrm>
          <a:off x="806918" y="1215449"/>
          <a:ext cx="6258900" cy="3223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31EF9538-57DF-4311-8F4E-141B9745F9B4}"/>
              </a:ext>
            </a:extLst>
          </p:cNvPr>
          <p:cNvSpPr txBox="1"/>
          <p:nvPr/>
        </p:nvSpPr>
        <p:spPr>
          <a:xfrm>
            <a:off x="806918" y="521153"/>
            <a:ext cx="8736093" cy="400110"/>
          </a:xfrm>
          <a:prstGeom prst="rect">
            <a:avLst/>
          </a:prstGeom>
          <a:solidFill>
            <a:srgbClr val="FFC000"/>
          </a:solidFill>
        </p:spPr>
        <p:txBody>
          <a:bodyPr wrap="square" rtlCol="0">
            <a:spAutoFit/>
          </a:bodyPr>
          <a:lstStyle/>
          <a:p>
            <a:r>
              <a:rPr lang="es-MX" sz="2000" b="1" dirty="0"/>
              <a:t>¿Por qué y para que recoger las </a:t>
            </a:r>
            <a:r>
              <a:rPr lang="es-MX" sz="2000" b="1" dirty="0" err="1"/>
              <a:t>evidencais</a:t>
            </a:r>
            <a:r>
              <a:rPr lang="es-MX" sz="2000" b="1" dirty="0"/>
              <a:t>?</a:t>
            </a:r>
            <a:endParaRPr lang="es-PE" sz="2000" b="1" dirty="0"/>
          </a:p>
        </p:txBody>
      </p:sp>
      <p:sp>
        <p:nvSpPr>
          <p:cNvPr id="2" name="Llamada de nube 1"/>
          <p:cNvSpPr/>
          <p:nvPr/>
        </p:nvSpPr>
        <p:spPr>
          <a:xfrm>
            <a:off x="9617825" y="1030778"/>
            <a:ext cx="2061556" cy="1709928"/>
          </a:xfrm>
          <a:prstGeom prst="cloudCallout">
            <a:avLst>
              <a:gd name="adj1" fmla="val -57527"/>
              <a:gd name="adj2" fmla="val 66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La retroalimentación se brinda en todo momento del proceso.</a:t>
            </a:r>
            <a:endParaRPr lang="en-US" sz="1200" dirty="0"/>
          </a:p>
        </p:txBody>
      </p:sp>
      <p:pic>
        <p:nvPicPr>
          <p:cNvPr id="3" name="Imagen 2"/>
          <p:cNvPicPr>
            <a:picLocks noChangeAspect="1"/>
          </p:cNvPicPr>
          <p:nvPr/>
        </p:nvPicPr>
        <p:blipFill>
          <a:blip r:embed="rId7"/>
          <a:stretch>
            <a:fillRect/>
          </a:stretch>
        </p:blipFill>
        <p:spPr>
          <a:xfrm>
            <a:off x="8530429" y="3222827"/>
            <a:ext cx="2174792" cy="1900080"/>
          </a:xfrm>
          <a:prstGeom prst="rect">
            <a:avLst/>
          </a:prstGeom>
        </p:spPr>
      </p:pic>
      <p:sp>
        <p:nvSpPr>
          <p:cNvPr id="7" name="Rectángulo 6"/>
          <p:cNvSpPr/>
          <p:nvPr/>
        </p:nvSpPr>
        <p:spPr>
          <a:xfrm>
            <a:off x="332509" y="4921118"/>
            <a:ext cx="8528859" cy="1323439"/>
          </a:xfrm>
          <a:prstGeom prst="rect">
            <a:avLst/>
          </a:prstGeom>
        </p:spPr>
        <p:txBody>
          <a:bodyPr wrap="square">
            <a:spAutoFit/>
          </a:bodyPr>
          <a:lstStyle/>
          <a:p>
            <a:pPr algn="just"/>
            <a:r>
              <a:rPr lang="es-MX" sz="1600" dirty="0">
                <a:solidFill>
                  <a:srgbClr val="000000"/>
                </a:solidFill>
                <a:latin typeface="Arial" panose="020B0604020202020204" pitchFamily="34" charset="0"/>
                <a:ea typeface="Arial" panose="020B0604020202020204" pitchFamily="34" charset="0"/>
              </a:rPr>
              <a:t>El </a:t>
            </a:r>
            <a:r>
              <a:rPr lang="es-MX" sz="1600" b="1" i="1" dirty="0">
                <a:solidFill>
                  <a:srgbClr val="000000"/>
                </a:solidFill>
                <a:latin typeface="Arial" panose="020B0604020202020204" pitchFamily="34" charset="0"/>
                <a:ea typeface="Arial" panose="020B0604020202020204" pitchFamily="34" charset="0"/>
              </a:rPr>
              <a:t>proceso de retroalimentación</a:t>
            </a:r>
            <a:r>
              <a:rPr lang="es-MX" sz="1600" dirty="0">
                <a:solidFill>
                  <a:srgbClr val="000000"/>
                </a:solidFill>
                <a:latin typeface="Arial" panose="020B0604020202020204" pitchFamily="34" charset="0"/>
                <a:ea typeface="Arial" panose="020B0604020202020204" pitchFamily="34" charset="0"/>
              </a:rPr>
              <a:t> es una estrategia que se usa para hacer que el estudiante descubra su error o falencia y también dirija el razonamiento hacia la superación del error y el hallazgo de la solución al reto, </a:t>
            </a:r>
          </a:p>
          <a:p>
            <a:pPr algn="just"/>
            <a:r>
              <a:rPr lang="es-MX" sz="1600" b="1" i="1" dirty="0">
                <a:solidFill>
                  <a:srgbClr val="000000"/>
                </a:solidFill>
                <a:latin typeface="Arial" panose="020B0604020202020204" pitchFamily="34" charset="0"/>
                <a:ea typeface="Arial" panose="020B0604020202020204" pitchFamily="34" charset="0"/>
              </a:rPr>
              <a:t>El desarrollo del pensamiento</a:t>
            </a:r>
            <a:r>
              <a:rPr lang="es-MX" sz="1600" dirty="0">
                <a:solidFill>
                  <a:srgbClr val="000000"/>
                </a:solidFill>
                <a:latin typeface="Arial" panose="020B0604020202020204" pitchFamily="34" charset="0"/>
                <a:ea typeface="Arial" panose="020B0604020202020204" pitchFamily="34" charset="0"/>
              </a:rPr>
              <a:t> supone situaciones retadoras o problemas que saquen al estudiante de su Nivel Real de Desarrollo y lo lleven a su </a:t>
            </a:r>
            <a:r>
              <a:rPr lang="es-MX" sz="1600" dirty="0" err="1">
                <a:solidFill>
                  <a:srgbClr val="000000"/>
                </a:solidFill>
                <a:latin typeface="Arial" panose="020B0604020202020204" pitchFamily="34" charset="0"/>
                <a:ea typeface="Arial" panose="020B0604020202020204" pitchFamily="34" charset="0"/>
              </a:rPr>
              <a:t>ZDPo</a:t>
            </a:r>
            <a:r>
              <a:rPr lang="es-MX" sz="1600" dirty="0">
                <a:solidFill>
                  <a:srgbClr val="000000"/>
                </a:solidFill>
                <a:latin typeface="Arial" panose="020B0604020202020204" pitchFamily="34" charset="0"/>
                <a:ea typeface="Arial" panose="020B0604020202020204" pitchFamily="34" charset="0"/>
              </a:rPr>
              <a:t> Nivel Potencial</a:t>
            </a:r>
            <a:endParaRPr lang="en-US" sz="1600" dirty="0"/>
          </a:p>
        </p:txBody>
      </p:sp>
    </p:spTree>
    <p:extLst>
      <p:ext uri="{BB962C8B-B14F-4D97-AF65-F5344CB8AC3E}">
        <p14:creationId xmlns:p14="http://schemas.microsoft.com/office/powerpoint/2010/main" val="220153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577" y="979713"/>
            <a:ext cx="1859961" cy="2326488"/>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940" y="3069449"/>
            <a:ext cx="2216945" cy="1662709"/>
          </a:xfrm>
          <a:prstGeom prst="rect">
            <a:avLst/>
          </a:prstGeom>
        </p:spPr>
      </p:pic>
      <p:sp>
        <p:nvSpPr>
          <p:cNvPr id="4" name="Título 3"/>
          <p:cNvSpPr>
            <a:spLocks noGrp="1"/>
          </p:cNvSpPr>
          <p:nvPr>
            <p:ph type="title"/>
          </p:nvPr>
        </p:nvSpPr>
        <p:spPr>
          <a:xfrm>
            <a:off x="266008" y="365126"/>
            <a:ext cx="10798232" cy="765406"/>
          </a:xfrm>
        </p:spPr>
        <p:txBody>
          <a:bodyPr>
            <a:normAutofit fontScale="90000"/>
          </a:bodyPr>
          <a:lstStyle/>
          <a:p>
            <a:r>
              <a:rPr lang="es-MX" b="1" dirty="0"/>
              <a:t>¿Cómo retroalimenta la docente estas evidencias?</a:t>
            </a:r>
            <a:endParaRPr lang="en-US" b="1" dirty="0"/>
          </a:p>
        </p:txBody>
      </p:sp>
      <p:sp>
        <p:nvSpPr>
          <p:cNvPr id="5" name="Marcador de contenido 4"/>
          <p:cNvSpPr>
            <a:spLocks noGrp="1"/>
          </p:cNvSpPr>
          <p:nvPr>
            <p:ph sz="half" idx="1"/>
          </p:nvPr>
        </p:nvSpPr>
        <p:spPr>
          <a:xfrm>
            <a:off x="483524" y="1130532"/>
            <a:ext cx="4146665" cy="4351338"/>
          </a:xfrm>
        </p:spPr>
        <p:txBody>
          <a:bodyPr/>
          <a:lstStyle/>
          <a:p>
            <a:pPr marL="0" indent="0">
              <a:buNone/>
            </a:pPr>
            <a:r>
              <a:rPr lang="es-MX" dirty="0"/>
              <a:t>1.- Debe analizar la evidencias, si tiene relación con la competencia</a:t>
            </a:r>
          </a:p>
          <a:p>
            <a:pPr marL="0" indent="0">
              <a:buNone/>
            </a:pPr>
            <a:r>
              <a:rPr lang="es-MX" dirty="0"/>
              <a:t>2.- Retroalimentar teniendo en cuenta que esta debe promover la reflexión y las habilidades de orden superior </a:t>
            </a:r>
            <a:endParaRPr lang="en-US" dirty="0"/>
          </a:p>
        </p:txBody>
      </p:sp>
      <p:pic>
        <p:nvPicPr>
          <p:cNvPr id="7" name="Marcador de contenido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58305" y="4087570"/>
            <a:ext cx="1813638" cy="2418184"/>
          </a:xfrm>
          <a:prstGeom prst="rect">
            <a:avLst/>
          </a:prstGeom>
        </p:spPr>
      </p:pic>
      <p:sp>
        <p:nvSpPr>
          <p:cNvPr id="8" name="Llamada rectangular 7"/>
          <p:cNvSpPr/>
          <p:nvPr/>
        </p:nvSpPr>
        <p:spPr>
          <a:xfrm>
            <a:off x="6932815" y="1124271"/>
            <a:ext cx="2369126" cy="1818433"/>
          </a:xfrm>
          <a:prstGeom prst="wedgeRectCallout">
            <a:avLst>
              <a:gd name="adj1" fmla="val -68910"/>
              <a:gd name="adj2" fmla="val 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200" dirty="0"/>
              <a:t>Bien Anita, observo que has elaborado un cuadro, de acuerdo  a las orientaciones , e indicaciones  que  dieron,  a la vez observo que has complementado tu trabajo con un dibujo  ¿cuéntame es tu familia la que has dibujado? </a:t>
            </a:r>
            <a:endParaRPr lang="en-US" sz="1200" dirty="0"/>
          </a:p>
        </p:txBody>
      </p:sp>
      <p:sp>
        <p:nvSpPr>
          <p:cNvPr id="9" name="Llamada rectangular 8"/>
          <p:cNvSpPr/>
          <p:nvPr/>
        </p:nvSpPr>
        <p:spPr>
          <a:xfrm>
            <a:off x="7949843" y="5484085"/>
            <a:ext cx="2460569" cy="903870"/>
          </a:xfrm>
          <a:prstGeom prst="wedgeRectCallout">
            <a:avLst>
              <a:gd name="adj1" fmla="val 32929"/>
              <a:gd name="adj2" fmla="val -1339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Bien  Pedrito  Felicitaciones ya sabes leer</a:t>
            </a:r>
            <a:endParaRPr lang="en-US" dirty="0"/>
          </a:p>
        </p:txBody>
      </p:sp>
      <p:sp>
        <p:nvSpPr>
          <p:cNvPr id="10" name="Llamada rectangular 9"/>
          <p:cNvSpPr/>
          <p:nvPr/>
        </p:nvSpPr>
        <p:spPr>
          <a:xfrm>
            <a:off x="980710" y="4734881"/>
            <a:ext cx="3152292" cy="925581"/>
          </a:xfrm>
          <a:prstGeom prst="wedgeRectCallout">
            <a:avLst>
              <a:gd name="adj1" fmla="val 70801"/>
              <a:gd name="adj2" fmla="val 122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Hija, que bonito escribes  </a:t>
            </a:r>
            <a:endParaRPr lang="en-US" dirty="0"/>
          </a:p>
        </p:txBody>
      </p:sp>
    </p:spTree>
    <p:extLst>
      <p:ext uri="{BB962C8B-B14F-4D97-AF65-F5344CB8AC3E}">
        <p14:creationId xmlns:p14="http://schemas.microsoft.com/office/powerpoint/2010/main" val="103337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15" y="1090312"/>
            <a:ext cx="2609087" cy="3386547"/>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572" y="1870364"/>
            <a:ext cx="2633853" cy="4264428"/>
          </a:xfrm>
          <a:prstGeom prst="rect">
            <a:avLst/>
          </a:prstGeom>
        </p:spPr>
      </p:pic>
      <p:sp>
        <p:nvSpPr>
          <p:cNvPr id="5" name="Llamada rectangular 4"/>
          <p:cNvSpPr/>
          <p:nvPr/>
        </p:nvSpPr>
        <p:spPr>
          <a:xfrm>
            <a:off x="5300303" y="3325092"/>
            <a:ext cx="3303118" cy="2386898"/>
          </a:xfrm>
          <a:prstGeom prst="wedgeRectCallout">
            <a:avLst>
              <a:gd name="adj1" fmla="val 64722"/>
              <a:gd name="adj2" fmla="val 55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Buen trabajo Luisa, has completado el esquema  de acuerdo al texto que has leído, te sugiero que revises algunas palabras  nuevas  que has escrito en el esquema. Si tienes alguna duda me escribes.  </a:t>
            </a:r>
            <a:endParaRPr lang="en-US" dirty="0"/>
          </a:p>
        </p:txBody>
      </p:sp>
      <p:sp>
        <p:nvSpPr>
          <p:cNvPr id="6" name="Llamada rectangular 5"/>
          <p:cNvSpPr/>
          <p:nvPr/>
        </p:nvSpPr>
        <p:spPr>
          <a:xfrm>
            <a:off x="3577978" y="566611"/>
            <a:ext cx="3600210" cy="1047403"/>
          </a:xfrm>
          <a:prstGeom prst="wedgeRectCallout">
            <a:avLst>
              <a:gd name="adj1" fmla="val -51936"/>
              <a:gd name="adj2" fmla="val 785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Que buen trabajo has hecho.</a:t>
            </a:r>
            <a:endParaRPr lang="en-US" dirty="0"/>
          </a:p>
        </p:txBody>
      </p:sp>
    </p:spTree>
    <p:extLst>
      <p:ext uri="{BB962C8B-B14F-4D97-AF65-F5344CB8AC3E}">
        <p14:creationId xmlns:p14="http://schemas.microsoft.com/office/powerpoint/2010/main" val="2848280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DBE9E73-408E-4EAF-8F3D-A7065A751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2850" b="22127"/>
          <a:stretch/>
        </p:blipFill>
        <p:spPr>
          <a:xfrm>
            <a:off x="475084" y="938394"/>
            <a:ext cx="5620916" cy="5919606"/>
          </a:xfrm>
          <a:prstGeom prst="rect">
            <a:avLst/>
          </a:prstGeom>
        </p:spPr>
      </p:pic>
      <p:pic>
        <p:nvPicPr>
          <p:cNvPr id="9" name="Imagen 8">
            <a:extLst>
              <a:ext uri="{FF2B5EF4-FFF2-40B4-BE49-F238E27FC236}">
                <a16:creationId xmlns:a16="http://schemas.microsoft.com/office/drawing/2014/main" id="{8967CE22-11EE-4FFB-892B-2D0BDD1A63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546" r="1905" b="21159"/>
          <a:stretch/>
        </p:blipFill>
        <p:spPr>
          <a:xfrm>
            <a:off x="6363266" y="938393"/>
            <a:ext cx="5620916" cy="5919607"/>
          </a:xfrm>
          <a:prstGeom prst="rect">
            <a:avLst/>
          </a:prstGeom>
        </p:spPr>
      </p:pic>
      <p:sp>
        <p:nvSpPr>
          <p:cNvPr id="4" name="Rectángulo 3">
            <a:extLst>
              <a:ext uri="{FF2B5EF4-FFF2-40B4-BE49-F238E27FC236}">
                <a16:creationId xmlns:a16="http://schemas.microsoft.com/office/drawing/2014/main" id="{7EF90070-7BA1-4DD5-8570-8C0CB1AC77E8}"/>
              </a:ext>
            </a:extLst>
          </p:cNvPr>
          <p:cNvSpPr/>
          <p:nvPr/>
        </p:nvSpPr>
        <p:spPr>
          <a:xfrm>
            <a:off x="2382982" y="223749"/>
            <a:ext cx="8216873"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PE" dirty="0">
                <a:solidFill>
                  <a:srgbClr val="FF0000"/>
                </a:solidFill>
              </a:rPr>
              <a:t>Ejemplo # Ciencia y Tecnología, Matemática y Comunicación- Ciclo IV Primaria  (Tercer y Cuarto Grado) –Semana  10 –Tv.</a:t>
            </a:r>
          </a:p>
        </p:txBody>
      </p:sp>
    </p:spTree>
    <p:extLst>
      <p:ext uri="{BB962C8B-B14F-4D97-AF65-F5344CB8AC3E}">
        <p14:creationId xmlns:p14="http://schemas.microsoft.com/office/powerpoint/2010/main" val="236593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C75E127-0ECE-41C2-B7E0-CFC7B9AD5D96}"/>
              </a:ext>
            </a:extLst>
          </p:cNvPr>
          <p:cNvSpPr/>
          <p:nvPr/>
        </p:nvSpPr>
        <p:spPr>
          <a:xfrm>
            <a:off x="2683775" y="223749"/>
            <a:ext cx="7916080"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PE" dirty="0">
                <a:solidFill>
                  <a:srgbClr val="FF0000"/>
                </a:solidFill>
              </a:rPr>
              <a:t>Ejemplo #2 Ciencia y Tecnología Ciclo IV Primaria –Semana  10 –Tv.</a:t>
            </a:r>
          </a:p>
        </p:txBody>
      </p:sp>
      <p:graphicFrame>
        <p:nvGraphicFramePr>
          <p:cNvPr id="5" name="Tabla 11">
            <a:extLst>
              <a:ext uri="{FF2B5EF4-FFF2-40B4-BE49-F238E27FC236}">
                <a16:creationId xmlns:a16="http://schemas.microsoft.com/office/drawing/2014/main" id="{4527D8DE-E210-40C9-A8A1-1009F1D27E35}"/>
              </a:ext>
            </a:extLst>
          </p:cNvPr>
          <p:cNvGraphicFramePr>
            <a:graphicFrameLocks noGrp="1"/>
          </p:cNvGraphicFramePr>
          <p:nvPr>
            <p:ph idx="1"/>
          </p:nvPr>
        </p:nvGraphicFramePr>
        <p:xfrm>
          <a:off x="5319356" y="4180344"/>
          <a:ext cx="6618644" cy="1122728"/>
        </p:xfrm>
        <a:graphic>
          <a:graphicData uri="http://schemas.openxmlformats.org/drawingml/2006/table">
            <a:tbl>
              <a:tblPr firstRow="1" bandRow="1">
                <a:tableStyleId>{5C22544A-7EE6-4342-B048-85BDC9FD1C3A}</a:tableStyleId>
              </a:tblPr>
              <a:tblGrid>
                <a:gridCol w="6618644">
                  <a:extLst>
                    <a:ext uri="{9D8B030D-6E8A-4147-A177-3AD203B41FA5}">
                      <a16:colId xmlns:a16="http://schemas.microsoft.com/office/drawing/2014/main" val="4222195381"/>
                    </a:ext>
                  </a:extLst>
                </a:gridCol>
              </a:tblGrid>
              <a:tr h="299768">
                <a:tc>
                  <a:txBody>
                    <a:bodyPr/>
                    <a:lstStyle/>
                    <a:p>
                      <a:r>
                        <a:rPr lang="es-MX" sz="1200" dirty="0"/>
                        <a:t>La estructura de los seres vivos.</a:t>
                      </a:r>
                      <a:endParaRPr lang="es-PE" sz="1200" dirty="0"/>
                    </a:p>
                  </a:txBody>
                  <a:tcPr>
                    <a:solidFill>
                      <a:srgbClr val="00B0F0"/>
                    </a:solidFill>
                  </a:tcPr>
                </a:tc>
                <a:extLst>
                  <a:ext uri="{0D108BD9-81ED-4DB2-BD59-A6C34878D82A}">
                    <a16:rowId xmlns:a16="http://schemas.microsoft.com/office/drawing/2014/main" val="340364244"/>
                  </a:ext>
                </a:extLst>
              </a:tr>
              <a:tr h="172813">
                <a:tc>
                  <a:txBody>
                    <a:bodyPr/>
                    <a:lstStyle/>
                    <a:p>
                      <a:r>
                        <a:rPr lang="es-MX" sz="1200" dirty="0">
                          <a:solidFill>
                            <a:srgbClr val="00B0F0"/>
                          </a:solidFill>
                        </a:rPr>
                        <a:t>Elige un animal en peligro de extinción y lo dibuja . </a:t>
                      </a:r>
                      <a:endParaRPr lang="es-PE" sz="1200" dirty="0">
                        <a:solidFill>
                          <a:srgbClr val="00B0F0"/>
                        </a:solidFill>
                      </a:endParaRPr>
                    </a:p>
                  </a:txBody>
                  <a:tcPr/>
                </a:tc>
                <a:extLst>
                  <a:ext uri="{0D108BD9-81ED-4DB2-BD59-A6C34878D82A}">
                    <a16:rowId xmlns:a16="http://schemas.microsoft.com/office/drawing/2014/main" val="1691105739"/>
                  </a:ext>
                </a:extLst>
              </a:tr>
              <a:tr h="235916">
                <a:tc>
                  <a:txBody>
                    <a:bodyPr/>
                    <a:lstStyle/>
                    <a:p>
                      <a:r>
                        <a:rPr lang="es-MX" sz="1200" b="1" dirty="0">
                          <a:solidFill>
                            <a:schemeClr val="accent2"/>
                          </a:solidFill>
                        </a:rPr>
                        <a:t>Reconoce las características del animal elegido.</a:t>
                      </a:r>
                      <a:endParaRPr lang="es-PE" sz="1200" b="1" dirty="0">
                        <a:solidFill>
                          <a:schemeClr val="accent2"/>
                        </a:solidFill>
                      </a:endParaRPr>
                    </a:p>
                  </a:txBody>
                  <a:tcPr/>
                </a:tc>
                <a:extLst>
                  <a:ext uri="{0D108BD9-81ED-4DB2-BD59-A6C34878D82A}">
                    <a16:rowId xmlns:a16="http://schemas.microsoft.com/office/drawing/2014/main" val="898213134"/>
                  </a:ext>
                </a:extLst>
              </a:tr>
              <a:tr h="0">
                <a:tc>
                  <a:txBody>
                    <a:bodyPr/>
                    <a:lstStyle/>
                    <a:p>
                      <a:r>
                        <a:rPr lang="es-MX" sz="1200" dirty="0"/>
                        <a:t> </a:t>
                      </a:r>
                      <a:r>
                        <a:rPr lang="es-MX" sz="1200" b="1" dirty="0">
                          <a:solidFill>
                            <a:srgbClr val="00B050"/>
                          </a:solidFill>
                        </a:rPr>
                        <a:t>Identifica  el área natural donde vive. </a:t>
                      </a:r>
                      <a:endParaRPr lang="es-PE" sz="1200" b="1" dirty="0">
                        <a:solidFill>
                          <a:srgbClr val="00B050"/>
                        </a:solidFill>
                      </a:endParaRPr>
                    </a:p>
                  </a:txBody>
                  <a:tcPr/>
                </a:tc>
                <a:extLst>
                  <a:ext uri="{0D108BD9-81ED-4DB2-BD59-A6C34878D82A}">
                    <a16:rowId xmlns:a16="http://schemas.microsoft.com/office/drawing/2014/main" val="2081313169"/>
                  </a:ext>
                </a:extLst>
              </a:tr>
            </a:tbl>
          </a:graphicData>
        </a:graphic>
      </p:graphicFrame>
      <p:sp>
        <p:nvSpPr>
          <p:cNvPr id="6" name="CuadroTexto 5">
            <a:extLst>
              <a:ext uri="{FF2B5EF4-FFF2-40B4-BE49-F238E27FC236}">
                <a16:creationId xmlns:a16="http://schemas.microsoft.com/office/drawing/2014/main" id="{0CD2A66E-5C63-46F1-ADB3-A98F26B53C4C}"/>
              </a:ext>
            </a:extLst>
          </p:cNvPr>
          <p:cNvSpPr txBox="1"/>
          <p:nvPr/>
        </p:nvSpPr>
        <p:spPr>
          <a:xfrm>
            <a:off x="1042681" y="724540"/>
            <a:ext cx="3209533" cy="369332"/>
          </a:xfrm>
          <a:prstGeom prst="rect">
            <a:avLst/>
          </a:prstGeom>
          <a:solidFill>
            <a:srgbClr val="0070C0"/>
          </a:solidFill>
        </p:spPr>
        <p:txBody>
          <a:bodyPr wrap="none" rtlCol="0">
            <a:spAutoFit/>
          </a:bodyPr>
          <a:lstStyle/>
          <a:p>
            <a:r>
              <a:rPr lang="es-MX" dirty="0">
                <a:solidFill>
                  <a:schemeClr val="bg1"/>
                </a:solidFill>
              </a:rPr>
              <a:t>Evidencias de aprendizaje </a:t>
            </a:r>
            <a:endParaRPr lang="es-PE" dirty="0">
              <a:solidFill>
                <a:schemeClr val="bg1"/>
              </a:solidFill>
            </a:endParaRPr>
          </a:p>
        </p:txBody>
      </p:sp>
      <p:sp>
        <p:nvSpPr>
          <p:cNvPr id="7" name="Rectángulo: esquinas redondeadas 6">
            <a:extLst>
              <a:ext uri="{FF2B5EF4-FFF2-40B4-BE49-F238E27FC236}">
                <a16:creationId xmlns:a16="http://schemas.microsoft.com/office/drawing/2014/main" id="{DB89646E-BB67-43AB-8BE9-D8D60D691D85}"/>
              </a:ext>
            </a:extLst>
          </p:cNvPr>
          <p:cNvSpPr/>
          <p:nvPr/>
        </p:nvSpPr>
        <p:spPr>
          <a:xfrm>
            <a:off x="5811164" y="1193889"/>
            <a:ext cx="2254752" cy="48463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dirty="0">
                <a:solidFill>
                  <a:schemeClr val="bg1"/>
                </a:solidFill>
              </a:rPr>
              <a:t>Estándar del ciclo</a:t>
            </a:r>
            <a:endParaRPr lang="es-PE" dirty="0">
              <a:solidFill>
                <a:schemeClr val="bg1"/>
              </a:solidFill>
            </a:endParaRPr>
          </a:p>
        </p:txBody>
      </p:sp>
      <p:sp>
        <p:nvSpPr>
          <p:cNvPr id="8" name="Flecha: a la derecha 7">
            <a:extLst>
              <a:ext uri="{FF2B5EF4-FFF2-40B4-BE49-F238E27FC236}">
                <a16:creationId xmlns:a16="http://schemas.microsoft.com/office/drawing/2014/main" id="{AAE252E8-5932-4109-A34C-C93CF97286BA}"/>
              </a:ext>
            </a:extLst>
          </p:cNvPr>
          <p:cNvSpPr/>
          <p:nvPr/>
        </p:nvSpPr>
        <p:spPr>
          <a:xfrm>
            <a:off x="8309666" y="1116847"/>
            <a:ext cx="67442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Rectángulo: esquinas redondeadas 8">
            <a:extLst>
              <a:ext uri="{FF2B5EF4-FFF2-40B4-BE49-F238E27FC236}">
                <a16:creationId xmlns:a16="http://schemas.microsoft.com/office/drawing/2014/main" id="{E6F00A00-B8D1-4D47-B396-D49CD52364BB}"/>
              </a:ext>
            </a:extLst>
          </p:cNvPr>
          <p:cNvSpPr/>
          <p:nvPr/>
        </p:nvSpPr>
        <p:spPr>
          <a:xfrm>
            <a:off x="9227844" y="1087175"/>
            <a:ext cx="2744023" cy="72174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dirty="0">
                <a:solidFill>
                  <a:schemeClr val="bg1"/>
                </a:solidFill>
              </a:rPr>
              <a:t>Descripción de los  niveles del desarrollo de la competencia. </a:t>
            </a:r>
            <a:endParaRPr lang="es-PE" sz="1400" dirty="0">
              <a:solidFill>
                <a:schemeClr val="bg1"/>
              </a:solidFill>
            </a:endParaRPr>
          </a:p>
        </p:txBody>
      </p:sp>
      <p:sp>
        <p:nvSpPr>
          <p:cNvPr id="10" name="Flecha: a la derecha 9">
            <a:extLst>
              <a:ext uri="{FF2B5EF4-FFF2-40B4-BE49-F238E27FC236}">
                <a16:creationId xmlns:a16="http://schemas.microsoft.com/office/drawing/2014/main" id="{5F08B3B0-C136-4D17-AF75-42C1600298CA}"/>
              </a:ext>
            </a:extLst>
          </p:cNvPr>
          <p:cNvSpPr/>
          <p:nvPr/>
        </p:nvSpPr>
        <p:spPr>
          <a:xfrm rot="16200000">
            <a:off x="8527210" y="3351601"/>
            <a:ext cx="380922" cy="43427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Rectángulo: esquinas redondeadas 10">
            <a:extLst>
              <a:ext uri="{FF2B5EF4-FFF2-40B4-BE49-F238E27FC236}">
                <a16:creationId xmlns:a16="http://schemas.microsoft.com/office/drawing/2014/main" id="{4029157B-1B5C-47F3-A223-F75CBF5A3D6B}"/>
              </a:ext>
            </a:extLst>
          </p:cNvPr>
          <p:cNvSpPr/>
          <p:nvPr/>
        </p:nvSpPr>
        <p:spPr>
          <a:xfrm>
            <a:off x="7985598" y="3804182"/>
            <a:ext cx="1464146" cy="2611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dirty="0">
                <a:solidFill>
                  <a:schemeClr val="bg1"/>
                </a:solidFill>
              </a:rPr>
              <a:t>  Criterios </a:t>
            </a:r>
            <a:endParaRPr lang="es-PE" dirty="0">
              <a:solidFill>
                <a:schemeClr val="bg1"/>
              </a:solidFill>
            </a:endParaRPr>
          </a:p>
        </p:txBody>
      </p:sp>
      <p:graphicFrame>
        <p:nvGraphicFramePr>
          <p:cNvPr id="12" name="Tabla 13">
            <a:extLst>
              <a:ext uri="{FF2B5EF4-FFF2-40B4-BE49-F238E27FC236}">
                <a16:creationId xmlns:a16="http://schemas.microsoft.com/office/drawing/2014/main" id="{6250E23D-3E6E-4F61-9757-2F82F6CE7E22}"/>
              </a:ext>
            </a:extLst>
          </p:cNvPr>
          <p:cNvGraphicFramePr>
            <a:graphicFrameLocks noGrp="1"/>
          </p:cNvGraphicFramePr>
          <p:nvPr/>
        </p:nvGraphicFramePr>
        <p:xfrm>
          <a:off x="5321893" y="5427259"/>
          <a:ext cx="6649974" cy="1031114"/>
        </p:xfrm>
        <a:graphic>
          <a:graphicData uri="http://schemas.openxmlformats.org/drawingml/2006/table">
            <a:tbl>
              <a:tblPr firstRow="1" bandRow="1">
                <a:tableStyleId>{5C22544A-7EE6-4342-B048-85BDC9FD1C3A}</a:tableStyleId>
              </a:tblPr>
              <a:tblGrid>
                <a:gridCol w="6649974">
                  <a:extLst>
                    <a:ext uri="{9D8B030D-6E8A-4147-A177-3AD203B41FA5}">
                      <a16:colId xmlns:a16="http://schemas.microsoft.com/office/drawing/2014/main" val="2851506431"/>
                    </a:ext>
                  </a:extLst>
                </a:gridCol>
              </a:tblGrid>
              <a:tr h="482474">
                <a:tc>
                  <a:txBody>
                    <a:bodyPr/>
                    <a:lstStyle/>
                    <a:p>
                      <a:r>
                        <a:rPr lang="es-MX" sz="1200" dirty="0"/>
                        <a:t>Opina sobre los impactos de los impactos de diversas tecnologías en la solución  de problemas relacionados a necesidades y estilos de vida colectivas.</a:t>
                      </a:r>
                      <a:endParaRPr lang="es-PE" sz="1200" dirty="0"/>
                    </a:p>
                  </a:txBody>
                  <a:tcPr>
                    <a:solidFill>
                      <a:srgbClr val="00B0F0"/>
                    </a:solidFill>
                  </a:tcPr>
                </a:tc>
                <a:extLst>
                  <a:ext uri="{0D108BD9-81ED-4DB2-BD59-A6C34878D82A}">
                    <a16:rowId xmlns:a16="http://schemas.microsoft.com/office/drawing/2014/main" val="3105509329"/>
                  </a:ext>
                </a:extLst>
              </a:tr>
              <a:tr h="236839">
                <a:tc>
                  <a:txBody>
                    <a:bodyPr/>
                    <a:lstStyle/>
                    <a:p>
                      <a:r>
                        <a:rPr lang="es-MX" sz="1200" dirty="0">
                          <a:solidFill>
                            <a:srgbClr val="FF0000"/>
                          </a:solidFill>
                        </a:rPr>
                        <a:t>Identifica qué pone en peligro al aminal elegido </a:t>
                      </a:r>
                      <a:endParaRPr lang="es-PE" sz="1200" dirty="0">
                        <a:solidFill>
                          <a:srgbClr val="FF0000"/>
                        </a:solidFill>
                      </a:endParaRPr>
                    </a:p>
                  </a:txBody>
                  <a:tcPr/>
                </a:tc>
                <a:extLst>
                  <a:ext uri="{0D108BD9-81ED-4DB2-BD59-A6C34878D82A}">
                    <a16:rowId xmlns:a16="http://schemas.microsoft.com/office/drawing/2014/main" val="3644826945"/>
                  </a:ext>
                </a:extLst>
              </a:tr>
              <a:tr h="221379">
                <a:tc>
                  <a:txBody>
                    <a:bodyPr/>
                    <a:lstStyle/>
                    <a:p>
                      <a:r>
                        <a:rPr lang="es-MX" sz="1200" b="1" dirty="0">
                          <a:solidFill>
                            <a:schemeClr val="accent5">
                              <a:lumMod val="50000"/>
                            </a:schemeClr>
                          </a:solidFill>
                        </a:rPr>
                        <a:t>Propone acciones para cuidarlo.</a:t>
                      </a:r>
                      <a:endParaRPr lang="es-PE" sz="1200" b="1" dirty="0">
                        <a:solidFill>
                          <a:schemeClr val="accent5">
                            <a:lumMod val="50000"/>
                          </a:schemeClr>
                        </a:solidFill>
                      </a:endParaRPr>
                    </a:p>
                  </a:txBody>
                  <a:tcPr/>
                </a:tc>
                <a:extLst>
                  <a:ext uri="{0D108BD9-81ED-4DB2-BD59-A6C34878D82A}">
                    <a16:rowId xmlns:a16="http://schemas.microsoft.com/office/drawing/2014/main" val="3865552676"/>
                  </a:ext>
                </a:extLst>
              </a:tr>
            </a:tbl>
          </a:graphicData>
        </a:graphic>
      </p:graphicFrame>
      <p:sp>
        <p:nvSpPr>
          <p:cNvPr id="13" name="CuadroTexto 12">
            <a:extLst>
              <a:ext uri="{FF2B5EF4-FFF2-40B4-BE49-F238E27FC236}">
                <a16:creationId xmlns:a16="http://schemas.microsoft.com/office/drawing/2014/main" id="{5C299706-FCEC-4994-B916-D3DA48ABDB6D}"/>
              </a:ext>
            </a:extLst>
          </p:cNvPr>
          <p:cNvSpPr txBox="1"/>
          <p:nvPr/>
        </p:nvSpPr>
        <p:spPr>
          <a:xfrm>
            <a:off x="5560032" y="1925987"/>
            <a:ext cx="648984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1200" dirty="0"/>
              <a:t>Explica con base en evidencias documentadas con respaldo científico, las relaciones que establece entre: las fuentes de energía o sus manifestaciones con los tipos de cambio que producen en los materiales; entre las fuerzas con el movimiento de los cuerpos; </a:t>
            </a:r>
            <a:r>
              <a:rPr lang="es-MX" sz="1200" dirty="0">
                <a:solidFill>
                  <a:srgbClr val="00B0F0"/>
                </a:solidFill>
              </a:rPr>
              <a:t>la estructura de los sistemas vivos</a:t>
            </a:r>
            <a:r>
              <a:rPr lang="es-MX" sz="1200" dirty="0"/>
              <a:t> con </a:t>
            </a:r>
            <a:r>
              <a:rPr lang="es-MX" sz="1200" b="1" dirty="0">
                <a:solidFill>
                  <a:schemeClr val="accent2"/>
                </a:solidFill>
              </a:rPr>
              <a:t>sus funciones </a:t>
            </a:r>
            <a:r>
              <a:rPr lang="es-MX" sz="1200" dirty="0"/>
              <a:t>y su agrupación en especies; la radiación del sol con las zonas climáticas de la Tierra y las </a:t>
            </a:r>
            <a:r>
              <a:rPr lang="es-MX" sz="1200" b="1" dirty="0">
                <a:solidFill>
                  <a:schemeClr val="accent6">
                    <a:lumMod val="50000"/>
                  </a:schemeClr>
                </a:solidFill>
              </a:rPr>
              <a:t>adaptaciones de los seres vivos</a:t>
            </a:r>
            <a:r>
              <a:rPr lang="es-MX" sz="1200" dirty="0"/>
              <a:t>. Opina sobre los </a:t>
            </a:r>
            <a:r>
              <a:rPr lang="es-MX" sz="1200" dirty="0">
                <a:solidFill>
                  <a:srgbClr val="FF0000"/>
                </a:solidFill>
              </a:rPr>
              <a:t>impactos de </a:t>
            </a:r>
            <a:r>
              <a:rPr lang="es-MX" sz="1200" dirty="0"/>
              <a:t>diversas tecnologías en la </a:t>
            </a:r>
            <a:r>
              <a:rPr lang="es-MX" sz="1200" b="1" dirty="0">
                <a:solidFill>
                  <a:schemeClr val="accent5">
                    <a:lumMod val="50000"/>
                  </a:schemeClr>
                </a:solidFill>
              </a:rPr>
              <a:t>solución </a:t>
            </a:r>
            <a:r>
              <a:rPr lang="es-MX" sz="1200" dirty="0"/>
              <a:t>de problemas relacionados a necesidades y estilos de vida colectivas.  </a:t>
            </a:r>
            <a:endParaRPr lang="es-PE" sz="1200" dirty="0"/>
          </a:p>
        </p:txBody>
      </p:sp>
      <p:sp>
        <p:nvSpPr>
          <p:cNvPr id="14" name="Flecha: a la derecha 13">
            <a:extLst>
              <a:ext uri="{FF2B5EF4-FFF2-40B4-BE49-F238E27FC236}">
                <a16:creationId xmlns:a16="http://schemas.microsoft.com/office/drawing/2014/main" id="{09E04BD2-FE02-4D51-9243-4FCC0DE736FD}"/>
              </a:ext>
            </a:extLst>
          </p:cNvPr>
          <p:cNvSpPr/>
          <p:nvPr/>
        </p:nvSpPr>
        <p:spPr>
          <a:xfrm>
            <a:off x="4842933" y="4356811"/>
            <a:ext cx="47642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Flecha: a la derecha 14">
            <a:extLst>
              <a:ext uri="{FF2B5EF4-FFF2-40B4-BE49-F238E27FC236}">
                <a16:creationId xmlns:a16="http://schemas.microsoft.com/office/drawing/2014/main" id="{5BB41FFB-A387-41B1-8BCC-4DB7DD04D98E}"/>
              </a:ext>
            </a:extLst>
          </p:cNvPr>
          <p:cNvSpPr/>
          <p:nvPr/>
        </p:nvSpPr>
        <p:spPr>
          <a:xfrm>
            <a:off x="4842933" y="5677265"/>
            <a:ext cx="47642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6" name="Imagen 15">
            <a:extLst>
              <a:ext uri="{FF2B5EF4-FFF2-40B4-BE49-F238E27FC236}">
                <a16:creationId xmlns:a16="http://schemas.microsoft.com/office/drawing/2014/main" id="{AC2854F3-5A3A-4D42-806E-A006F8515C89}"/>
              </a:ext>
            </a:extLst>
          </p:cNvPr>
          <p:cNvPicPr>
            <a:picLocks noChangeAspect="1"/>
          </p:cNvPicPr>
          <p:nvPr/>
        </p:nvPicPr>
        <p:blipFill>
          <a:blip r:embed="rId2"/>
          <a:stretch>
            <a:fillRect/>
          </a:stretch>
        </p:blipFill>
        <p:spPr>
          <a:xfrm rot="10800000">
            <a:off x="2110954" y="2067053"/>
            <a:ext cx="536494" cy="457222"/>
          </a:xfrm>
          <a:prstGeom prst="rect">
            <a:avLst/>
          </a:prstGeom>
        </p:spPr>
      </p:pic>
      <p:sp>
        <p:nvSpPr>
          <p:cNvPr id="17" name="Elipse 16">
            <a:extLst>
              <a:ext uri="{FF2B5EF4-FFF2-40B4-BE49-F238E27FC236}">
                <a16:creationId xmlns:a16="http://schemas.microsoft.com/office/drawing/2014/main" id="{8638FB32-8846-4629-AFF7-ABEE85E124AE}"/>
              </a:ext>
            </a:extLst>
          </p:cNvPr>
          <p:cNvSpPr/>
          <p:nvPr/>
        </p:nvSpPr>
        <p:spPr>
          <a:xfrm>
            <a:off x="5081144" y="2067053"/>
            <a:ext cx="515014" cy="42333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4</a:t>
            </a:r>
            <a:endParaRPr lang="es-PE" dirty="0"/>
          </a:p>
        </p:txBody>
      </p:sp>
      <p:sp>
        <p:nvSpPr>
          <p:cNvPr id="18" name="CuadroTexto 17">
            <a:extLst>
              <a:ext uri="{FF2B5EF4-FFF2-40B4-BE49-F238E27FC236}">
                <a16:creationId xmlns:a16="http://schemas.microsoft.com/office/drawing/2014/main" id="{1135E394-029B-4014-A686-4A30215CB7EF}"/>
              </a:ext>
            </a:extLst>
          </p:cNvPr>
          <p:cNvSpPr txBox="1"/>
          <p:nvPr/>
        </p:nvSpPr>
        <p:spPr>
          <a:xfrm>
            <a:off x="297118" y="1236056"/>
            <a:ext cx="4786142"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s-MX" sz="1200" dirty="0">
                <a:solidFill>
                  <a:schemeClr val="tx1"/>
                </a:solidFill>
              </a:rPr>
              <a:t>Elabora una ficha sobre un animal que eligió  del grupo de animales en  peligro de extinción. En la ficha, dibuja al animal, escribe sus características. El área natural donde vive y propone diferentes maneras de cuidarlo.</a:t>
            </a:r>
            <a:endParaRPr lang="es-PE" sz="1200" dirty="0">
              <a:solidFill>
                <a:schemeClr val="tx1"/>
              </a:solidFill>
            </a:endParaRPr>
          </a:p>
        </p:txBody>
      </p:sp>
      <p:pic>
        <p:nvPicPr>
          <p:cNvPr id="19" name="Imagen 18">
            <a:extLst>
              <a:ext uri="{FF2B5EF4-FFF2-40B4-BE49-F238E27FC236}">
                <a16:creationId xmlns:a16="http://schemas.microsoft.com/office/drawing/2014/main" id="{D232C7C5-F6C8-4BB8-8EE7-6271432C65D0}"/>
              </a:ext>
            </a:extLst>
          </p:cNvPr>
          <p:cNvPicPr>
            <a:picLocks noChangeAspect="1"/>
          </p:cNvPicPr>
          <p:nvPr/>
        </p:nvPicPr>
        <p:blipFill rotWithShape="1">
          <a:blip r:embed="rId3"/>
          <a:srcRect l="3981" t="36264" r="66805"/>
          <a:stretch/>
        </p:blipFill>
        <p:spPr>
          <a:xfrm>
            <a:off x="254000" y="2500208"/>
            <a:ext cx="4491464" cy="4275695"/>
          </a:xfrm>
          <a:prstGeom prst="rect">
            <a:avLst/>
          </a:prstGeom>
        </p:spPr>
      </p:pic>
      <p:pic>
        <p:nvPicPr>
          <p:cNvPr id="2" name="Imagen 1">
            <a:extLst>
              <a:ext uri="{FF2B5EF4-FFF2-40B4-BE49-F238E27FC236}">
                <a16:creationId xmlns:a16="http://schemas.microsoft.com/office/drawing/2014/main" id="{8B094C24-FCC8-4671-A38A-50E804041DA6}"/>
              </a:ext>
            </a:extLst>
          </p:cNvPr>
          <p:cNvPicPr>
            <a:picLocks noChangeAspect="1"/>
          </p:cNvPicPr>
          <p:nvPr/>
        </p:nvPicPr>
        <p:blipFill>
          <a:blip r:embed="rId4"/>
          <a:stretch>
            <a:fillRect/>
          </a:stretch>
        </p:blipFill>
        <p:spPr>
          <a:xfrm>
            <a:off x="9840686" y="199096"/>
            <a:ext cx="1957010" cy="493507"/>
          </a:xfrm>
          <a:prstGeom prst="rect">
            <a:avLst/>
          </a:prstGeom>
        </p:spPr>
      </p:pic>
    </p:spTree>
    <p:extLst>
      <p:ext uri="{BB962C8B-B14F-4D97-AF65-F5344CB8AC3E}">
        <p14:creationId xmlns:p14="http://schemas.microsoft.com/office/powerpoint/2010/main" val="901273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545205345"/>
              </p:ext>
            </p:extLst>
          </p:nvPr>
        </p:nvGraphicFramePr>
        <p:xfrm>
          <a:off x="257694" y="157683"/>
          <a:ext cx="11497595" cy="6534688"/>
        </p:xfrm>
        <a:graphic>
          <a:graphicData uri="http://schemas.openxmlformats.org/drawingml/2006/table">
            <a:tbl>
              <a:tblPr bandRow="1">
                <a:tableStyleId>{5C22544A-7EE6-4342-B048-85BDC9FD1C3A}</a:tableStyleId>
              </a:tblPr>
              <a:tblGrid>
                <a:gridCol w="724302">
                  <a:extLst>
                    <a:ext uri="{9D8B030D-6E8A-4147-A177-3AD203B41FA5}">
                      <a16:colId xmlns:a16="http://schemas.microsoft.com/office/drawing/2014/main" val="247107012"/>
                    </a:ext>
                  </a:extLst>
                </a:gridCol>
                <a:gridCol w="1662545">
                  <a:extLst>
                    <a:ext uri="{9D8B030D-6E8A-4147-A177-3AD203B41FA5}">
                      <a16:colId xmlns:a16="http://schemas.microsoft.com/office/drawing/2014/main" val="2622561076"/>
                    </a:ext>
                  </a:extLst>
                </a:gridCol>
                <a:gridCol w="3125586">
                  <a:extLst>
                    <a:ext uri="{9D8B030D-6E8A-4147-A177-3AD203B41FA5}">
                      <a16:colId xmlns:a16="http://schemas.microsoft.com/office/drawing/2014/main" val="2326220394"/>
                    </a:ext>
                  </a:extLst>
                </a:gridCol>
                <a:gridCol w="2535382">
                  <a:extLst>
                    <a:ext uri="{9D8B030D-6E8A-4147-A177-3AD203B41FA5}">
                      <a16:colId xmlns:a16="http://schemas.microsoft.com/office/drawing/2014/main" val="2619328110"/>
                    </a:ext>
                  </a:extLst>
                </a:gridCol>
                <a:gridCol w="3449780">
                  <a:extLst>
                    <a:ext uri="{9D8B030D-6E8A-4147-A177-3AD203B41FA5}">
                      <a16:colId xmlns:a16="http://schemas.microsoft.com/office/drawing/2014/main" val="1597710420"/>
                    </a:ext>
                  </a:extLst>
                </a:gridCol>
              </a:tblGrid>
              <a:tr h="204818">
                <a:tc>
                  <a:txBody>
                    <a:bodyPr/>
                    <a:lstStyle/>
                    <a:p>
                      <a:pPr algn="ctr">
                        <a:lnSpc>
                          <a:spcPct val="115000"/>
                        </a:lnSpc>
                        <a:spcBef>
                          <a:spcPts val="500"/>
                        </a:spcBef>
                        <a:spcAft>
                          <a:spcPts val="1000"/>
                        </a:spcAft>
                      </a:pPr>
                      <a:r>
                        <a:rPr lang="es-PE" sz="1200" dirty="0">
                          <a:effectLst/>
                        </a:rPr>
                        <a:t>Tipos</a:t>
                      </a:r>
                      <a:endParaRPr lang="en-US" sz="1200" dirty="0">
                        <a:effectLst/>
                        <a:latin typeface="Calibri" panose="020F0502020204030204" pitchFamily="34" charset="0"/>
                        <a:ea typeface="Calibri" panose="020F0502020204030204" pitchFamily="34" charset="0"/>
                      </a:endParaRPr>
                    </a:p>
                  </a:txBody>
                  <a:tcPr marL="45478" marR="45478" marT="0" marB="0"/>
                </a:tc>
                <a:tc>
                  <a:txBody>
                    <a:bodyPr/>
                    <a:lstStyle/>
                    <a:p>
                      <a:pPr algn="ctr">
                        <a:lnSpc>
                          <a:spcPct val="115000"/>
                        </a:lnSpc>
                        <a:spcBef>
                          <a:spcPts val="500"/>
                        </a:spcBef>
                        <a:spcAft>
                          <a:spcPts val="1000"/>
                        </a:spcAft>
                      </a:pPr>
                      <a:r>
                        <a:rPr lang="es-PE" sz="1200">
                          <a:effectLst/>
                        </a:rPr>
                        <a:t>Errónea</a:t>
                      </a:r>
                      <a:endParaRPr lang="en-US" sz="1200">
                        <a:effectLst/>
                        <a:latin typeface="Calibri" panose="020F0502020204030204" pitchFamily="34" charset="0"/>
                        <a:ea typeface="Calibri" panose="020F0502020204030204" pitchFamily="34" charset="0"/>
                      </a:endParaRPr>
                    </a:p>
                  </a:txBody>
                  <a:tcPr marL="45478" marR="45478" marT="0" marB="0">
                    <a:solidFill>
                      <a:srgbClr val="FFC000"/>
                    </a:solidFill>
                  </a:tcPr>
                </a:tc>
                <a:tc>
                  <a:txBody>
                    <a:bodyPr/>
                    <a:lstStyle/>
                    <a:p>
                      <a:pPr algn="ctr">
                        <a:lnSpc>
                          <a:spcPct val="115000"/>
                        </a:lnSpc>
                        <a:spcBef>
                          <a:spcPts val="500"/>
                        </a:spcBef>
                        <a:spcAft>
                          <a:spcPts val="1000"/>
                        </a:spcAft>
                      </a:pPr>
                      <a:r>
                        <a:rPr lang="es-PE" sz="1200">
                          <a:effectLst/>
                        </a:rPr>
                        <a:t>Elemental</a:t>
                      </a:r>
                      <a:endParaRPr lang="en-US" sz="1200">
                        <a:effectLst/>
                        <a:latin typeface="Calibri" panose="020F0502020204030204" pitchFamily="34" charset="0"/>
                        <a:ea typeface="Calibri" panose="020F0502020204030204" pitchFamily="34" charset="0"/>
                      </a:endParaRPr>
                    </a:p>
                  </a:txBody>
                  <a:tcPr marL="45478" marR="45478" marT="0" marB="0">
                    <a:solidFill>
                      <a:srgbClr val="FFFF00"/>
                    </a:solidFill>
                  </a:tcPr>
                </a:tc>
                <a:tc>
                  <a:txBody>
                    <a:bodyPr/>
                    <a:lstStyle/>
                    <a:p>
                      <a:pPr algn="ctr">
                        <a:lnSpc>
                          <a:spcPct val="115000"/>
                        </a:lnSpc>
                        <a:spcBef>
                          <a:spcPts val="500"/>
                        </a:spcBef>
                        <a:spcAft>
                          <a:spcPts val="1000"/>
                        </a:spcAft>
                      </a:pPr>
                      <a:r>
                        <a:rPr lang="es-PE" sz="1200" dirty="0">
                          <a:effectLst/>
                        </a:rPr>
                        <a:t>Descriptiva</a:t>
                      </a:r>
                      <a:endParaRPr lang="en-US" sz="1200" dirty="0">
                        <a:effectLst/>
                        <a:latin typeface="Calibri" panose="020F0502020204030204" pitchFamily="34" charset="0"/>
                        <a:ea typeface="Calibri" panose="020F0502020204030204" pitchFamily="34" charset="0"/>
                      </a:endParaRPr>
                    </a:p>
                  </a:txBody>
                  <a:tcPr marL="45478" marR="45478" marT="0" marB="0">
                    <a:solidFill>
                      <a:srgbClr val="00B0F0"/>
                    </a:solidFill>
                  </a:tcPr>
                </a:tc>
                <a:tc>
                  <a:txBody>
                    <a:bodyPr/>
                    <a:lstStyle/>
                    <a:p>
                      <a:pPr algn="ctr">
                        <a:lnSpc>
                          <a:spcPct val="115000"/>
                        </a:lnSpc>
                        <a:spcBef>
                          <a:spcPts val="500"/>
                        </a:spcBef>
                        <a:spcAft>
                          <a:spcPts val="1000"/>
                        </a:spcAft>
                      </a:pPr>
                      <a:r>
                        <a:rPr lang="es-MX" sz="1200">
                          <a:effectLst/>
                        </a:rPr>
                        <a:t>**Por descubrimiento y/o reflexión</a:t>
                      </a:r>
                      <a:endParaRPr lang="en-US" sz="1200">
                        <a:effectLst/>
                        <a:latin typeface="Calibri" panose="020F0502020204030204" pitchFamily="34" charset="0"/>
                        <a:ea typeface="Calibri" panose="020F0502020204030204" pitchFamily="34" charset="0"/>
                      </a:endParaRPr>
                    </a:p>
                  </a:txBody>
                  <a:tcPr marL="45478" marR="45478" marT="0" marB="0"/>
                </a:tc>
                <a:extLst>
                  <a:ext uri="{0D108BD9-81ED-4DB2-BD59-A6C34878D82A}">
                    <a16:rowId xmlns:a16="http://schemas.microsoft.com/office/drawing/2014/main" val="460217324"/>
                  </a:ext>
                </a:extLst>
              </a:tr>
              <a:tr h="1433729">
                <a:tc>
                  <a:txBody>
                    <a:bodyPr/>
                    <a:lstStyle/>
                    <a:p>
                      <a:pPr algn="just">
                        <a:lnSpc>
                          <a:spcPct val="115000"/>
                        </a:lnSpc>
                        <a:spcBef>
                          <a:spcPts val="500"/>
                        </a:spcBef>
                        <a:spcAft>
                          <a:spcPts val="1000"/>
                        </a:spcAft>
                      </a:pPr>
                      <a:r>
                        <a:rPr lang="es-PE" sz="1200" dirty="0">
                          <a:effectLst/>
                        </a:rPr>
                        <a:t>Definición</a:t>
                      </a:r>
                      <a:endParaRPr lang="en-US" sz="1200" dirty="0">
                        <a:effectLst/>
                        <a:latin typeface="Calibri" panose="020F0502020204030204" pitchFamily="34" charset="0"/>
                        <a:ea typeface="Calibri" panose="020F0502020204030204" pitchFamily="34" charset="0"/>
                      </a:endParaRPr>
                    </a:p>
                  </a:txBody>
                  <a:tcPr marL="45478" marR="45478" marT="0" marB="0"/>
                </a:tc>
                <a:tc>
                  <a:txBody>
                    <a:bodyPr/>
                    <a:lstStyle/>
                    <a:p>
                      <a:pPr algn="just">
                        <a:lnSpc>
                          <a:spcPct val="115000"/>
                        </a:lnSpc>
                        <a:spcBef>
                          <a:spcPts val="500"/>
                        </a:spcBef>
                        <a:spcAft>
                          <a:spcPts val="1000"/>
                        </a:spcAft>
                      </a:pPr>
                      <a:r>
                        <a:rPr lang="es-MX" sz="1200" dirty="0">
                          <a:effectLst/>
                        </a:rPr>
                        <a:t>Cuando el docente, al dar retroalimentación, ofrece información errónea o da señal de que algo es correcto cuando es incorrecto o viceversa.</a:t>
                      </a:r>
                      <a:endParaRPr lang="en-US" sz="1200" dirty="0">
                        <a:effectLst/>
                        <a:latin typeface="Calibri" panose="020F0502020204030204" pitchFamily="34" charset="0"/>
                        <a:ea typeface="Calibri" panose="020F0502020204030204" pitchFamily="34" charset="0"/>
                      </a:endParaRPr>
                    </a:p>
                  </a:txBody>
                  <a:tcPr marL="45478" marR="45478" marT="0" marB="0"/>
                </a:tc>
                <a:tc>
                  <a:txBody>
                    <a:bodyPr/>
                    <a:lstStyle/>
                    <a:p>
                      <a:pPr>
                        <a:lnSpc>
                          <a:spcPct val="107000"/>
                        </a:lnSpc>
                        <a:spcAft>
                          <a:spcPts val="800"/>
                        </a:spcAft>
                      </a:pPr>
                      <a:r>
                        <a:rPr lang="es-MX" sz="1200" dirty="0">
                          <a:effectLst/>
                        </a:rPr>
                        <a:t>Brinda retroalimentación elemental (respuestas de bien o mal), solo revisa las evidencias utilizando marcas diversas y/o solo felicita, estimula con premios y/o archiva evidencias enviadas por los estudiantes. </a:t>
                      </a:r>
                      <a:endParaRPr lang="en-US" sz="1200" dirty="0">
                        <a:effectLst/>
                        <a:latin typeface="Calibri" panose="020F0502020204030204" pitchFamily="34" charset="0"/>
                        <a:ea typeface="Calibri" panose="020F0502020204030204" pitchFamily="34" charset="0"/>
                      </a:endParaRPr>
                    </a:p>
                  </a:txBody>
                  <a:tcPr marL="45478" marR="45478" marT="0" marB="0" anchor="ctr"/>
                </a:tc>
                <a:tc>
                  <a:txBody>
                    <a:bodyPr/>
                    <a:lstStyle/>
                    <a:p>
                      <a:pPr>
                        <a:lnSpc>
                          <a:spcPct val="107000"/>
                        </a:lnSpc>
                        <a:spcAft>
                          <a:spcPts val="800"/>
                        </a:spcAft>
                      </a:pPr>
                      <a:r>
                        <a:rPr lang="es-MX" sz="1200" dirty="0">
                          <a:effectLst/>
                        </a:rPr>
                        <a:t>El docente describe a detalle lo que debe  hacer el estudiante, dando algunas pautas, </a:t>
                      </a:r>
                      <a:r>
                        <a:rPr lang="es-MX" sz="1200" dirty="0" err="1">
                          <a:effectLst/>
                        </a:rPr>
                        <a:t>tips</a:t>
                      </a:r>
                      <a:r>
                        <a:rPr lang="es-MX" sz="1200" dirty="0">
                          <a:effectLst/>
                        </a:rPr>
                        <a:t>, o modelando la resolución de la actividad. </a:t>
                      </a:r>
                      <a:endParaRPr lang="en-US" sz="1200" dirty="0">
                        <a:effectLst/>
                        <a:latin typeface="Calibri" panose="020F0502020204030204" pitchFamily="34" charset="0"/>
                        <a:ea typeface="Calibri" panose="020F0502020204030204" pitchFamily="34" charset="0"/>
                      </a:endParaRPr>
                    </a:p>
                  </a:txBody>
                  <a:tcPr marL="45478" marR="45478" marT="0" marB="0" anchor="ctr"/>
                </a:tc>
                <a:tc>
                  <a:txBody>
                    <a:bodyPr/>
                    <a:lstStyle/>
                    <a:p>
                      <a:pPr>
                        <a:lnSpc>
                          <a:spcPct val="107000"/>
                        </a:lnSpc>
                        <a:spcAft>
                          <a:spcPts val="800"/>
                        </a:spcAft>
                      </a:pPr>
                      <a:r>
                        <a:rPr lang="es-MX" sz="1200" dirty="0">
                          <a:effectLst/>
                        </a:rPr>
                        <a:t>Brinda retroalimentación reflexiva o por descubrimiento realizando preguntas o retos que permiten al estudiante darse cuenta de su error y superarlo. </a:t>
                      </a:r>
                      <a:endParaRPr lang="en-US" sz="1200" dirty="0">
                        <a:effectLst/>
                        <a:latin typeface="Calibri" panose="020F0502020204030204" pitchFamily="34" charset="0"/>
                        <a:ea typeface="Calibri" panose="020F0502020204030204" pitchFamily="34" charset="0"/>
                      </a:endParaRPr>
                    </a:p>
                  </a:txBody>
                  <a:tcPr marL="45478" marR="45478" marT="0" marB="0" anchor="ctr">
                    <a:solidFill>
                      <a:srgbClr val="92D050"/>
                    </a:solidFill>
                  </a:tcPr>
                </a:tc>
                <a:extLst>
                  <a:ext uri="{0D108BD9-81ED-4DB2-BD59-A6C34878D82A}">
                    <a16:rowId xmlns:a16="http://schemas.microsoft.com/office/drawing/2014/main" val="1380617240"/>
                  </a:ext>
                </a:extLst>
              </a:tr>
              <a:tr h="4870005">
                <a:tc>
                  <a:txBody>
                    <a:bodyPr/>
                    <a:lstStyle/>
                    <a:p>
                      <a:pPr algn="just">
                        <a:lnSpc>
                          <a:spcPct val="115000"/>
                        </a:lnSpc>
                        <a:spcBef>
                          <a:spcPts val="500"/>
                        </a:spcBef>
                        <a:spcAft>
                          <a:spcPts val="1000"/>
                        </a:spcAft>
                      </a:pPr>
                      <a:r>
                        <a:rPr lang="es-PE" sz="1200">
                          <a:effectLst/>
                        </a:rPr>
                        <a:t>Ejemplos</a:t>
                      </a:r>
                      <a:endParaRPr lang="en-US" sz="1200">
                        <a:effectLst/>
                        <a:latin typeface="Calibri" panose="020F0502020204030204" pitchFamily="34" charset="0"/>
                        <a:ea typeface="Calibri" panose="020F0502020204030204" pitchFamily="34" charset="0"/>
                      </a:endParaRPr>
                    </a:p>
                  </a:txBody>
                  <a:tcPr marL="45478" marR="45478" marT="0" marB="0"/>
                </a:tc>
                <a:tc>
                  <a:txBody>
                    <a:bodyPr/>
                    <a:lstStyle/>
                    <a:p>
                      <a:pPr algn="just">
                        <a:lnSpc>
                          <a:spcPct val="115000"/>
                        </a:lnSpc>
                        <a:spcBef>
                          <a:spcPts val="500"/>
                        </a:spcBef>
                        <a:spcAft>
                          <a:spcPts val="800"/>
                        </a:spcAft>
                      </a:pPr>
                      <a:r>
                        <a:rPr lang="es-MX" sz="1200" dirty="0">
                          <a:effectLst/>
                        </a:rPr>
                        <a:t>D</a:t>
                      </a:r>
                      <a:r>
                        <a:rPr lang="es-MX" sz="1200" dirty="0">
                          <a:solidFill>
                            <a:srgbClr val="FF0000"/>
                          </a:solidFill>
                          <a:effectLst/>
                        </a:rPr>
                        <a:t>: ¿cuánto es 235 x 5?</a:t>
                      </a:r>
                      <a:endParaRPr lang="en-US" sz="1200" dirty="0">
                        <a:solidFill>
                          <a:srgbClr val="FF0000"/>
                        </a:solidFill>
                        <a:effectLst/>
                      </a:endParaRPr>
                    </a:p>
                    <a:p>
                      <a:pPr algn="just">
                        <a:lnSpc>
                          <a:spcPct val="115000"/>
                        </a:lnSpc>
                        <a:spcAft>
                          <a:spcPts val="800"/>
                        </a:spcAft>
                      </a:pPr>
                      <a:r>
                        <a:rPr lang="es-MX" sz="1200" dirty="0">
                          <a:solidFill>
                            <a:srgbClr val="FF0000"/>
                          </a:solidFill>
                          <a:effectLst/>
                        </a:rPr>
                        <a:t>E: 1635</a:t>
                      </a:r>
                      <a:endParaRPr lang="en-US" sz="1200" dirty="0">
                        <a:solidFill>
                          <a:srgbClr val="FF0000"/>
                        </a:solidFill>
                        <a:effectLst/>
                      </a:endParaRPr>
                    </a:p>
                    <a:p>
                      <a:pPr algn="just">
                        <a:lnSpc>
                          <a:spcPct val="115000"/>
                        </a:lnSpc>
                        <a:spcAft>
                          <a:spcPts val="800"/>
                        </a:spcAft>
                      </a:pPr>
                      <a:r>
                        <a:rPr lang="es-PE" sz="2800" b="1" dirty="0">
                          <a:solidFill>
                            <a:srgbClr val="0070C0"/>
                          </a:solidFill>
                          <a:effectLst/>
                        </a:rPr>
                        <a:t>D: No, es 1620.</a:t>
                      </a:r>
                    </a:p>
                    <a:p>
                      <a:pPr algn="just">
                        <a:lnSpc>
                          <a:spcPct val="115000"/>
                        </a:lnSpc>
                        <a:spcAft>
                          <a:spcPts val="800"/>
                        </a:spcAft>
                      </a:pPr>
                      <a:r>
                        <a:rPr lang="es-PE" sz="1200" dirty="0">
                          <a:effectLst/>
                        </a:rPr>
                        <a:t> </a:t>
                      </a:r>
                      <a:endParaRPr lang="en-US" sz="1200" dirty="0">
                        <a:solidFill>
                          <a:srgbClr val="00B0F0"/>
                        </a:solidFill>
                        <a:effectLst/>
                      </a:endParaRPr>
                    </a:p>
                  </a:txBody>
                  <a:tcPr marL="45478" marR="45478" marT="0" marB="0"/>
                </a:tc>
                <a:tc>
                  <a:txBody>
                    <a:bodyPr/>
                    <a:lstStyle/>
                    <a:p>
                      <a:pPr>
                        <a:lnSpc>
                          <a:spcPct val="100000"/>
                        </a:lnSpc>
                        <a:spcAft>
                          <a:spcPts val="800"/>
                        </a:spcAft>
                      </a:pPr>
                      <a:endParaRPr lang="es-MX" sz="1200" dirty="0">
                        <a:solidFill>
                          <a:srgbClr val="0070C0"/>
                        </a:solidFill>
                        <a:effectLst/>
                      </a:endParaRPr>
                    </a:p>
                    <a:p>
                      <a:pPr>
                        <a:lnSpc>
                          <a:spcPct val="100000"/>
                        </a:lnSpc>
                        <a:spcAft>
                          <a:spcPts val="800"/>
                        </a:spcAft>
                      </a:pPr>
                      <a:endParaRPr lang="es-MX" sz="1200" dirty="0">
                        <a:solidFill>
                          <a:srgbClr val="0070C0"/>
                        </a:solidFill>
                        <a:effectLst/>
                      </a:endParaRPr>
                    </a:p>
                    <a:p>
                      <a:pPr>
                        <a:lnSpc>
                          <a:spcPct val="100000"/>
                        </a:lnSpc>
                        <a:spcAft>
                          <a:spcPts val="800"/>
                        </a:spcAft>
                      </a:pPr>
                      <a:endParaRPr lang="es-MX" sz="1200" dirty="0">
                        <a:solidFill>
                          <a:srgbClr val="0070C0"/>
                        </a:solidFill>
                        <a:effectLst/>
                      </a:endParaRPr>
                    </a:p>
                    <a:p>
                      <a:pPr>
                        <a:lnSpc>
                          <a:spcPct val="100000"/>
                        </a:lnSpc>
                        <a:spcAft>
                          <a:spcPts val="800"/>
                        </a:spcAft>
                      </a:pPr>
                      <a:endParaRPr lang="es-MX" sz="1200" dirty="0">
                        <a:solidFill>
                          <a:srgbClr val="0070C0"/>
                        </a:solidFill>
                        <a:effectLst/>
                      </a:endParaRPr>
                    </a:p>
                    <a:p>
                      <a:pPr>
                        <a:lnSpc>
                          <a:spcPct val="100000"/>
                        </a:lnSpc>
                        <a:spcAft>
                          <a:spcPts val="800"/>
                        </a:spcAft>
                      </a:pPr>
                      <a:endParaRPr lang="es-MX" sz="1200" dirty="0">
                        <a:solidFill>
                          <a:srgbClr val="0070C0"/>
                        </a:solidFill>
                        <a:effectLst/>
                      </a:endParaRPr>
                    </a:p>
                    <a:p>
                      <a:pPr>
                        <a:lnSpc>
                          <a:spcPct val="100000"/>
                        </a:lnSpc>
                        <a:spcAft>
                          <a:spcPts val="800"/>
                        </a:spcAft>
                      </a:pPr>
                      <a:endParaRPr lang="es-MX" sz="1200" dirty="0">
                        <a:solidFill>
                          <a:srgbClr val="0070C0"/>
                        </a:solidFill>
                        <a:effectLst/>
                      </a:endParaRPr>
                    </a:p>
                    <a:p>
                      <a:pPr>
                        <a:lnSpc>
                          <a:spcPct val="100000"/>
                        </a:lnSpc>
                        <a:spcAft>
                          <a:spcPts val="800"/>
                        </a:spcAft>
                      </a:pPr>
                      <a:r>
                        <a:rPr lang="es-MX" sz="1200" dirty="0">
                          <a:solidFill>
                            <a:srgbClr val="0070C0"/>
                          </a:solidFill>
                          <a:effectLst/>
                        </a:rPr>
                        <a:t>D:Mira</a:t>
                      </a:r>
                      <a:r>
                        <a:rPr lang="es-MX" sz="1200" baseline="0" dirty="0">
                          <a:solidFill>
                            <a:srgbClr val="0070C0"/>
                          </a:solidFill>
                          <a:effectLst/>
                        </a:rPr>
                        <a:t> la palabra que esta con rojo, escríbela bien  porque esta mal escrita</a:t>
                      </a:r>
                      <a:endParaRPr lang="en-US" sz="1200" dirty="0">
                        <a:solidFill>
                          <a:srgbClr val="0070C0"/>
                        </a:solidFill>
                        <a:effectLst/>
                      </a:endParaRPr>
                    </a:p>
                    <a:p>
                      <a:pPr>
                        <a:lnSpc>
                          <a:spcPct val="100000"/>
                        </a:lnSpc>
                        <a:spcAft>
                          <a:spcPts val="800"/>
                        </a:spcAft>
                      </a:pPr>
                      <a:endParaRPr lang="es-MX" sz="1200" dirty="0">
                        <a:effectLst/>
                      </a:endParaRPr>
                    </a:p>
                    <a:p>
                      <a:pPr>
                        <a:lnSpc>
                          <a:spcPct val="100000"/>
                        </a:lnSpc>
                        <a:spcAft>
                          <a:spcPts val="800"/>
                        </a:spcAft>
                      </a:pPr>
                      <a:endParaRPr lang="es-MX" sz="1200" dirty="0">
                        <a:effectLst/>
                      </a:endParaRPr>
                    </a:p>
                    <a:p>
                      <a:pPr>
                        <a:lnSpc>
                          <a:spcPct val="100000"/>
                        </a:lnSpc>
                        <a:spcAft>
                          <a:spcPts val="800"/>
                        </a:spcAft>
                      </a:pPr>
                      <a:r>
                        <a:rPr lang="es-MX" sz="1200" dirty="0">
                          <a:effectLst/>
                        </a:rPr>
                        <a:t>E: 48.4</a:t>
                      </a:r>
                      <a:endParaRPr lang="en-US" sz="1200" dirty="0">
                        <a:effectLst/>
                      </a:endParaRPr>
                    </a:p>
                    <a:p>
                      <a:pPr>
                        <a:lnSpc>
                          <a:spcPct val="100000"/>
                        </a:lnSpc>
                        <a:spcAft>
                          <a:spcPts val="800"/>
                        </a:spcAft>
                      </a:pPr>
                      <a:r>
                        <a:rPr lang="es-MX" sz="1200" dirty="0">
                          <a:effectLst/>
                        </a:rPr>
                        <a:t>D: No. Es 50. ( le brinda la respuesta y es verdadera)</a:t>
                      </a:r>
                    </a:p>
                    <a:p>
                      <a:pPr>
                        <a:lnSpc>
                          <a:spcPct val="100000"/>
                        </a:lnSpc>
                        <a:spcAft>
                          <a:spcPts val="800"/>
                        </a:spcAft>
                      </a:pPr>
                      <a:endParaRPr lang="en-US" sz="1200" dirty="0">
                        <a:effectLst/>
                      </a:endParaRPr>
                    </a:p>
                    <a:p>
                      <a:pPr>
                        <a:lnSpc>
                          <a:spcPct val="100000"/>
                        </a:lnSpc>
                        <a:spcAft>
                          <a:spcPts val="800"/>
                        </a:spcAft>
                      </a:pPr>
                      <a:r>
                        <a:rPr lang="es-MX" sz="1200" dirty="0">
                          <a:solidFill>
                            <a:srgbClr val="FF0000"/>
                          </a:solidFill>
                          <a:effectLst/>
                        </a:rPr>
                        <a:t>D: ¿Cuántas regiones tiene el Perú?</a:t>
                      </a:r>
                      <a:endParaRPr lang="en-US" sz="1200" dirty="0">
                        <a:solidFill>
                          <a:srgbClr val="FF0000"/>
                        </a:solidFill>
                        <a:effectLst/>
                      </a:endParaRPr>
                    </a:p>
                    <a:p>
                      <a:pPr>
                        <a:lnSpc>
                          <a:spcPct val="100000"/>
                        </a:lnSpc>
                        <a:spcAft>
                          <a:spcPts val="800"/>
                        </a:spcAft>
                      </a:pPr>
                      <a:r>
                        <a:rPr lang="es-MX" sz="1200" dirty="0">
                          <a:solidFill>
                            <a:srgbClr val="FF0000"/>
                          </a:solidFill>
                          <a:effectLst/>
                        </a:rPr>
                        <a:t>E: 24</a:t>
                      </a:r>
                      <a:endParaRPr lang="en-US" sz="1200" dirty="0">
                        <a:solidFill>
                          <a:srgbClr val="FF0000"/>
                        </a:solidFill>
                        <a:effectLst/>
                      </a:endParaRPr>
                    </a:p>
                    <a:p>
                      <a:pPr>
                        <a:lnSpc>
                          <a:spcPct val="100000"/>
                        </a:lnSpc>
                        <a:spcAft>
                          <a:spcPts val="800"/>
                        </a:spcAft>
                      </a:pPr>
                      <a:r>
                        <a:rPr lang="es-MX" sz="1200" dirty="0">
                          <a:solidFill>
                            <a:srgbClr val="FF0000"/>
                          </a:solidFill>
                          <a:effectLst/>
                        </a:rPr>
                        <a:t>D: No. Tiene 25 regiones.</a:t>
                      </a:r>
                      <a:endParaRPr lang="en-US" sz="1200" dirty="0">
                        <a:solidFill>
                          <a:srgbClr val="FF0000"/>
                        </a:solidFill>
                        <a:effectLst/>
                      </a:endParaRPr>
                    </a:p>
                  </a:txBody>
                  <a:tcPr marL="45478" marR="45478" marT="0" marB="0" anchor="ctr">
                    <a:solidFill>
                      <a:schemeClr val="bg1"/>
                    </a:solidFill>
                  </a:tcPr>
                </a:tc>
                <a:tc>
                  <a:txBody>
                    <a:bodyPr/>
                    <a:lstStyle/>
                    <a:p>
                      <a:pPr>
                        <a:lnSpc>
                          <a:spcPct val="107000"/>
                        </a:lnSpc>
                        <a:spcAft>
                          <a:spcPts val="800"/>
                        </a:spcAft>
                      </a:pPr>
                      <a:endParaRPr lang="en-US" sz="1200" dirty="0">
                        <a:effectLst/>
                      </a:endParaRPr>
                    </a:p>
                    <a:p>
                      <a:pPr>
                        <a:lnSpc>
                          <a:spcPct val="107000"/>
                        </a:lnSpc>
                        <a:spcAft>
                          <a:spcPts val="800"/>
                        </a:spcAft>
                      </a:pPr>
                      <a:r>
                        <a:rPr lang="es-MX" sz="1200" dirty="0"/>
                        <a:t>Buen trabajo Luisa, el esquema  que has completado, observo  que has  leído  la lectura , por ello has  podido realizar la actividad, te sugiero que revises algunas palabras  nuevas  que has escrito en el esquema  </a:t>
                      </a:r>
                      <a:endParaRPr lang="en-US" sz="1200" dirty="0"/>
                    </a:p>
                    <a:p>
                      <a:pPr>
                        <a:lnSpc>
                          <a:spcPct val="107000"/>
                        </a:lnSpc>
                        <a:spcAft>
                          <a:spcPts val="800"/>
                        </a:spcAft>
                      </a:pPr>
                      <a:endParaRPr lang="en-US" sz="1200" dirty="0">
                        <a:effectLst/>
                      </a:endParaRPr>
                    </a:p>
                  </a:txBody>
                  <a:tcPr marL="45478" marR="45478" marT="0" marB="0" anchor="ctr"/>
                </a:tc>
                <a:tc>
                  <a:txBody>
                    <a:bodyPr/>
                    <a:lstStyle/>
                    <a:p>
                      <a:pPr>
                        <a:lnSpc>
                          <a:spcPct val="107000"/>
                        </a:lnSpc>
                        <a:spcAft>
                          <a:spcPts val="800"/>
                        </a:spcAft>
                      </a:pPr>
                      <a:r>
                        <a:rPr lang="es-MX" sz="1200" dirty="0">
                          <a:effectLst/>
                        </a:rPr>
                        <a:t> </a:t>
                      </a:r>
                      <a:endParaRPr lang="en-US" sz="1200" dirty="0">
                        <a:effectLst/>
                      </a:endParaRPr>
                    </a:p>
                    <a:p>
                      <a:pPr>
                        <a:lnSpc>
                          <a:spcPct val="107000"/>
                        </a:lnSpc>
                        <a:spcAft>
                          <a:spcPts val="800"/>
                        </a:spcAft>
                      </a:pPr>
                      <a:r>
                        <a:rPr lang="es-MX" sz="1200" dirty="0">
                          <a:effectLst/>
                        </a:rPr>
                        <a:t>Al planificar su texto oral se observa que el estudiante ha considerado el público al que va a dirigir su narración, ha seleccionado el tema que va a narrar, ha organizado su narración en tres momentos (inicio, nudo y desenlace). Sin embargo, no ha considerado el propósito de su narración. </a:t>
                      </a:r>
                      <a:endParaRPr lang="en-US" sz="1200" dirty="0">
                        <a:effectLst/>
                      </a:endParaRPr>
                    </a:p>
                    <a:p>
                      <a:pPr>
                        <a:lnSpc>
                          <a:spcPct val="107000"/>
                        </a:lnSpc>
                        <a:spcAft>
                          <a:spcPts val="800"/>
                        </a:spcAft>
                      </a:pPr>
                      <a:r>
                        <a:rPr lang="es-MX" sz="1200" dirty="0">
                          <a:effectLst/>
                        </a:rPr>
                        <a:t>La maestra, al recibir la evidencia de planificación del estudiante prepara su retroalimentación según los siguientes medios.   </a:t>
                      </a:r>
                      <a:endParaRPr lang="en-US" sz="1200" dirty="0">
                        <a:effectLst/>
                      </a:endParaRPr>
                    </a:p>
                    <a:p>
                      <a:pPr>
                        <a:lnSpc>
                          <a:spcPct val="107000"/>
                        </a:lnSpc>
                        <a:spcAft>
                          <a:spcPts val="800"/>
                        </a:spcAft>
                      </a:pPr>
                      <a:r>
                        <a:rPr lang="es-MX" sz="1200" dirty="0">
                          <a:effectLst/>
                        </a:rPr>
                        <a:t>La docente graba un audio o video y se lo envía al estudiante para dar la siguiente retroalimentación: </a:t>
                      </a:r>
                      <a:endParaRPr lang="en-US" sz="1200" dirty="0">
                        <a:effectLst/>
                      </a:endParaRPr>
                    </a:p>
                    <a:p>
                      <a:pPr>
                        <a:lnSpc>
                          <a:spcPct val="107000"/>
                        </a:lnSpc>
                        <a:spcAft>
                          <a:spcPts val="800"/>
                        </a:spcAft>
                      </a:pPr>
                      <a:r>
                        <a:rPr lang="es-MX" sz="1200" dirty="0">
                          <a:effectLst/>
                        </a:rPr>
                        <a:t>Juan, para que la planificación de tu narración esté más completa es necesario que te respondas las siguientes preguntas ¿Por qué he elegido narrar este testimonio?, ¿Qué pretendo lograr en el público que escuche mi narración?, ¿para qué voy a realizar esta narración? Después de que hayas respondido las preguntas anteriores responde esta última ¿De qué manera agregaré las respuestas anteriores a mi planificación? Luego, presenta la versión final de la planificación de tu narración. </a:t>
                      </a:r>
                      <a:endParaRPr lang="en-US" sz="1200" dirty="0">
                        <a:effectLst/>
                      </a:endParaRPr>
                    </a:p>
                  </a:txBody>
                  <a:tcPr marL="45478" marR="45478" marT="0" marB="0" anchor="ctr">
                    <a:solidFill>
                      <a:srgbClr val="92D050"/>
                    </a:solidFill>
                  </a:tcPr>
                </a:tc>
                <a:extLst>
                  <a:ext uri="{0D108BD9-81ED-4DB2-BD59-A6C34878D82A}">
                    <a16:rowId xmlns:a16="http://schemas.microsoft.com/office/drawing/2014/main" val="2406154854"/>
                  </a:ext>
                </a:extLst>
              </a:tr>
            </a:tbl>
          </a:graphicData>
        </a:graphic>
      </p:graphicFrame>
      <p:pic>
        <p:nvPicPr>
          <p:cNvPr id="2049" name="image2.png"/>
          <p:cNvPicPr>
            <a:picLocks noChangeAspect="1" noChangeArrowheads="1"/>
          </p:cNvPicPr>
          <p:nvPr/>
        </p:nvPicPr>
        <p:blipFill>
          <a:blip r:embed="rId2">
            <a:extLst>
              <a:ext uri="{28A0092B-C50C-407E-A947-70E740481C1C}">
                <a14:useLocalDpi xmlns:a14="http://schemas.microsoft.com/office/drawing/2010/main" val="0"/>
              </a:ext>
            </a:extLst>
          </a:blip>
          <a:srcRect t="13187"/>
          <a:stretch>
            <a:fillRect/>
          </a:stretch>
        </p:blipFill>
        <p:spPr bwMode="auto">
          <a:xfrm>
            <a:off x="6496030" y="2053243"/>
            <a:ext cx="993737" cy="15314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146" y="2053243"/>
            <a:ext cx="1176974" cy="158028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Entrada de lápiz 5"/>
              <p14:cNvContentPartPr/>
              <p14:nvPr/>
            </p14:nvContentPartPr>
            <p14:xfrm>
              <a:off x="3681080" y="3165374"/>
              <a:ext cx="402120" cy="268560"/>
            </p14:xfrm>
          </p:contentPart>
        </mc:Choice>
        <mc:Fallback xmlns="">
          <p:pic>
            <p:nvPicPr>
              <p:cNvPr id="6" name="Entrada de lápiz 5"/>
              <p:cNvPicPr/>
              <p:nvPr/>
            </p:nvPicPr>
            <p:blipFill>
              <a:blip r:embed="rId5"/>
              <a:stretch>
                <a:fillRect/>
              </a:stretch>
            </p:blipFill>
            <p:spPr>
              <a:xfrm>
                <a:off x="3669200" y="3153494"/>
                <a:ext cx="4258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Entrada de lápiz 10"/>
              <p14:cNvContentPartPr/>
              <p14:nvPr/>
            </p14:nvContentPartPr>
            <p14:xfrm>
              <a:off x="4605120" y="1629131"/>
              <a:ext cx="360" cy="360"/>
            </p14:xfrm>
          </p:contentPart>
        </mc:Choice>
        <mc:Fallback xmlns="">
          <p:pic>
            <p:nvPicPr>
              <p:cNvPr id="11" name="Entrada de lápiz 10"/>
              <p:cNvPicPr/>
              <p:nvPr/>
            </p:nvPicPr>
            <p:blipFill>
              <a:blip r:embed="rId7"/>
              <a:stretch>
                <a:fillRect/>
              </a:stretch>
            </p:blipFill>
            <p:spPr>
              <a:xfrm>
                <a:off x="4593240" y="1617251"/>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trada de lápiz 11"/>
              <p14:cNvContentPartPr/>
              <p14:nvPr/>
            </p14:nvContentPartPr>
            <p14:xfrm>
              <a:off x="5328360" y="2801291"/>
              <a:ext cx="360" cy="360"/>
            </p14:xfrm>
          </p:contentPart>
        </mc:Choice>
        <mc:Fallback xmlns="">
          <p:pic>
            <p:nvPicPr>
              <p:cNvPr id="12" name="Entrada de lápiz 11"/>
              <p:cNvPicPr/>
              <p:nvPr/>
            </p:nvPicPr>
            <p:blipFill>
              <a:blip r:embed="rId9"/>
              <a:stretch>
                <a:fillRect/>
              </a:stretch>
            </p:blipFill>
            <p:spPr>
              <a:xfrm>
                <a:off x="5316480" y="2789411"/>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Entrada de lápiz 12"/>
              <p14:cNvContentPartPr/>
              <p14:nvPr/>
            </p14:nvContentPartPr>
            <p14:xfrm>
              <a:off x="6342480" y="2817851"/>
              <a:ext cx="9720" cy="9000"/>
            </p14:xfrm>
          </p:contentPart>
        </mc:Choice>
        <mc:Fallback xmlns="">
          <p:pic>
            <p:nvPicPr>
              <p:cNvPr id="13" name="Entrada de lápiz 12"/>
              <p:cNvPicPr/>
              <p:nvPr/>
            </p:nvPicPr>
            <p:blipFill>
              <a:blip r:embed="rId11"/>
              <a:stretch>
                <a:fillRect/>
              </a:stretch>
            </p:blipFill>
            <p:spPr>
              <a:xfrm>
                <a:off x="6330600" y="2805971"/>
                <a:ext cx="3348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Entrada de lápiz 13"/>
              <p14:cNvContentPartPr/>
              <p14:nvPr/>
            </p14:nvContentPartPr>
            <p14:xfrm>
              <a:off x="3665880" y="4272251"/>
              <a:ext cx="939240" cy="99720"/>
            </p14:xfrm>
          </p:contentPart>
        </mc:Choice>
        <mc:Fallback xmlns="">
          <p:pic>
            <p:nvPicPr>
              <p:cNvPr id="14" name="Entrada de lápiz 13"/>
              <p:cNvPicPr/>
              <p:nvPr/>
            </p:nvPicPr>
            <p:blipFill>
              <a:blip r:embed="rId13"/>
              <a:stretch>
                <a:fillRect/>
              </a:stretch>
            </p:blipFill>
            <p:spPr>
              <a:xfrm>
                <a:off x="3618000" y="4176491"/>
                <a:ext cx="1035360" cy="291600"/>
              </a:xfrm>
              <a:prstGeom prst="rect">
                <a:avLst/>
              </a:prstGeom>
            </p:spPr>
          </p:pic>
        </mc:Fallback>
      </mc:AlternateContent>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30" y="4988595"/>
            <a:ext cx="877359" cy="1420517"/>
          </a:xfrm>
          <a:prstGeom prst="rect">
            <a:avLst/>
          </a:prstGeom>
        </p:spPr>
      </p:pic>
    </p:spTree>
    <p:extLst>
      <p:ext uri="{BB962C8B-B14F-4D97-AF65-F5344CB8AC3E}">
        <p14:creationId xmlns:p14="http://schemas.microsoft.com/office/powerpoint/2010/main" val="4147213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1800" dirty="0">
                <a:latin typeface="+mn-lt"/>
              </a:rPr>
              <a:t>4.- </a:t>
            </a:r>
            <a:r>
              <a:rPr lang="es-PE" sz="1800" b="1" dirty="0">
                <a:latin typeface="+mn-lt"/>
              </a:rPr>
              <a:t>Actividades complementarias</a:t>
            </a:r>
            <a:br>
              <a:rPr lang="en-US" dirty="0"/>
            </a:br>
            <a:endParaRPr lang="en-US" dirty="0"/>
          </a:p>
        </p:txBody>
      </p:sp>
      <p:sp>
        <p:nvSpPr>
          <p:cNvPr id="3" name="Rectángulo 2"/>
          <p:cNvSpPr/>
          <p:nvPr/>
        </p:nvSpPr>
        <p:spPr>
          <a:xfrm>
            <a:off x="290945" y="939969"/>
            <a:ext cx="11671070" cy="1501437"/>
          </a:xfrm>
          <a:prstGeom prst="rect">
            <a:avLst/>
          </a:prstGeom>
        </p:spPr>
        <p:txBody>
          <a:bodyPr wrap="square">
            <a:spAutoFit/>
          </a:bodyPr>
          <a:lstStyle/>
          <a:p>
            <a:pPr marR="539115" algn="just">
              <a:lnSpc>
                <a:spcPct val="115000"/>
              </a:lnSpc>
              <a:spcAft>
                <a:spcPts val="0"/>
              </a:spcAft>
            </a:pPr>
            <a:r>
              <a:rPr lang="es-PE" sz="1600" dirty="0">
                <a:ea typeface="Calibri" panose="020F0502020204030204" pitchFamily="34" charset="0"/>
              </a:rPr>
              <a:t>Las actividades complementarias a los y las estudiantes se brindan si </a:t>
            </a:r>
            <a:r>
              <a:rPr lang="es-PE" sz="1600" b="1" dirty="0">
                <a:solidFill>
                  <a:srgbClr val="FF0000"/>
                </a:solidFill>
                <a:ea typeface="Calibri" panose="020F0502020204030204" pitchFamily="34" charset="0"/>
              </a:rPr>
              <a:t>persisten las necesidades o por reforzar </a:t>
            </a:r>
            <a:r>
              <a:rPr lang="es-PE" sz="1600" dirty="0">
                <a:ea typeface="Calibri" panose="020F0502020204030204" pitchFamily="34" charset="0"/>
              </a:rPr>
              <a:t>aspectos generales  o porque </a:t>
            </a:r>
            <a:r>
              <a:rPr lang="es-PE" sz="1600" b="1" dirty="0">
                <a:solidFill>
                  <a:srgbClr val="FF0000"/>
                </a:solidFill>
                <a:ea typeface="Calibri" panose="020F0502020204030204" pitchFamily="34" charset="0"/>
              </a:rPr>
              <a:t>vio necesario contextualizar </a:t>
            </a:r>
            <a:r>
              <a:rPr lang="es-PE" sz="1600" dirty="0">
                <a:ea typeface="Calibri" panose="020F0502020204030204" pitchFamily="34" charset="0"/>
              </a:rPr>
              <a:t>las actividades de </a:t>
            </a:r>
            <a:r>
              <a:rPr lang="es-PE" sz="1600" dirty="0" err="1">
                <a:ea typeface="Calibri" panose="020F0502020204030204" pitchFamily="34" charset="0"/>
              </a:rPr>
              <a:t>AeC</a:t>
            </a:r>
            <a:r>
              <a:rPr lang="es-PE" sz="1600" dirty="0">
                <a:ea typeface="Calibri" panose="020F0502020204030204" pitchFamily="34" charset="0"/>
              </a:rPr>
              <a:t>.  </a:t>
            </a:r>
            <a:endParaRPr lang="en-US" sz="1600" dirty="0">
              <a:ea typeface="Calibri" panose="020F0502020204030204" pitchFamily="34" charset="0"/>
            </a:endParaRPr>
          </a:p>
          <a:p>
            <a:pPr marL="742950" marR="719455" lvl="1" indent="-285750" algn="just">
              <a:lnSpc>
                <a:spcPct val="107000"/>
              </a:lnSpc>
              <a:spcAft>
                <a:spcPts val="0"/>
              </a:spcAft>
              <a:buClr>
                <a:srgbClr val="000000"/>
              </a:buClr>
              <a:buFont typeface="Arial" panose="020B0604020202020204" pitchFamily="34" charset="0"/>
              <a:buChar char="●"/>
            </a:pPr>
            <a:r>
              <a:rPr lang="es-PE" sz="1600" b="1" dirty="0">
                <a:ea typeface="Noto Sans Symbols"/>
                <a:cs typeface="Noto Sans Symbols"/>
              </a:rPr>
              <a:t>Actividad complementaria:</a:t>
            </a:r>
            <a:r>
              <a:rPr lang="es-PE" sz="1600" dirty="0">
                <a:ea typeface="Noto Sans Symbols"/>
                <a:cs typeface="Noto Sans Symbols"/>
              </a:rPr>
              <a:t> Se verifica si el docente </a:t>
            </a:r>
            <a:r>
              <a:rPr lang="es-PE" sz="1600" b="1" dirty="0">
                <a:solidFill>
                  <a:srgbClr val="FF0000"/>
                </a:solidFill>
                <a:ea typeface="Noto Sans Symbols"/>
                <a:cs typeface="Noto Sans Symbols"/>
              </a:rPr>
              <a:t>deja o no actividades adicionales</a:t>
            </a:r>
            <a:r>
              <a:rPr lang="es-PE" sz="1600" dirty="0">
                <a:ea typeface="Noto Sans Symbols"/>
                <a:cs typeface="Noto Sans Symbols"/>
              </a:rPr>
              <a:t>.</a:t>
            </a:r>
            <a:endParaRPr lang="en-US" sz="1600" dirty="0">
              <a:ea typeface="Noto Sans Symbols"/>
              <a:cs typeface="Noto Sans Symbols"/>
            </a:endParaRPr>
          </a:p>
          <a:p>
            <a:pPr marL="742950" lvl="1" indent="-285750">
              <a:lnSpc>
                <a:spcPct val="107000"/>
              </a:lnSpc>
              <a:spcAft>
                <a:spcPts val="0"/>
              </a:spcAft>
              <a:buClr>
                <a:srgbClr val="000000"/>
              </a:buClr>
              <a:buFont typeface="Arial" panose="020B0604020202020204" pitchFamily="34" charset="0"/>
              <a:buChar char="●"/>
            </a:pPr>
            <a:r>
              <a:rPr lang="es-PE" sz="1600" b="1" dirty="0">
                <a:solidFill>
                  <a:srgbClr val="000000"/>
                </a:solidFill>
                <a:ea typeface="Noto Sans Symbols"/>
                <a:cs typeface="Noto Sans Symbols"/>
              </a:rPr>
              <a:t>Alineación con Aprendo en casa:</a:t>
            </a:r>
            <a:r>
              <a:rPr lang="es-PE" sz="1600" dirty="0">
                <a:solidFill>
                  <a:srgbClr val="000000"/>
                </a:solidFill>
                <a:ea typeface="Noto Sans Symbols"/>
                <a:cs typeface="Noto Sans Symbols"/>
              </a:rPr>
              <a:t> </a:t>
            </a:r>
            <a:r>
              <a:rPr lang="es-PE" sz="1600" b="1" dirty="0">
                <a:solidFill>
                  <a:srgbClr val="FF0000"/>
                </a:solidFill>
                <a:ea typeface="Noto Sans Symbols"/>
                <a:cs typeface="Noto Sans Symbols"/>
              </a:rPr>
              <a:t>Verificar si se encuentran alineadas al tema propuesto en </a:t>
            </a:r>
            <a:r>
              <a:rPr lang="es-PE" sz="1600" b="1" dirty="0" err="1">
                <a:solidFill>
                  <a:srgbClr val="FF0000"/>
                </a:solidFill>
                <a:ea typeface="Noto Sans Symbols"/>
                <a:cs typeface="Noto Sans Symbols"/>
              </a:rPr>
              <a:t>AeC</a:t>
            </a:r>
            <a:r>
              <a:rPr lang="es-PE" sz="1600" b="1" dirty="0">
                <a:solidFill>
                  <a:srgbClr val="FF0000"/>
                </a:solidFill>
                <a:ea typeface="Noto Sans Symbols"/>
                <a:cs typeface="Noto Sans Symbols"/>
              </a:rPr>
              <a:t>, y  las competencias</a:t>
            </a:r>
            <a:endParaRPr lang="en-US" sz="1600" b="1" dirty="0">
              <a:solidFill>
                <a:srgbClr val="FF0000"/>
              </a:solidFill>
              <a:ea typeface="Noto Sans Symbols"/>
              <a:cs typeface="Noto Sans Symbols"/>
            </a:endParaRPr>
          </a:p>
          <a:p>
            <a:pPr marL="742950" marR="719455" lvl="1" indent="-285750" algn="just">
              <a:lnSpc>
                <a:spcPct val="107000"/>
              </a:lnSpc>
              <a:spcBef>
                <a:spcPts val="500"/>
              </a:spcBef>
              <a:spcAft>
                <a:spcPts val="0"/>
              </a:spcAft>
              <a:buClr>
                <a:srgbClr val="000000"/>
              </a:buClr>
              <a:buFont typeface="Arial" panose="020B0604020202020204" pitchFamily="34" charset="0"/>
              <a:buChar char="●"/>
            </a:pPr>
            <a:r>
              <a:rPr lang="es-PE" sz="1600" b="1" dirty="0">
                <a:ea typeface="Noto Sans Symbols"/>
                <a:cs typeface="Noto Sans Symbols"/>
              </a:rPr>
              <a:t>Tipo de actividades com</a:t>
            </a:r>
            <a:r>
              <a:rPr lang="es-PE" sz="1600" dirty="0">
                <a:ea typeface="Noto Sans Symbols"/>
                <a:cs typeface="Noto Sans Symbols"/>
              </a:rPr>
              <a:t>plem</a:t>
            </a:r>
            <a:r>
              <a:rPr lang="es-PE" sz="1600" b="1" dirty="0">
                <a:ea typeface="Noto Sans Symbols"/>
                <a:cs typeface="Noto Sans Symbols"/>
              </a:rPr>
              <a:t>entarias:</a:t>
            </a:r>
            <a:r>
              <a:rPr lang="es-PE" sz="1600" dirty="0">
                <a:ea typeface="Noto Sans Symbols"/>
                <a:cs typeface="Noto Sans Symbols"/>
              </a:rPr>
              <a:t>  Los tipos se detallan en el siguiente cuadro:</a:t>
            </a:r>
            <a:endParaRPr lang="en-US" sz="1600" dirty="0">
              <a:effectLst/>
              <a:ea typeface="Noto Sans Symbols"/>
              <a:cs typeface="Noto Sans Symbols"/>
            </a:endParaRPr>
          </a:p>
        </p:txBody>
      </p:sp>
      <p:sp>
        <p:nvSpPr>
          <p:cNvPr id="5" name="Rectangle 1"/>
          <p:cNvSpPr>
            <a:spLocks noChangeArrowheads="1"/>
          </p:cNvSpPr>
          <p:nvPr/>
        </p:nvSpPr>
        <p:spPr bwMode="auto">
          <a:xfrm>
            <a:off x="3941763"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3941763" y="1825625"/>
            <a:ext cx="4022725"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ángulo 7"/>
          <p:cNvSpPr/>
          <p:nvPr/>
        </p:nvSpPr>
        <p:spPr>
          <a:xfrm>
            <a:off x="2549238" y="2711282"/>
            <a:ext cx="5073533" cy="1310039"/>
          </a:xfrm>
          <a:prstGeom prst="rect">
            <a:avLst/>
          </a:prstGeom>
        </p:spPr>
        <p:txBody>
          <a:bodyPr wrap="square">
            <a:spAutoFit/>
          </a:bodyPr>
          <a:lstStyle/>
          <a:p>
            <a:pPr marL="742950" marR="719455" lvl="1" indent="-285750" algn="just">
              <a:lnSpc>
                <a:spcPct val="115000"/>
              </a:lnSpc>
              <a:spcAft>
                <a:spcPts val="0"/>
              </a:spcAft>
              <a:buClr>
                <a:srgbClr val="000000"/>
              </a:buClr>
              <a:buFont typeface="Arial" panose="020B0604020202020204" pitchFamily="34" charset="0"/>
              <a:buChar char="●"/>
            </a:pPr>
            <a:r>
              <a:rPr lang="es-PE" sz="1400" dirty="0">
                <a:latin typeface="Noto Sans Symbols"/>
                <a:ea typeface="Noto Sans Symbols"/>
                <a:cs typeface="Noto Sans Symbols"/>
              </a:rPr>
              <a:t>Maestra ¿Qué necesidades de aprendizaje persisten o deben ser reforzadas? ¿Con qué actividad podría reforzar el aprendizaje del estudiante? ¿Cómo se podría ayudar a los y las estudiantes? </a:t>
            </a:r>
            <a:endParaRPr lang="en-US" sz="1400" dirty="0">
              <a:latin typeface="Noto Sans Symbols"/>
              <a:ea typeface="Noto Sans Symbols"/>
              <a:cs typeface="Noto Sans Symbols"/>
            </a:endParaRPr>
          </a:p>
        </p:txBody>
      </p:sp>
      <p:sp>
        <p:nvSpPr>
          <p:cNvPr id="9" name="Llamada de flecha a la derecha 8"/>
          <p:cNvSpPr/>
          <p:nvPr/>
        </p:nvSpPr>
        <p:spPr>
          <a:xfrm>
            <a:off x="421179" y="2661850"/>
            <a:ext cx="2019992"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a:solidFill>
                  <a:schemeClr val="tx1"/>
                </a:solidFill>
                <a:latin typeface="Noto Sans Symbols"/>
                <a:ea typeface="Noto Sans Symbols"/>
                <a:cs typeface="Noto Sans Symbols"/>
              </a:rPr>
              <a:t>El directivo previamente, puede realizar las siguientes preguntas</a:t>
            </a:r>
            <a:endParaRPr lang="en-US" sz="1200" dirty="0">
              <a:solidFill>
                <a:schemeClr val="tx1"/>
              </a:solidFill>
            </a:endParaRPr>
          </a:p>
        </p:txBody>
      </p:sp>
      <p:sp>
        <p:nvSpPr>
          <p:cNvPr id="10" name="Llamada de flecha a la derecha 9"/>
          <p:cNvSpPr/>
          <p:nvPr/>
        </p:nvSpPr>
        <p:spPr>
          <a:xfrm>
            <a:off x="421179" y="4443928"/>
            <a:ext cx="2019992"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El/la docente debe mostrar algún tipo de evidencia</a:t>
            </a:r>
            <a:endParaRPr lang="en-US" sz="1200" dirty="0">
              <a:solidFill>
                <a:schemeClr val="tx1"/>
              </a:solidFill>
            </a:endParaRPr>
          </a:p>
        </p:txBody>
      </p:sp>
      <p:sp>
        <p:nvSpPr>
          <p:cNvPr id="11" name="Rectángulo 10"/>
          <p:cNvSpPr/>
          <p:nvPr/>
        </p:nvSpPr>
        <p:spPr>
          <a:xfrm>
            <a:off x="2466109" y="4260987"/>
            <a:ext cx="5389420" cy="2357312"/>
          </a:xfrm>
          <a:prstGeom prst="rect">
            <a:avLst/>
          </a:prstGeom>
        </p:spPr>
        <p:txBody>
          <a:bodyPr wrap="square">
            <a:spAutoFit/>
          </a:bodyPr>
          <a:lstStyle/>
          <a:p>
            <a:pPr marL="742950" marR="719455" lvl="1" indent="-285750" algn="just">
              <a:lnSpc>
                <a:spcPct val="115000"/>
              </a:lnSpc>
              <a:spcAft>
                <a:spcPts val="1000"/>
              </a:spcAft>
              <a:buClr>
                <a:srgbClr val="000000"/>
              </a:buClr>
              <a:buFont typeface="Arial" panose="020B0604020202020204" pitchFamily="34" charset="0"/>
              <a:buChar char="●"/>
            </a:pPr>
            <a:r>
              <a:rPr lang="es-PE" sz="1100" dirty="0">
                <a:latin typeface="Noto Sans Symbols"/>
                <a:ea typeface="Noto Sans Symbols"/>
                <a:cs typeface="Noto Sans Symbols"/>
              </a:rPr>
              <a:t>Pantallazos de la planificación y estructura de las actividades complementarias realizadas </a:t>
            </a:r>
          </a:p>
          <a:p>
            <a:pPr marL="742950" marR="719455" lvl="1" indent="-285750" algn="just">
              <a:lnSpc>
                <a:spcPct val="115000"/>
              </a:lnSpc>
              <a:spcAft>
                <a:spcPts val="1000"/>
              </a:spcAft>
              <a:buClr>
                <a:srgbClr val="000000"/>
              </a:buClr>
              <a:buFont typeface="Arial" panose="020B0604020202020204" pitchFamily="34" charset="0"/>
              <a:buChar char="●"/>
            </a:pPr>
            <a:r>
              <a:rPr lang="es-PE" sz="1100" dirty="0">
                <a:latin typeface="Noto Sans Symbols"/>
                <a:ea typeface="Noto Sans Symbols"/>
                <a:cs typeface="Noto Sans Symbols"/>
              </a:rPr>
              <a:t>Portafolio de los y las estudiantes con evidencia de actividades complementarias </a:t>
            </a:r>
          </a:p>
          <a:p>
            <a:pPr marL="742950" marR="719455" lvl="1" indent="-285750" algn="just">
              <a:lnSpc>
                <a:spcPct val="115000"/>
              </a:lnSpc>
              <a:spcAft>
                <a:spcPts val="1000"/>
              </a:spcAft>
              <a:buClr>
                <a:srgbClr val="000000"/>
              </a:buClr>
              <a:buFont typeface="Arial" panose="020B0604020202020204" pitchFamily="34" charset="0"/>
              <a:buChar char="●"/>
            </a:pPr>
            <a:r>
              <a:rPr lang="es-PE" sz="1100" dirty="0">
                <a:latin typeface="Noto Sans Symbols"/>
                <a:ea typeface="Noto Sans Symbols"/>
                <a:cs typeface="Noto Sans Symbols"/>
              </a:rPr>
              <a:t>Grabaciones de las llamadas/audios </a:t>
            </a:r>
          </a:p>
          <a:p>
            <a:pPr marL="742950" marR="719455" lvl="1" indent="-285750" algn="just">
              <a:lnSpc>
                <a:spcPct val="115000"/>
              </a:lnSpc>
              <a:spcAft>
                <a:spcPts val="1000"/>
              </a:spcAft>
              <a:buClr>
                <a:srgbClr val="000000"/>
              </a:buClr>
              <a:buFont typeface="Arial" panose="020B0604020202020204" pitchFamily="34" charset="0"/>
              <a:buChar char="●"/>
            </a:pPr>
            <a:r>
              <a:rPr lang="es-PE" sz="1100" dirty="0">
                <a:latin typeface="Noto Sans Symbols"/>
                <a:ea typeface="Noto Sans Symbols"/>
                <a:cs typeface="Noto Sans Symbols"/>
              </a:rPr>
              <a:t>Y/o </a:t>
            </a:r>
            <a:r>
              <a:rPr lang="es-PE" sz="1100" dirty="0" err="1">
                <a:latin typeface="Noto Sans Symbols"/>
                <a:ea typeface="Noto Sans Symbols"/>
                <a:cs typeface="Noto Sans Symbols"/>
              </a:rPr>
              <a:t>allgo</a:t>
            </a:r>
            <a:r>
              <a:rPr lang="es-PE" sz="1100" dirty="0">
                <a:latin typeface="Noto Sans Symbols"/>
                <a:ea typeface="Noto Sans Symbols"/>
                <a:cs typeface="Noto Sans Symbols"/>
              </a:rPr>
              <a:t> que demuestre al directivo que el/la docente realizó una actividad complementaria y de qué tipo fue.  </a:t>
            </a:r>
          </a:p>
          <a:p>
            <a:pPr marL="742950" marR="719455" lvl="1" indent="-285750" algn="just">
              <a:lnSpc>
                <a:spcPct val="115000"/>
              </a:lnSpc>
              <a:spcAft>
                <a:spcPts val="1000"/>
              </a:spcAft>
              <a:buClr>
                <a:srgbClr val="000000"/>
              </a:buClr>
              <a:buFont typeface="Arial" panose="020B0604020202020204" pitchFamily="34" charset="0"/>
              <a:buChar char="●"/>
            </a:pPr>
            <a:r>
              <a:rPr lang="es-PE" sz="1100" dirty="0">
                <a:solidFill>
                  <a:srgbClr val="FF0000"/>
                </a:solidFill>
                <a:latin typeface="Noto Sans Symbols"/>
                <a:ea typeface="Noto Sans Symbols"/>
                <a:cs typeface="Noto Sans Symbols"/>
              </a:rPr>
              <a:t>El directivo debe revisar esta evidencia y verificar si está ligada al contenido de “Aprendo en casa”</a:t>
            </a:r>
            <a:endParaRPr lang="en-US" sz="1100" dirty="0">
              <a:solidFill>
                <a:srgbClr val="FF0000"/>
              </a:solidFill>
              <a:effectLst/>
              <a:latin typeface="Noto Sans Symbols"/>
              <a:ea typeface="Noto Sans Symbols"/>
              <a:cs typeface="Noto Sans Symbols"/>
            </a:endParaRPr>
          </a:p>
        </p:txBody>
      </p:sp>
      <p:pic>
        <p:nvPicPr>
          <p:cNvPr id="12" name="Imagen 11">
            <a:extLst>
              <a:ext uri="{FF2B5EF4-FFF2-40B4-BE49-F238E27FC236}">
                <a16:creationId xmlns:a16="http://schemas.microsoft.com/office/drawing/2014/main" id="{964AF61E-BA5C-424C-9BF3-3A0FCC2F08D5}"/>
              </a:ext>
            </a:extLst>
          </p:cNvPr>
          <p:cNvPicPr>
            <a:picLocks noChangeAspect="1"/>
          </p:cNvPicPr>
          <p:nvPr/>
        </p:nvPicPr>
        <p:blipFill>
          <a:blip r:embed="rId2"/>
          <a:stretch>
            <a:fillRect/>
          </a:stretch>
        </p:blipFill>
        <p:spPr>
          <a:xfrm>
            <a:off x="8633224" y="3075709"/>
            <a:ext cx="2381139" cy="2370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4995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311181832"/>
              </p:ext>
            </p:extLst>
          </p:nvPr>
        </p:nvGraphicFramePr>
        <p:xfrm>
          <a:off x="266007" y="606230"/>
          <a:ext cx="11496502" cy="5512182"/>
        </p:xfrm>
        <a:graphic>
          <a:graphicData uri="http://schemas.openxmlformats.org/drawingml/2006/table">
            <a:tbl>
              <a:tblPr bandRow="1">
                <a:tableStyleId>{5C22544A-7EE6-4342-B048-85BDC9FD1C3A}</a:tableStyleId>
              </a:tblPr>
              <a:tblGrid>
                <a:gridCol w="640080">
                  <a:extLst>
                    <a:ext uri="{9D8B030D-6E8A-4147-A177-3AD203B41FA5}">
                      <a16:colId xmlns:a16="http://schemas.microsoft.com/office/drawing/2014/main" val="1096434144"/>
                    </a:ext>
                  </a:extLst>
                </a:gridCol>
                <a:gridCol w="2784764">
                  <a:extLst>
                    <a:ext uri="{9D8B030D-6E8A-4147-A177-3AD203B41FA5}">
                      <a16:colId xmlns:a16="http://schemas.microsoft.com/office/drawing/2014/main" val="1751094881"/>
                    </a:ext>
                  </a:extLst>
                </a:gridCol>
                <a:gridCol w="4297680">
                  <a:extLst>
                    <a:ext uri="{9D8B030D-6E8A-4147-A177-3AD203B41FA5}">
                      <a16:colId xmlns:a16="http://schemas.microsoft.com/office/drawing/2014/main" val="3073031040"/>
                    </a:ext>
                  </a:extLst>
                </a:gridCol>
                <a:gridCol w="3773978">
                  <a:extLst>
                    <a:ext uri="{9D8B030D-6E8A-4147-A177-3AD203B41FA5}">
                      <a16:colId xmlns:a16="http://schemas.microsoft.com/office/drawing/2014/main" val="573889791"/>
                    </a:ext>
                  </a:extLst>
                </a:gridCol>
              </a:tblGrid>
              <a:tr h="454416">
                <a:tc>
                  <a:txBody>
                    <a:bodyPr/>
                    <a:lstStyle/>
                    <a:p>
                      <a:pPr algn="ctr">
                        <a:lnSpc>
                          <a:spcPct val="115000"/>
                        </a:lnSpc>
                        <a:spcBef>
                          <a:spcPts val="500"/>
                        </a:spcBef>
                        <a:spcAft>
                          <a:spcPts val="1000"/>
                        </a:spcAft>
                      </a:pPr>
                      <a:r>
                        <a:rPr lang="es-PE" sz="1400" b="1" dirty="0">
                          <a:effectLst/>
                          <a:latin typeface="+mn-lt"/>
                        </a:rPr>
                        <a:t>Tipos</a:t>
                      </a:r>
                      <a:endParaRPr lang="en-US" sz="1400" b="1" dirty="0">
                        <a:effectLst/>
                        <a:latin typeface="+mn-lt"/>
                        <a:ea typeface="Calibri" panose="020F0502020204030204" pitchFamily="34" charset="0"/>
                      </a:endParaRPr>
                    </a:p>
                  </a:txBody>
                  <a:tcPr marL="51303" marR="51303" marT="0" marB="0">
                    <a:solidFill>
                      <a:schemeClr val="accent4">
                        <a:lumMod val="60000"/>
                        <a:lumOff val="40000"/>
                      </a:schemeClr>
                    </a:solidFill>
                  </a:tcPr>
                </a:tc>
                <a:tc>
                  <a:txBody>
                    <a:bodyPr/>
                    <a:lstStyle/>
                    <a:p>
                      <a:pPr algn="ctr">
                        <a:lnSpc>
                          <a:spcPct val="115000"/>
                        </a:lnSpc>
                        <a:spcBef>
                          <a:spcPts val="500"/>
                        </a:spcBef>
                        <a:spcAft>
                          <a:spcPts val="1000"/>
                        </a:spcAft>
                      </a:pPr>
                      <a:r>
                        <a:rPr lang="es-MX" sz="1400" b="1" dirty="0">
                          <a:solidFill>
                            <a:srgbClr val="0070C0"/>
                          </a:solidFill>
                          <a:effectLst/>
                          <a:latin typeface="+mn-lt"/>
                        </a:rPr>
                        <a:t>No alineadas </a:t>
                      </a:r>
                      <a:r>
                        <a:rPr lang="es-MX" sz="1400" b="1" dirty="0">
                          <a:effectLst/>
                          <a:latin typeface="+mn-lt"/>
                        </a:rPr>
                        <a:t>al tema propuesto y/o de orden inferior.</a:t>
                      </a:r>
                      <a:endParaRPr lang="en-US" sz="1400" b="1" dirty="0">
                        <a:effectLst/>
                        <a:latin typeface="+mn-lt"/>
                        <a:ea typeface="Calibri" panose="020F0502020204030204" pitchFamily="34" charset="0"/>
                      </a:endParaRPr>
                    </a:p>
                  </a:txBody>
                  <a:tcPr marL="51303" marR="51303" marT="0" marB="0">
                    <a:solidFill>
                      <a:schemeClr val="accent4">
                        <a:lumMod val="60000"/>
                        <a:lumOff val="40000"/>
                      </a:schemeClr>
                    </a:solidFill>
                  </a:tcPr>
                </a:tc>
                <a:tc>
                  <a:txBody>
                    <a:bodyPr/>
                    <a:lstStyle/>
                    <a:p>
                      <a:pPr algn="ctr">
                        <a:lnSpc>
                          <a:spcPct val="115000"/>
                        </a:lnSpc>
                        <a:spcBef>
                          <a:spcPts val="500"/>
                        </a:spcBef>
                        <a:spcAft>
                          <a:spcPts val="1000"/>
                        </a:spcAft>
                      </a:pPr>
                      <a:r>
                        <a:rPr lang="es-MX" sz="1400" b="1" dirty="0">
                          <a:effectLst/>
                          <a:latin typeface="+mn-lt"/>
                        </a:rPr>
                        <a:t>Alineadas al tema propuesto y </a:t>
                      </a:r>
                      <a:r>
                        <a:rPr lang="es-MX" sz="1400" b="1" dirty="0">
                          <a:solidFill>
                            <a:srgbClr val="0070C0"/>
                          </a:solidFill>
                          <a:effectLst/>
                          <a:latin typeface="+mn-lt"/>
                        </a:rPr>
                        <a:t>orden superior</a:t>
                      </a:r>
                      <a:endParaRPr lang="en-US" sz="1400" b="1" dirty="0">
                        <a:solidFill>
                          <a:srgbClr val="0070C0"/>
                        </a:solidFill>
                        <a:effectLst/>
                        <a:latin typeface="+mn-lt"/>
                        <a:ea typeface="Calibri" panose="020F0502020204030204" pitchFamily="34" charset="0"/>
                      </a:endParaRPr>
                    </a:p>
                  </a:txBody>
                  <a:tcPr marL="51303" marR="51303" marT="0" marB="0">
                    <a:solidFill>
                      <a:schemeClr val="accent4">
                        <a:lumMod val="60000"/>
                        <a:lumOff val="40000"/>
                      </a:schemeClr>
                    </a:solidFill>
                  </a:tcPr>
                </a:tc>
                <a:tc>
                  <a:txBody>
                    <a:bodyPr/>
                    <a:lstStyle/>
                    <a:p>
                      <a:pPr algn="ctr">
                        <a:lnSpc>
                          <a:spcPct val="115000"/>
                        </a:lnSpc>
                        <a:spcBef>
                          <a:spcPts val="500"/>
                        </a:spcBef>
                        <a:spcAft>
                          <a:spcPts val="1000"/>
                        </a:spcAft>
                      </a:pPr>
                      <a:r>
                        <a:rPr lang="es-MX" sz="1400" b="1" dirty="0">
                          <a:effectLst/>
                          <a:latin typeface="+mn-lt"/>
                        </a:rPr>
                        <a:t>Alineadas al tema propuesto, transversales y de orden superior.</a:t>
                      </a:r>
                      <a:endParaRPr lang="en-US" sz="1400" b="1" dirty="0">
                        <a:effectLst/>
                        <a:latin typeface="+mn-lt"/>
                        <a:ea typeface="Calibri" panose="020F0502020204030204" pitchFamily="34" charset="0"/>
                      </a:endParaRPr>
                    </a:p>
                  </a:txBody>
                  <a:tcPr marL="51303" marR="51303" marT="0" marB="0">
                    <a:solidFill>
                      <a:schemeClr val="accent4">
                        <a:lumMod val="60000"/>
                        <a:lumOff val="40000"/>
                      </a:schemeClr>
                    </a:solidFill>
                  </a:tcPr>
                </a:tc>
                <a:extLst>
                  <a:ext uri="{0D108BD9-81ED-4DB2-BD59-A6C34878D82A}">
                    <a16:rowId xmlns:a16="http://schemas.microsoft.com/office/drawing/2014/main" val="3894172704"/>
                  </a:ext>
                </a:extLst>
              </a:tr>
              <a:tr h="1716373">
                <a:tc>
                  <a:txBody>
                    <a:bodyPr/>
                    <a:lstStyle/>
                    <a:p>
                      <a:pPr>
                        <a:lnSpc>
                          <a:spcPct val="107000"/>
                        </a:lnSpc>
                        <a:spcAft>
                          <a:spcPts val="800"/>
                        </a:spcAft>
                      </a:pPr>
                      <a:r>
                        <a:rPr lang="es-PE" sz="1000" b="1" dirty="0">
                          <a:effectLst/>
                          <a:latin typeface="+mn-lt"/>
                        </a:rPr>
                        <a:t>Definición</a:t>
                      </a:r>
                      <a:endParaRPr lang="en-US" sz="1000" b="1" dirty="0">
                        <a:effectLst/>
                        <a:latin typeface="+mn-lt"/>
                        <a:ea typeface="Calibri" panose="020F0502020204030204" pitchFamily="34" charset="0"/>
                      </a:endParaRPr>
                    </a:p>
                  </a:txBody>
                  <a:tcPr marL="51303" marR="51303" marT="0" marB="0">
                    <a:solidFill>
                      <a:schemeClr val="accent4">
                        <a:lumMod val="60000"/>
                        <a:lumOff val="40000"/>
                      </a:schemeClr>
                    </a:solidFill>
                  </a:tcPr>
                </a:tc>
                <a:tc>
                  <a:txBody>
                    <a:bodyPr/>
                    <a:lstStyle/>
                    <a:p>
                      <a:pPr algn="l">
                        <a:lnSpc>
                          <a:spcPct val="107000"/>
                        </a:lnSpc>
                        <a:spcAft>
                          <a:spcPts val="800"/>
                        </a:spcAft>
                      </a:pPr>
                      <a:r>
                        <a:rPr lang="es-MX" sz="1600" dirty="0">
                          <a:effectLst/>
                          <a:latin typeface="+mn-lt"/>
                        </a:rPr>
                        <a:t>Propone actividades adicionales que no tienen la misma lógica ni la misma temática de la abordada en la estrategia "Aprendo en Casa" y/o no generan una mayor demanda cognitiva. </a:t>
                      </a:r>
                      <a:r>
                        <a:rPr lang="es-PE" sz="1600" dirty="0">
                          <a:effectLst/>
                          <a:latin typeface="+mn-lt"/>
                        </a:rPr>
                        <a:t>(Actividades de orden inferior)</a:t>
                      </a:r>
                      <a:endParaRPr lang="en-US" sz="1600" dirty="0">
                        <a:effectLst/>
                        <a:latin typeface="+mn-lt"/>
                        <a:ea typeface="Calibri" panose="020F0502020204030204" pitchFamily="34" charset="0"/>
                      </a:endParaRPr>
                    </a:p>
                  </a:txBody>
                  <a:tcPr marL="51303" marR="51303" marT="0" marB="0" anchor="ctr"/>
                </a:tc>
                <a:tc>
                  <a:txBody>
                    <a:bodyPr/>
                    <a:lstStyle/>
                    <a:p>
                      <a:pPr algn="l">
                        <a:lnSpc>
                          <a:spcPct val="107000"/>
                        </a:lnSpc>
                        <a:spcAft>
                          <a:spcPts val="800"/>
                        </a:spcAft>
                      </a:pPr>
                      <a:r>
                        <a:rPr lang="es-MX" sz="1600" dirty="0">
                          <a:effectLst/>
                          <a:latin typeface="+mn-lt"/>
                        </a:rPr>
                        <a:t>Propone  actividades adicionales que abordan el mismo tema y la misma lógica de la propuesta en la estrategia "Aprendo en Casa", las contextualiza. Asimismo, las ADAPTA p++ara atender según los  ritmos y estilos de aprendizaje de sus estudiantes. Puede proponer actividades con una mayor demanda cognitiva. (Por lo menos una actividad de orden superior).</a:t>
                      </a:r>
                      <a:endParaRPr lang="en-US" sz="1600" dirty="0">
                        <a:effectLst/>
                        <a:latin typeface="+mn-lt"/>
                        <a:ea typeface="Calibri" panose="020F0502020204030204" pitchFamily="34" charset="0"/>
                      </a:endParaRPr>
                    </a:p>
                  </a:txBody>
                  <a:tcPr marL="51303" marR="51303" marT="0" marB="0" anchor="ctr"/>
                </a:tc>
                <a:tc>
                  <a:txBody>
                    <a:bodyPr/>
                    <a:lstStyle/>
                    <a:p>
                      <a:pPr algn="l">
                        <a:lnSpc>
                          <a:spcPct val="107000"/>
                        </a:lnSpc>
                        <a:spcAft>
                          <a:spcPts val="800"/>
                        </a:spcAft>
                      </a:pPr>
                      <a:r>
                        <a:rPr lang="es-MX" sz="1600" dirty="0">
                          <a:effectLst/>
                          <a:latin typeface="+mn-lt"/>
                        </a:rPr>
                        <a:t>Propone actividades adicionales que ponen en práctica competencias de áreas diversas las cuales están contextualizadas. Asimismo, las ADAPTA para atender según los  ritmos y estilos de aprendizaje de sus estudiantes y para generar una mayor demanda cognitiva (Por lo menos una actividad de orden superior).</a:t>
                      </a:r>
                      <a:endParaRPr lang="en-US" sz="1600" dirty="0">
                        <a:effectLst/>
                        <a:latin typeface="+mn-lt"/>
                        <a:ea typeface="Calibri" panose="020F0502020204030204" pitchFamily="34" charset="0"/>
                      </a:endParaRPr>
                    </a:p>
                  </a:txBody>
                  <a:tcPr marL="51303" marR="51303" marT="0" marB="0" anchor="ctr"/>
                </a:tc>
                <a:extLst>
                  <a:ext uri="{0D108BD9-81ED-4DB2-BD59-A6C34878D82A}">
                    <a16:rowId xmlns:a16="http://schemas.microsoft.com/office/drawing/2014/main" val="1897788084"/>
                  </a:ext>
                </a:extLst>
              </a:tr>
              <a:tr h="2243869">
                <a:tc>
                  <a:txBody>
                    <a:bodyPr/>
                    <a:lstStyle/>
                    <a:p>
                      <a:pPr>
                        <a:lnSpc>
                          <a:spcPct val="107000"/>
                        </a:lnSpc>
                        <a:spcAft>
                          <a:spcPts val="800"/>
                        </a:spcAft>
                      </a:pPr>
                      <a:r>
                        <a:rPr lang="es-PE" sz="1000" b="1">
                          <a:effectLst/>
                          <a:latin typeface="+mn-lt"/>
                        </a:rPr>
                        <a:t>Ejemplos</a:t>
                      </a:r>
                      <a:endParaRPr lang="en-US" sz="1000" b="1">
                        <a:effectLst/>
                        <a:latin typeface="+mn-lt"/>
                        <a:ea typeface="Calibri" panose="020F0502020204030204" pitchFamily="34" charset="0"/>
                      </a:endParaRPr>
                    </a:p>
                  </a:txBody>
                  <a:tcPr marL="51303" marR="51303" marT="0" marB="0">
                    <a:solidFill>
                      <a:schemeClr val="accent4">
                        <a:lumMod val="60000"/>
                        <a:lumOff val="40000"/>
                      </a:schemeClr>
                    </a:solidFill>
                  </a:tcPr>
                </a:tc>
                <a:tc>
                  <a:txBody>
                    <a:bodyPr/>
                    <a:lstStyle/>
                    <a:p>
                      <a:pPr algn="l">
                        <a:lnSpc>
                          <a:spcPct val="107000"/>
                        </a:lnSpc>
                        <a:spcAft>
                          <a:spcPts val="800"/>
                        </a:spcAft>
                      </a:pPr>
                      <a:r>
                        <a:rPr lang="es-MX" sz="1600" dirty="0">
                          <a:effectLst/>
                          <a:latin typeface="+mn-lt"/>
                        </a:rPr>
                        <a:t>Si en la clase remota aprendió a comprender un texto instructivo (comprensión de textos) para </a:t>
                      </a:r>
                      <a:r>
                        <a:rPr lang="es-MX" sz="1600" b="1" dirty="0">
                          <a:solidFill>
                            <a:srgbClr val="00B0F0"/>
                          </a:solidFill>
                          <a:effectLst/>
                          <a:latin typeface="+mn-lt"/>
                        </a:rPr>
                        <a:t>preparar un plato típico, </a:t>
                      </a:r>
                      <a:r>
                        <a:rPr lang="es-MX" sz="1600" b="1" dirty="0">
                          <a:solidFill>
                            <a:srgbClr val="FF0000"/>
                          </a:solidFill>
                          <a:effectLst/>
                          <a:latin typeface="+mn-lt"/>
                        </a:rPr>
                        <a:t>la actividad complementaria </a:t>
                      </a:r>
                      <a:r>
                        <a:rPr lang="es-MX" sz="1600" dirty="0">
                          <a:solidFill>
                            <a:srgbClr val="FF0000"/>
                          </a:solidFill>
                          <a:effectLst/>
                          <a:latin typeface="+mn-lt"/>
                        </a:rPr>
                        <a:t>podría </a:t>
                      </a:r>
                      <a:r>
                        <a:rPr lang="es-MX" sz="1600" b="1" dirty="0">
                          <a:solidFill>
                            <a:srgbClr val="FF0000"/>
                          </a:solidFill>
                          <a:effectLst/>
                          <a:latin typeface="+mn-lt"/>
                        </a:rPr>
                        <a:t>ser leer un poema de un autor peruano.</a:t>
                      </a:r>
                      <a:endParaRPr lang="en-US" sz="1600" b="1" dirty="0">
                        <a:solidFill>
                          <a:srgbClr val="FF0000"/>
                        </a:solidFill>
                        <a:effectLst/>
                        <a:latin typeface="+mn-lt"/>
                        <a:ea typeface="Calibri" panose="020F0502020204030204" pitchFamily="34" charset="0"/>
                      </a:endParaRPr>
                    </a:p>
                  </a:txBody>
                  <a:tcPr marL="51303" marR="51303" marT="0" marB="0" anchor="ctr"/>
                </a:tc>
                <a:tc>
                  <a:txBody>
                    <a:bodyPr/>
                    <a:lstStyle/>
                    <a:p>
                      <a:pPr algn="l">
                        <a:lnSpc>
                          <a:spcPct val="107000"/>
                        </a:lnSpc>
                        <a:spcAft>
                          <a:spcPts val="800"/>
                        </a:spcAft>
                      </a:pPr>
                      <a:r>
                        <a:rPr lang="es-MX" sz="1600" dirty="0">
                          <a:effectLst/>
                          <a:latin typeface="+mn-lt"/>
                        </a:rPr>
                        <a:t>Si en la clase remota aprendió a comprender un texto instructivo (comprensión de textos) </a:t>
                      </a:r>
                      <a:r>
                        <a:rPr lang="es-MX" sz="1600" b="1" dirty="0">
                          <a:solidFill>
                            <a:srgbClr val="00B0F0"/>
                          </a:solidFill>
                          <a:effectLst/>
                          <a:latin typeface="+mn-lt"/>
                        </a:rPr>
                        <a:t>para preparar un plato típico</a:t>
                      </a:r>
                      <a:r>
                        <a:rPr lang="es-MX" sz="1600" b="1" dirty="0">
                          <a:solidFill>
                            <a:srgbClr val="FF0000"/>
                          </a:solidFill>
                          <a:effectLst/>
                          <a:latin typeface="+mn-lt"/>
                        </a:rPr>
                        <a:t>, la actividad complementaria podría ser que le docente envíe tres textos instructivos para que los estudiantes analicen e identifiquen  los temas principales que abordan y respondan a  la pregunta: ¿Cómo me podrían servir cada uno de ellos a este contexto?</a:t>
                      </a:r>
                      <a:endParaRPr lang="en-US" sz="1600" b="1" dirty="0">
                        <a:solidFill>
                          <a:srgbClr val="FF0000"/>
                        </a:solidFill>
                        <a:effectLst/>
                        <a:latin typeface="+mn-lt"/>
                        <a:ea typeface="Calibri" panose="020F0502020204030204" pitchFamily="34" charset="0"/>
                      </a:endParaRPr>
                    </a:p>
                  </a:txBody>
                  <a:tcPr marL="51303" marR="51303" marT="0" marB="0" anchor="ctr"/>
                </a:tc>
                <a:tc>
                  <a:txBody>
                    <a:bodyPr/>
                    <a:lstStyle/>
                    <a:p>
                      <a:pPr algn="l">
                        <a:lnSpc>
                          <a:spcPct val="107000"/>
                        </a:lnSpc>
                        <a:spcAft>
                          <a:spcPts val="800"/>
                        </a:spcAft>
                      </a:pPr>
                      <a:r>
                        <a:rPr lang="es-MX" sz="1600" b="1" dirty="0">
                          <a:solidFill>
                            <a:srgbClr val="00B0F0"/>
                          </a:solidFill>
                          <a:effectLst/>
                          <a:latin typeface="+mn-lt"/>
                        </a:rPr>
                        <a:t>Si en la clase remota aprendió a comprender un texto instructivo (comprensión de textos) para preparar un plato típico</a:t>
                      </a:r>
                      <a:r>
                        <a:rPr lang="es-MX" sz="1600" dirty="0">
                          <a:effectLst/>
                          <a:latin typeface="+mn-lt"/>
                        </a:rPr>
                        <a:t>, </a:t>
                      </a:r>
                      <a:r>
                        <a:rPr lang="es-MX" sz="1600" dirty="0">
                          <a:solidFill>
                            <a:srgbClr val="FF0000"/>
                          </a:solidFill>
                          <a:effectLst/>
                          <a:latin typeface="+mn-lt"/>
                        </a:rPr>
                        <a:t>la actividad </a:t>
                      </a:r>
                      <a:r>
                        <a:rPr lang="es-MX" sz="1600" b="1" dirty="0">
                          <a:solidFill>
                            <a:srgbClr val="FF0000"/>
                          </a:solidFill>
                          <a:effectLst/>
                          <a:latin typeface="+mn-lt"/>
                        </a:rPr>
                        <a:t>complementaria podría ser redactar (producción de textos) una nueva receta con lo que ellos deseen y siguiendo la  misma estructura, podría hacer una encuesta sobre los platos típicos preferidos por sus familiares (matemática, comunicación oral).</a:t>
                      </a:r>
                      <a:endParaRPr lang="en-US" sz="1600" b="1" dirty="0">
                        <a:solidFill>
                          <a:srgbClr val="FF0000"/>
                        </a:solidFill>
                        <a:effectLst/>
                        <a:latin typeface="+mn-lt"/>
                      </a:endParaRPr>
                    </a:p>
                    <a:p>
                      <a:pPr algn="l">
                        <a:lnSpc>
                          <a:spcPct val="107000"/>
                        </a:lnSpc>
                        <a:spcAft>
                          <a:spcPts val="800"/>
                        </a:spcAft>
                      </a:pPr>
                      <a:r>
                        <a:rPr lang="es-MX" sz="1600" dirty="0">
                          <a:effectLst/>
                          <a:latin typeface="+mn-lt"/>
                        </a:rPr>
                        <a:t> </a:t>
                      </a:r>
                      <a:endParaRPr lang="en-US" sz="1600" dirty="0">
                        <a:effectLst/>
                        <a:latin typeface="+mn-lt"/>
                        <a:ea typeface="Calibri" panose="020F0502020204030204" pitchFamily="34" charset="0"/>
                      </a:endParaRPr>
                    </a:p>
                  </a:txBody>
                  <a:tcPr marL="51303" marR="51303" marT="0" marB="0" anchor="ctr"/>
                </a:tc>
                <a:extLst>
                  <a:ext uri="{0D108BD9-81ED-4DB2-BD59-A6C34878D82A}">
                    <a16:rowId xmlns:a16="http://schemas.microsoft.com/office/drawing/2014/main" val="3013470443"/>
                  </a:ext>
                </a:extLst>
              </a:tr>
            </a:tbl>
          </a:graphicData>
        </a:graphic>
      </p:graphicFrame>
    </p:spTree>
    <p:extLst>
      <p:ext uri="{BB962C8B-B14F-4D97-AF65-F5344CB8AC3E}">
        <p14:creationId xmlns:p14="http://schemas.microsoft.com/office/powerpoint/2010/main" val="197429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4E11F0DD-5360-48A6-8FF7-607CACC2B51B}"/>
              </a:ext>
            </a:extLst>
          </p:cNvPr>
          <p:cNvGraphicFramePr>
            <a:graphicFrameLocks noGrp="1"/>
          </p:cNvGraphicFramePr>
          <p:nvPr>
            <p:ph idx="1"/>
            <p:extLst>
              <p:ext uri="{D42A27DB-BD31-4B8C-83A1-F6EECF244321}">
                <p14:modId xmlns:p14="http://schemas.microsoft.com/office/powerpoint/2010/main" val="2630036986"/>
              </p:ext>
            </p:extLst>
          </p:nvPr>
        </p:nvGraphicFramePr>
        <p:xfrm>
          <a:off x="917271" y="1031021"/>
          <a:ext cx="8915400" cy="447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FD3E53B7-482F-413F-B8D3-72B8F048540D}"/>
              </a:ext>
            </a:extLst>
          </p:cNvPr>
          <p:cNvPicPr>
            <a:picLocks noChangeAspect="1"/>
          </p:cNvPicPr>
          <p:nvPr/>
        </p:nvPicPr>
        <p:blipFill>
          <a:blip r:embed="rId7"/>
          <a:stretch>
            <a:fillRect/>
          </a:stretch>
        </p:blipFill>
        <p:spPr>
          <a:xfrm>
            <a:off x="8304415" y="3566159"/>
            <a:ext cx="1844644" cy="1726542"/>
          </a:xfrm>
          <a:prstGeom prst="rect">
            <a:avLst/>
          </a:prstGeom>
        </p:spPr>
      </p:pic>
    </p:spTree>
    <p:extLst>
      <p:ext uri="{BB962C8B-B14F-4D97-AF65-F5344CB8AC3E}">
        <p14:creationId xmlns:p14="http://schemas.microsoft.com/office/powerpoint/2010/main" val="74795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86511794"/>
              </p:ext>
            </p:extLst>
          </p:nvPr>
        </p:nvGraphicFramePr>
        <p:xfrm>
          <a:off x="1111832" y="670155"/>
          <a:ext cx="9312327" cy="5198630"/>
        </p:xfrm>
        <a:graphic>
          <a:graphicData uri="http://schemas.openxmlformats.org/drawingml/2006/table">
            <a:tbl>
              <a:tblPr/>
              <a:tblGrid>
                <a:gridCol w="949577">
                  <a:extLst>
                    <a:ext uri="{9D8B030D-6E8A-4147-A177-3AD203B41FA5}">
                      <a16:colId xmlns:a16="http://schemas.microsoft.com/office/drawing/2014/main" val="1848783335"/>
                    </a:ext>
                  </a:extLst>
                </a:gridCol>
                <a:gridCol w="1618596">
                  <a:extLst>
                    <a:ext uri="{9D8B030D-6E8A-4147-A177-3AD203B41FA5}">
                      <a16:colId xmlns:a16="http://schemas.microsoft.com/office/drawing/2014/main" val="2243477402"/>
                    </a:ext>
                  </a:extLst>
                </a:gridCol>
                <a:gridCol w="938786">
                  <a:extLst>
                    <a:ext uri="{9D8B030D-6E8A-4147-A177-3AD203B41FA5}">
                      <a16:colId xmlns:a16="http://schemas.microsoft.com/office/drawing/2014/main" val="3007281881"/>
                    </a:ext>
                  </a:extLst>
                </a:gridCol>
                <a:gridCol w="755345">
                  <a:extLst>
                    <a:ext uri="{9D8B030D-6E8A-4147-A177-3AD203B41FA5}">
                      <a16:colId xmlns:a16="http://schemas.microsoft.com/office/drawing/2014/main" val="3077220138"/>
                    </a:ext>
                  </a:extLst>
                </a:gridCol>
                <a:gridCol w="647438">
                  <a:extLst>
                    <a:ext uri="{9D8B030D-6E8A-4147-A177-3AD203B41FA5}">
                      <a16:colId xmlns:a16="http://schemas.microsoft.com/office/drawing/2014/main" val="403798001"/>
                    </a:ext>
                  </a:extLst>
                </a:gridCol>
                <a:gridCol w="1564644">
                  <a:extLst>
                    <a:ext uri="{9D8B030D-6E8A-4147-A177-3AD203B41FA5}">
                      <a16:colId xmlns:a16="http://schemas.microsoft.com/office/drawing/2014/main" val="596379687"/>
                    </a:ext>
                  </a:extLst>
                </a:gridCol>
                <a:gridCol w="722974">
                  <a:extLst>
                    <a:ext uri="{9D8B030D-6E8A-4147-A177-3AD203B41FA5}">
                      <a16:colId xmlns:a16="http://schemas.microsoft.com/office/drawing/2014/main" val="2993973629"/>
                    </a:ext>
                  </a:extLst>
                </a:gridCol>
                <a:gridCol w="1165390">
                  <a:extLst>
                    <a:ext uri="{9D8B030D-6E8A-4147-A177-3AD203B41FA5}">
                      <a16:colId xmlns:a16="http://schemas.microsoft.com/office/drawing/2014/main" val="3724058848"/>
                    </a:ext>
                  </a:extLst>
                </a:gridCol>
                <a:gridCol w="949577">
                  <a:extLst>
                    <a:ext uri="{9D8B030D-6E8A-4147-A177-3AD203B41FA5}">
                      <a16:colId xmlns:a16="http://schemas.microsoft.com/office/drawing/2014/main" val="3569516235"/>
                    </a:ext>
                  </a:extLst>
                </a:gridCol>
              </a:tblGrid>
              <a:tr h="384608">
                <a:tc gridSpan="9">
                  <a:txBody>
                    <a:bodyPr/>
                    <a:lstStyle/>
                    <a:p>
                      <a:pPr algn="ctr" rtl="0" fontAlgn="b"/>
                      <a:r>
                        <a:rPr lang="es-MX" sz="2400" b="1" dirty="0">
                          <a:effectLst/>
                        </a:rPr>
                        <a:t>TABLA DE COMPROMISOS DE MEJORA</a:t>
                      </a:r>
                    </a:p>
                  </a:txBody>
                  <a:tcPr marL="14540" marR="14540"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8EE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9398948"/>
                  </a:ext>
                </a:extLst>
              </a:tr>
              <a:tr h="408366">
                <a:tc>
                  <a:txBody>
                    <a:bodyPr/>
                    <a:lstStyle/>
                    <a:p>
                      <a:pPr rtl="0" fontAlgn="t"/>
                      <a:r>
                        <a:rPr lang="en-US" sz="900" b="1">
                          <a:effectLst/>
                        </a:rPr>
                        <a:t>DOCENTE:</a:t>
                      </a:r>
                    </a:p>
                  </a:txBody>
                  <a:tcPr marL="14540" marR="14540" marT="0" marB="0">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b"/>
                      <a:endParaRPr lang="en-US" sz="90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TIEMPO OBSERVADO:</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GRADO:</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N° DE VISITA:</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gridSpan="2">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5389559"/>
                  </a:ext>
                </a:extLst>
              </a:tr>
              <a:tr h="449203">
                <a:tc>
                  <a:txBody>
                    <a:bodyPr/>
                    <a:lstStyle/>
                    <a:p>
                      <a:pPr rtl="0" fontAlgn="b"/>
                      <a:r>
                        <a:rPr lang="en-US" sz="900" b="1">
                          <a:effectLst/>
                        </a:rPr>
                        <a:t>ÁREA OBSERVADA:</a:t>
                      </a:r>
                    </a:p>
                  </a:txBody>
                  <a:tcPr marL="14540" marR="14540"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b"/>
                      <a:endParaRPr lang="en-US" sz="90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FECHA:</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SECCIÓN:</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t"/>
                      <a:r>
                        <a:rPr lang="en-US" sz="900" b="1">
                          <a:effectLst/>
                        </a:rPr>
                        <a:t>FECHA PRÓXIMA VISITA:</a:t>
                      </a:r>
                    </a:p>
                  </a:txBody>
                  <a:tcPr marL="14540" marR="14540" marT="0" marB="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gridSpan="2">
                  <a:txBody>
                    <a:bodyPr/>
                    <a:lstStyle/>
                    <a:p>
                      <a:pPr rtl="0" fontAlgn="t"/>
                      <a:endParaRPr lang="en-US" sz="900">
                        <a:effectLst/>
                      </a:endParaRPr>
                    </a:p>
                  </a:txBody>
                  <a:tcPr marL="14540" marR="14540" marT="0" marB="0">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62195198"/>
                  </a:ext>
                </a:extLst>
              </a:tr>
              <a:tr h="201265">
                <a:tc>
                  <a:txBody>
                    <a:bodyPr/>
                    <a:lstStyle/>
                    <a:p>
                      <a:pPr rtl="0" fontAlgn="b"/>
                      <a:endParaRPr lang="en-US" sz="90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7">
                  <a:txBody>
                    <a:bodyPr/>
                    <a:lstStyle/>
                    <a:p>
                      <a:pPr rtl="0" fontAlgn="b"/>
                      <a:endParaRPr lang="en-US" sz="90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rtl="0" fontAlgn="b"/>
                      <a:endParaRPr lang="en-US" sz="90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24918816"/>
                  </a:ext>
                </a:extLst>
              </a:tr>
              <a:tr h="438509">
                <a:tc>
                  <a:txBody>
                    <a:bodyPr/>
                    <a:lstStyle/>
                    <a:p>
                      <a:pPr algn="ctr" rtl="0" fontAlgn="b"/>
                      <a:r>
                        <a:rPr lang="en-US" sz="900" b="1">
                          <a:effectLst/>
                        </a:rPr>
                        <a:t>CRITERIO (S) PRIORIZADO (S)</a:t>
                      </a:r>
                    </a:p>
                  </a:txBody>
                  <a:tcPr marL="14540" marR="14540"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8EEE1"/>
                    </a:solidFill>
                  </a:tcPr>
                </a:tc>
                <a:tc gridSpan="4">
                  <a:txBody>
                    <a:bodyPr/>
                    <a:lstStyle/>
                    <a:p>
                      <a:pPr algn="ctr" rtl="0" fontAlgn="ctr"/>
                      <a:r>
                        <a:rPr lang="es-MX" sz="900" b="1">
                          <a:effectLst/>
                        </a:rPr>
                        <a:t>COMPROMISO ASUMIDO POR EL DOCENTE</a:t>
                      </a:r>
                    </a:p>
                  </a:txBody>
                  <a:tcPr marL="14540" marR="1454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8EEE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ctr"/>
                      <a:r>
                        <a:rPr lang="en-US" sz="900" b="1">
                          <a:effectLst/>
                        </a:rPr>
                        <a:t>CÓMO IMPLEMENTARÁ EL COMPROMISO</a:t>
                      </a:r>
                    </a:p>
                  </a:txBody>
                  <a:tcPr marL="14540" marR="1454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8EEE1"/>
                    </a:solidFill>
                  </a:tcPr>
                </a:tc>
                <a:tc hMerge="1">
                  <a:txBody>
                    <a:bodyPr/>
                    <a:lstStyle/>
                    <a:p>
                      <a:endParaRPr lang="en-US"/>
                    </a:p>
                  </a:txBody>
                  <a:tcPr/>
                </a:tc>
                <a:tc hMerge="1">
                  <a:txBody>
                    <a:bodyPr/>
                    <a:lstStyle/>
                    <a:p>
                      <a:endParaRPr lang="en-US"/>
                    </a:p>
                  </a:txBody>
                  <a:tcPr/>
                </a:tc>
                <a:tc>
                  <a:txBody>
                    <a:bodyPr/>
                    <a:lstStyle/>
                    <a:p>
                      <a:pPr algn="ctr" rtl="0" fontAlgn="ctr"/>
                      <a:r>
                        <a:rPr lang="en-US" sz="900" b="1">
                          <a:effectLst/>
                        </a:rPr>
                        <a:t>FECHA DEL COMPROMISO</a:t>
                      </a:r>
                    </a:p>
                  </a:txBody>
                  <a:tcPr marL="14540" marR="1454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A8EEE1"/>
                    </a:solidFill>
                  </a:tcPr>
                </a:tc>
                <a:extLst>
                  <a:ext uri="{0D108BD9-81ED-4DB2-BD59-A6C34878D82A}">
                    <a16:rowId xmlns:a16="http://schemas.microsoft.com/office/drawing/2014/main" val="786097383"/>
                  </a:ext>
                </a:extLst>
              </a:tr>
              <a:tr h="677872">
                <a:tc rowSpan="5">
                  <a:txBody>
                    <a:bodyPr/>
                    <a:lstStyle/>
                    <a:p>
                      <a:pPr rtl="0" fontAlgn="b"/>
                      <a:endParaRPr lang="en-US" sz="900" dirty="0">
                        <a:effectLst/>
                      </a:endParaRPr>
                    </a:p>
                  </a:txBody>
                  <a:tcPr marL="14540" marR="14540"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4">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52370533"/>
                  </a:ext>
                </a:extLst>
              </a:tr>
              <a:tr h="698837">
                <a:tc vMerge="1">
                  <a:txBody>
                    <a:bodyPr/>
                    <a:lstStyle/>
                    <a:p>
                      <a:endParaRPr lang="en-US"/>
                    </a:p>
                  </a:txBody>
                  <a:tcPr/>
                </a:tc>
                <a:tc gridSpan="4">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rtl="0" fontAlgn="b"/>
                      <a:endParaRPr lang="en-US" sz="900" dirty="0">
                        <a:effectLst/>
                      </a:endParaRPr>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79362206"/>
                  </a:ext>
                </a:extLst>
              </a:tr>
              <a:tr h="402529">
                <a:tc vMerge="1">
                  <a:txBody>
                    <a:bodyPr/>
                    <a:lstStyle/>
                    <a:p>
                      <a:endParaRPr lang="en-US"/>
                    </a:p>
                  </a:txBody>
                  <a:tcPr/>
                </a:tc>
                <a:tc gridSpan="4">
                  <a:txBody>
                    <a:bodyPr/>
                    <a:lstStyle/>
                    <a:p>
                      <a:endParaRPr lang="en-US" dirty="0"/>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n-US" dirty="0"/>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endParaRPr lang="en-US" dirty="0"/>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152792105"/>
                  </a:ext>
                </a:extLst>
              </a:tr>
              <a:tr h="838604">
                <a:tc vMerge="1">
                  <a:txBody>
                    <a:bodyPr/>
                    <a:lstStyle/>
                    <a:p>
                      <a:endParaRPr lang="en-US"/>
                    </a:p>
                  </a:txBody>
                  <a:tcPr/>
                </a:tc>
                <a:tc gridSpan="4">
                  <a:txBody>
                    <a:bodyPr/>
                    <a:lstStyle/>
                    <a:p>
                      <a:endParaRPr lang="en-US"/>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n-US"/>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endParaRPr lang="en-US"/>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9417345"/>
                  </a:ext>
                </a:extLst>
              </a:tr>
              <a:tr h="698837">
                <a:tc vMerge="1">
                  <a:txBody>
                    <a:bodyPr/>
                    <a:lstStyle/>
                    <a:p>
                      <a:endParaRPr lang="en-US"/>
                    </a:p>
                  </a:txBody>
                  <a:tcPr/>
                </a:tc>
                <a:tc gridSpan="4">
                  <a:txBody>
                    <a:bodyPr/>
                    <a:lstStyle/>
                    <a:p>
                      <a:endParaRPr lang="en-US"/>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n-US" dirty="0"/>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endParaRPr lang="en-US" dirty="0"/>
                    </a:p>
                  </a:txBody>
                  <a:tcPr marL="14540" marR="1454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309474"/>
                  </a:ext>
                </a:extLst>
              </a:tr>
            </a:tbl>
          </a:graphicData>
        </a:graphic>
      </p:graphicFrame>
    </p:spTree>
    <p:extLst>
      <p:ext uri="{BB962C8B-B14F-4D97-AF65-F5344CB8AC3E}">
        <p14:creationId xmlns:p14="http://schemas.microsoft.com/office/powerpoint/2010/main" val="2647706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530590"/>
            <a:ext cx="10515600" cy="1325563"/>
          </a:xfrm>
        </p:spPr>
        <p:txBody>
          <a:bodyPr>
            <a:normAutofit/>
          </a:bodyPr>
          <a:lstStyle/>
          <a:p>
            <a:pPr algn="ctr"/>
            <a:r>
              <a:rPr lang="es-MX" sz="8800" b="1" dirty="0"/>
              <a:t>Gracias</a:t>
            </a:r>
            <a:r>
              <a:rPr lang="es-MX" sz="8000" b="1" dirty="0"/>
              <a:t> </a:t>
            </a:r>
            <a:endParaRPr lang="en-US" sz="8000" b="1" dirty="0"/>
          </a:p>
        </p:txBody>
      </p:sp>
    </p:spTree>
    <p:extLst>
      <p:ext uri="{BB962C8B-B14F-4D97-AF65-F5344CB8AC3E}">
        <p14:creationId xmlns:p14="http://schemas.microsoft.com/office/powerpoint/2010/main" val="352122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414250" y="423316"/>
            <a:ext cx="10234353" cy="383020"/>
          </a:xfrm>
          <a:solidFill>
            <a:srgbClr val="FFC000"/>
          </a:solidFill>
        </p:spPr>
        <p:txBody>
          <a:bodyPr>
            <a:noAutofit/>
          </a:bodyPr>
          <a:lstStyle/>
          <a:p>
            <a:pPr algn="ctr"/>
            <a:r>
              <a:rPr lang="es-MX" sz="2000" b="1" dirty="0">
                <a:latin typeface="+mn-lt"/>
              </a:rPr>
              <a:t>DISPOSICIONES  PARA EL </a:t>
            </a:r>
            <a:r>
              <a:rPr lang="es-PE" sz="2000" b="1" dirty="0">
                <a:latin typeface="+mn-lt"/>
              </a:rPr>
              <a:t>DOCENTE EN EL MARCO DE LA ESTRATEGIA “APRENDO EN CASA”</a:t>
            </a:r>
          </a:p>
        </p:txBody>
      </p:sp>
      <p:sp>
        <p:nvSpPr>
          <p:cNvPr id="4" name="Título 1"/>
          <p:cNvSpPr txBox="1">
            <a:spLocks/>
          </p:cNvSpPr>
          <p:nvPr/>
        </p:nvSpPr>
        <p:spPr>
          <a:xfrm>
            <a:off x="289561" y="2502131"/>
            <a:ext cx="8230984" cy="25219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US" sz="1800" dirty="0">
                <a:solidFill>
                  <a:srgbClr val="000000"/>
                </a:solidFill>
                <a:latin typeface="+mn-lt"/>
                <a:ea typeface="Arial" panose="020B0604020202020204" pitchFamily="34" charset="0"/>
              </a:rPr>
              <a:t>Seguimiento y revision de  las actividades de AeC, contextualizarlas a su realidad y a las necesidades de aprendizaje de los estudiantes si fuera necesasrio.</a:t>
            </a:r>
            <a:endParaRPr lang="es-MX" sz="1800" dirty="0">
              <a:solidFill>
                <a:srgbClr val="000000"/>
              </a:solidFill>
              <a:latin typeface="+mn-lt"/>
              <a:ea typeface="Arial" panose="020B0604020202020204" pitchFamily="34" charset="0"/>
            </a:endParaRPr>
          </a:p>
          <a:p>
            <a:pPr marL="285750" indent="-285750" algn="just">
              <a:buFont typeface="Arial" panose="020B0604020202020204" pitchFamily="34" charset="0"/>
              <a:buChar char="•"/>
            </a:pPr>
            <a:r>
              <a:rPr lang="en-US" sz="1800" dirty="0">
                <a:solidFill>
                  <a:srgbClr val="000000"/>
                </a:solidFill>
                <a:latin typeface="+mn-lt"/>
                <a:ea typeface="Arial" panose="020B0604020202020204" pitchFamily="34" charset="0"/>
              </a:rPr>
              <a:t>Dar a conocer a los estudiantes qué se espera de él en la actividad</a:t>
            </a:r>
            <a:r>
              <a:rPr lang="en-US" sz="1800" i="1" dirty="0">
                <a:solidFill>
                  <a:srgbClr val="000000"/>
                </a:solidFill>
                <a:latin typeface="+mn-lt"/>
                <a:ea typeface="Arial" panose="020B0604020202020204" pitchFamily="34" charset="0"/>
              </a:rPr>
              <a:t>. </a:t>
            </a:r>
            <a:endParaRPr lang="es-MX" sz="1800" dirty="0">
              <a:latin typeface="+mn-lt"/>
              <a:cs typeface="Calibri" panose="020F0502020204030204" pitchFamily="34" charset="0"/>
            </a:endParaRPr>
          </a:p>
          <a:p>
            <a:pPr marL="285750" indent="-285750" algn="just">
              <a:buFont typeface="Arial" panose="020B0604020202020204" pitchFamily="34" charset="0"/>
              <a:buChar char="•"/>
            </a:pPr>
            <a:r>
              <a:rPr lang="en-US" sz="1800" dirty="0">
                <a:latin typeface="+mn-lt"/>
              </a:rPr>
              <a:t>Revisar los cuadernos de trabajo</a:t>
            </a:r>
            <a:r>
              <a:rPr lang="es-MX" sz="1800" dirty="0">
                <a:latin typeface="+mn-lt"/>
              </a:rPr>
              <a:t>, o los materiales que pueda encontrar en la web si es que el estudiante tiene acceso a ellos</a:t>
            </a:r>
          </a:p>
          <a:p>
            <a:pPr marL="285750" indent="-285750" algn="just">
              <a:buFont typeface="Arial" panose="020B0604020202020204" pitchFamily="34" charset="0"/>
              <a:buChar char="•"/>
            </a:pPr>
            <a:r>
              <a:rPr lang="es-MX" sz="1800" dirty="0">
                <a:latin typeface="+mn-lt"/>
              </a:rPr>
              <a:t>Por la situación de ruralidad, se tenga que optar por el teléfono (llamadas telefónicas) o en algunos casos por algún tipo de comunicación escrita en tanto haya la posibilidad de hacerlo.  </a:t>
            </a:r>
            <a:endParaRPr lang="en-US" sz="1800" dirty="0">
              <a:latin typeface="+mn-lt"/>
            </a:endParaRPr>
          </a:p>
          <a:p>
            <a:pPr marL="285750" indent="-285750" algn="just">
              <a:buFont typeface="Arial" panose="020B0604020202020204" pitchFamily="34" charset="0"/>
              <a:buChar char="•"/>
            </a:pPr>
            <a:r>
              <a:rPr lang="en-US" sz="1800" dirty="0">
                <a:latin typeface="+mn-lt"/>
              </a:rPr>
              <a:t>Orientar a sus estudiantes a organizar  su portafolio.  </a:t>
            </a:r>
          </a:p>
          <a:p>
            <a:pPr marL="285750" indent="-285750" algn="just">
              <a:buFont typeface="Arial" panose="020B0604020202020204" pitchFamily="34" charset="0"/>
              <a:buChar char="•"/>
            </a:pPr>
            <a:r>
              <a:rPr lang="en-US" sz="1800" dirty="0">
                <a:latin typeface="+mn-lt"/>
              </a:rPr>
              <a:t>Si los estudiantes cuentan con las condiciones de conectividad, hacer seguimiento  al envío de evidencias, a través de fotos, videos u otros.  </a:t>
            </a:r>
          </a:p>
          <a:p>
            <a:pPr marL="285750" indent="-285750" algn="just">
              <a:buFont typeface="Arial" panose="020B0604020202020204" pitchFamily="34" charset="0"/>
              <a:buChar char="•"/>
            </a:pPr>
            <a:r>
              <a:rPr lang="en-US" sz="1800" dirty="0">
                <a:latin typeface="+mn-lt"/>
              </a:rPr>
              <a:t>Retroalimentar a sus estudiantes a partir de la evidencia de la actividad; el docente debe formular preguntas reflexivas que conduzcan al descubrimiento del error o dificultad para resolver la actividad propuesta. </a:t>
            </a:r>
            <a:r>
              <a:rPr lang="es-MX" sz="1800" dirty="0">
                <a:latin typeface="+mn-lt"/>
              </a:rPr>
              <a:t>Las preguntas pueden ser de manera escrita u oral, dependiendo del medio que favorezca a ambos.</a:t>
            </a:r>
            <a:r>
              <a:rPr lang="es-MX" sz="1400" dirty="0">
                <a:latin typeface="+mn-lt"/>
              </a:rPr>
              <a:t> </a:t>
            </a:r>
            <a:br>
              <a:rPr lang="en-US" sz="1400" dirty="0">
                <a:latin typeface="+mn-lt"/>
              </a:rPr>
            </a:br>
            <a:endParaRPr lang="en-US" sz="1400" dirty="0">
              <a:latin typeface="+mn-lt"/>
            </a:endParaRPr>
          </a:p>
        </p:txBody>
      </p:sp>
      <p:pic>
        <p:nvPicPr>
          <p:cNvPr id="5" name="Imagen 4"/>
          <p:cNvPicPr>
            <a:picLocks noChangeAspect="1"/>
          </p:cNvPicPr>
          <p:nvPr/>
        </p:nvPicPr>
        <p:blipFill rotWithShape="1">
          <a:blip r:embed="rId2"/>
          <a:srcRect b="45493"/>
          <a:stretch/>
        </p:blipFill>
        <p:spPr>
          <a:xfrm rot="19342153">
            <a:off x="8847330" y="3904376"/>
            <a:ext cx="2671840" cy="1980794"/>
          </a:xfrm>
          <a:prstGeom prst="rect">
            <a:avLst/>
          </a:prstGeom>
        </p:spPr>
      </p:pic>
      <p:pic>
        <p:nvPicPr>
          <p:cNvPr id="6" name="Imagen 5">
            <a:extLst>
              <a:ext uri="{FF2B5EF4-FFF2-40B4-BE49-F238E27FC236}">
                <a16:creationId xmlns:a16="http://schemas.microsoft.com/office/drawing/2014/main" id="{5EECFA64-015E-43C6-94E9-11886D8B28DB}"/>
              </a:ext>
            </a:extLst>
          </p:cNvPr>
          <p:cNvPicPr>
            <a:picLocks noChangeAspect="1"/>
          </p:cNvPicPr>
          <p:nvPr/>
        </p:nvPicPr>
        <p:blipFill>
          <a:blip r:embed="rId3"/>
          <a:stretch>
            <a:fillRect/>
          </a:stretch>
        </p:blipFill>
        <p:spPr>
          <a:xfrm>
            <a:off x="9249976" y="1709519"/>
            <a:ext cx="1693659" cy="1585224"/>
          </a:xfrm>
          <a:prstGeom prst="rect">
            <a:avLst/>
          </a:prstGeom>
        </p:spPr>
      </p:pic>
    </p:spTree>
    <p:extLst>
      <p:ext uri="{BB962C8B-B14F-4D97-AF65-F5344CB8AC3E}">
        <p14:creationId xmlns:p14="http://schemas.microsoft.com/office/powerpoint/2010/main" val="3925099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FD47FB76-6A57-42DE-910E-AAC16669C89E}"/>
              </a:ext>
            </a:extLst>
          </p:cNvPr>
          <p:cNvSpPr txBox="1">
            <a:spLocks/>
          </p:cNvSpPr>
          <p:nvPr/>
        </p:nvSpPr>
        <p:spPr>
          <a:xfrm>
            <a:off x="4394936" y="1629756"/>
            <a:ext cx="3103418" cy="764310"/>
          </a:xfrm>
          <a:prstGeom prst="rect">
            <a:avLst/>
          </a:prstGeom>
          <a:solidFill>
            <a:schemeClr val="accent4">
              <a:lumMod val="40000"/>
              <a:lumOff val="60000"/>
            </a:schemeClr>
          </a:solidFill>
          <a:ln w="19050">
            <a:solidFill>
              <a:schemeClr val="accent1"/>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buNone/>
            </a:pPr>
            <a:r>
              <a:rPr lang="es-MX" b="1" dirty="0"/>
              <a:t>Necesidades del aprendizaje del estudiante - competencia </a:t>
            </a:r>
          </a:p>
        </p:txBody>
      </p:sp>
      <p:sp>
        <p:nvSpPr>
          <p:cNvPr id="7" name="Marcador de contenido 2">
            <a:extLst>
              <a:ext uri="{FF2B5EF4-FFF2-40B4-BE49-F238E27FC236}">
                <a16:creationId xmlns:a16="http://schemas.microsoft.com/office/drawing/2014/main" id="{3C9F888E-208D-44CA-ADFE-F79BDDD80B3D}"/>
              </a:ext>
            </a:extLst>
          </p:cNvPr>
          <p:cNvSpPr txBox="1">
            <a:spLocks/>
          </p:cNvSpPr>
          <p:nvPr/>
        </p:nvSpPr>
        <p:spPr>
          <a:xfrm>
            <a:off x="4352565" y="2609178"/>
            <a:ext cx="3162423" cy="666037"/>
          </a:xfrm>
          <a:prstGeom prst="rect">
            <a:avLst/>
          </a:prstGeom>
          <a:solidFill>
            <a:schemeClr val="accent4">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buNone/>
            </a:pPr>
            <a:r>
              <a:rPr lang="es-MX" b="1" dirty="0"/>
              <a:t>Acuerdos de comunicación con la familia</a:t>
            </a:r>
            <a:endParaRPr lang="es-PE" b="1" dirty="0"/>
          </a:p>
          <a:p>
            <a:pPr marL="0" indent="0">
              <a:lnSpc>
                <a:spcPct val="150000"/>
              </a:lnSpc>
              <a:buNone/>
            </a:pPr>
            <a:endParaRPr lang="es-PE" sz="2400" dirty="0"/>
          </a:p>
        </p:txBody>
      </p:sp>
      <p:sp>
        <p:nvSpPr>
          <p:cNvPr id="8" name="Marcador de contenido 2">
            <a:extLst>
              <a:ext uri="{FF2B5EF4-FFF2-40B4-BE49-F238E27FC236}">
                <a16:creationId xmlns:a16="http://schemas.microsoft.com/office/drawing/2014/main" id="{6FA0B76D-5E9C-4111-A683-076F346570B1}"/>
              </a:ext>
            </a:extLst>
          </p:cNvPr>
          <p:cNvSpPr txBox="1">
            <a:spLocks/>
          </p:cNvSpPr>
          <p:nvPr/>
        </p:nvSpPr>
        <p:spPr>
          <a:xfrm>
            <a:off x="4395223" y="4439521"/>
            <a:ext cx="3129745" cy="1384231"/>
          </a:xfrm>
          <a:prstGeom prst="rect">
            <a:avLst/>
          </a:prstGeom>
          <a:solidFill>
            <a:schemeClr val="accent4">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lnSpc>
                <a:spcPct val="150000"/>
              </a:lnSpc>
              <a:buNone/>
            </a:pPr>
            <a:r>
              <a:rPr lang="es-MX" sz="2000" b="1" dirty="0"/>
              <a:t>Acuerdos colegiados</a:t>
            </a:r>
            <a:endParaRPr lang="es-PE" sz="2000" b="1" dirty="0"/>
          </a:p>
          <a:p>
            <a:pPr marL="0" indent="0">
              <a:lnSpc>
                <a:spcPct val="150000"/>
              </a:lnSpc>
              <a:buNone/>
            </a:pPr>
            <a:r>
              <a:rPr lang="es-PE" sz="2400" dirty="0"/>
              <a:t>O institucionales</a:t>
            </a:r>
          </a:p>
        </p:txBody>
      </p:sp>
      <p:sp>
        <p:nvSpPr>
          <p:cNvPr id="9" name="Marcador de contenido 2">
            <a:extLst>
              <a:ext uri="{FF2B5EF4-FFF2-40B4-BE49-F238E27FC236}">
                <a16:creationId xmlns:a16="http://schemas.microsoft.com/office/drawing/2014/main" id="{97BA3FD4-283D-4734-9FD0-7CE10EBCC9B8}"/>
              </a:ext>
            </a:extLst>
          </p:cNvPr>
          <p:cNvSpPr txBox="1">
            <a:spLocks/>
          </p:cNvSpPr>
          <p:nvPr/>
        </p:nvSpPr>
        <p:spPr>
          <a:xfrm>
            <a:off x="4352565" y="3482942"/>
            <a:ext cx="3172403" cy="871538"/>
          </a:xfrm>
          <a:prstGeom prst="rect">
            <a:avLst/>
          </a:prstGeom>
          <a:solidFill>
            <a:schemeClr val="accent4">
              <a:lumMod val="40000"/>
              <a:lumOff val="60000"/>
            </a:schemeClr>
          </a:solidFill>
          <a:ln w="12700">
            <a:solidFill>
              <a:schemeClr val="accent1"/>
            </a:solidFill>
          </a:ln>
        </p:spPr>
        <p:style>
          <a:lnRef idx="3">
            <a:schemeClr val="lt1"/>
          </a:lnRef>
          <a:fillRef idx="1">
            <a:schemeClr val="accent5"/>
          </a:fillRef>
          <a:effectRef idx="1">
            <a:schemeClr val="accent5"/>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dk1"/>
                </a:solidFill>
                <a:latin typeface="+mn-lt"/>
                <a:ea typeface="+mn-ea"/>
                <a:cs typeface="+mn-cs"/>
              </a:defRPr>
            </a:lvl9pPr>
          </a:lstStyle>
          <a:p>
            <a:pPr marL="0" indent="0">
              <a:buNone/>
            </a:pPr>
            <a:r>
              <a:rPr lang="es-MX" b="1" dirty="0">
                <a:solidFill>
                  <a:srgbClr val="FF0000"/>
                </a:solidFill>
              </a:rPr>
              <a:t>Dosificación: </a:t>
            </a:r>
            <a:r>
              <a:rPr lang="es-MX" b="1" dirty="0"/>
              <a:t>Dependiendo del proceso de aprendizaje y avances  del estudiante </a:t>
            </a:r>
            <a:endParaRPr lang="es-PE" b="1" dirty="0"/>
          </a:p>
          <a:p>
            <a:pPr marL="0" indent="0">
              <a:lnSpc>
                <a:spcPct val="150000"/>
              </a:lnSpc>
              <a:buNone/>
            </a:pPr>
            <a:endParaRPr lang="es-PE" sz="2400" dirty="0">
              <a:solidFill>
                <a:schemeClr val="tx1"/>
              </a:solidFill>
            </a:endParaRPr>
          </a:p>
        </p:txBody>
      </p:sp>
      <p:sp>
        <p:nvSpPr>
          <p:cNvPr id="10" name="Rectángulo 9">
            <a:extLst>
              <a:ext uri="{FF2B5EF4-FFF2-40B4-BE49-F238E27FC236}">
                <a16:creationId xmlns:a16="http://schemas.microsoft.com/office/drawing/2014/main" id="{0765457F-6ED3-40E0-BDD4-B1D7E84405AC}"/>
              </a:ext>
            </a:extLst>
          </p:cNvPr>
          <p:cNvSpPr/>
          <p:nvPr/>
        </p:nvSpPr>
        <p:spPr>
          <a:xfrm>
            <a:off x="2585258" y="257296"/>
            <a:ext cx="6427123" cy="677108"/>
          </a:xfrm>
          <a:prstGeom prst="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es-MX" dirty="0"/>
          </a:p>
          <a:p>
            <a:pPr algn="ctr"/>
            <a:r>
              <a:rPr lang="es-MX" sz="2000" b="1" dirty="0"/>
              <a:t>¿CÓMO Y CUANDO RECOGER EVIDENCIAS? </a:t>
            </a:r>
          </a:p>
        </p:txBody>
      </p:sp>
      <p:sp>
        <p:nvSpPr>
          <p:cNvPr id="11" name="Abrir llave 10">
            <a:extLst>
              <a:ext uri="{FF2B5EF4-FFF2-40B4-BE49-F238E27FC236}">
                <a16:creationId xmlns:a16="http://schemas.microsoft.com/office/drawing/2014/main" id="{3CDA7BCF-203F-44AF-B85D-204CCD7F5CE4}"/>
              </a:ext>
            </a:extLst>
          </p:cNvPr>
          <p:cNvSpPr/>
          <p:nvPr/>
        </p:nvSpPr>
        <p:spPr>
          <a:xfrm>
            <a:off x="3822495" y="1629755"/>
            <a:ext cx="460655" cy="3657600"/>
          </a:xfrm>
          <a:prstGeom prst="leftBrace">
            <a:avLst>
              <a:gd name="adj1" fmla="val 0"/>
              <a:gd name="adj2" fmla="val 450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solidFill>
                <a:srgbClr val="660066"/>
              </a:solidFill>
            </a:endParaRPr>
          </a:p>
        </p:txBody>
      </p:sp>
      <p:sp>
        <p:nvSpPr>
          <p:cNvPr id="12" name="CuadroTexto 11">
            <a:extLst>
              <a:ext uri="{FF2B5EF4-FFF2-40B4-BE49-F238E27FC236}">
                <a16:creationId xmlns:a16="http://schemas.microsoft.com/office/drawing/2014/main" id="{EAC74B6E-3BE0-4CED-842D-BF5A946DA8EE}"/>
              </a:ext>
            </a:extLst>
          </p:cNvPr>
          <p:cNvSpPr txBox="1"/>
          <p:nvPr/>
        </p:nvSpPr>
        <p:spPr>
          <a:xfrm>
            <a:off x="1096680" y="2770376"/>
            <a:ext cx="2147452" cy="584775"/>
          </a:xfrm>
          <a:prstGeom prst="rect">
            <a:avLst/>
          </a:prstGeom>
          <a:solidFill>
            <a:schemeClr val="accent4">
              <a:lumMod val="40000"/>
              <a:lumOff val="6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sz="1600" b="1" dirty="0">
                <a:solidFill>
                  <a:schemeClr val="tx1"/>
                </a:solidFill>
              </a:rPr>
              <a:t>PORTAFOLIO:</a:t>
            </a:r>
          </a:p>
          <a:p>
            <a:r>
              <a:rPr lang="es-MX" sz="1600" b="1" dirty="0">
                <a:solidFill>
                  <a:schemeClr val="tx1"/>
                </a:solidFill>
              </a:rPr>
              <a:t>ORGANIZACIÓN</a:t>
            </a:r>
            <a:endParaRPr lang="es-PE" sz="1600" b="1" dirty="0">
              <a:solidFill>
                <a:schemeClr val="tx1"/>
              </a:solidFill>
            </a:endParaRPr>
          </a:p>
        </p:txBody>
      </p:sp>
      <p:sp>
        <p:nvSpPr>
          <p:cNvPr id="16" name="CuadroTexto 15">
            <a:extLst>
              <a:ext uri="{FF2B5EF4-FFF2-40B4-BE49-F238E27FC236}">
                <a16:creationId xmlns:a16="http://schemas.microsoft.com/office/drawing/2014/main" id="{E1238AF3-0103-4905-8069-15B06734B1E6}"/>
              </a:ext>
            </a:extLst>
          </p:cNvPr>
          <p:cNvSpPr txBox="1"/>
          <p:nvPr/>
        </p:nvSpPr>
        <p:spPr>
          <a:xfrm>
            <a:off x="1194368" y="2059564"/>
            <a:ext cx="1704107" cy="338554"/>
          </a:xfrm>
          <a:prstGeom prst="rect">
            <a:avLst/>
          </a:prstGeo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1600" b="1" dirty="0">
                <a:solidFill>
                  <a:schemeClr val="tx1"/>
                </a:solidFill>
              </a:rPr>
              <a:t>PERIODICIDAD</a:t>
            </a:r>
            <a:endParaRPr lang="es-PE" sz="1600" b="1" dirty="0">
              <a:solidFill>
                <a:schemeClr val="tx1"/>
              </a:solidFill>
            </a:endParaRPr>
          </a:p>
        </p:txBody>
      </p:sp>
      <p:sp>
        <p:nvSpPr>
          <p:cNvPr id="17" name="CuadroTexto 16">
            <a:extLst>
              <a:ext uri="{FF2B5EF4-FFF2-40B4-BE49-F238E27FC236}">
                <a16:creationId xmlns:a16="http://schemas.microsoft.com/office/drawing/2014/main" id="{2102259C-F4E6-484C-B4E7-B392DE2ABB7C}"/>
              </a:ext>
            </a:extLst>
          </p:cNvPr>
          <p:cNvSpPr txBox="1"/>
          <p:nvPr/>
        </p:nvSpPr>
        <p:spPr>
          <a:xfrm>
            <a:off x="8346810" y="3848680"/>
            <a:ext cx="3484415" cy="923330"/>
          </a:xfrm>
          <a:prstGeom prst="rect">
            <a:avLst/>
          </a:prstGeom>
          <a:solidFill>
            <a:schemeClr val="accent4">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s-MX" dirty="0">
                <a:solidFill>
                  <a:schemeClr val="tx1"/>
                </a:solidFill>
              </a:rPr>
              <a:t>No todos los productos de los estudiantes se constituyen en evidencia de aprendizaje</a:t>
            </a:r>
            <a:endParaRPr lang="es-PE" dirty="0">
              <a:solidFill>
                <a:schemeClr val="tx1"/>
              </a:solidFill>
            </a:endParaRPr>
          </a:p>
        </p:txBody>
      </p:sp>
      <p:sp>
        <p:nvSpPr>
          <p:cNvPr id="19" name="Cerrar llave 18">
            <a:extLst>
              <a:ext uri="{FF2B5EF4-FFF2-40B4-BE49-F238E27FC236}">
                <a16:creationId xmlns:a16="http://schemas.microsoft.com/office/drawing/2014/main" id="{64365DB2-6D3E-4908-9E0E-8A938F703015}"/>
              </a:ext>
            </a:extLst>
          </p:cNvPr>
          <p:cNvSpPr/>
          <p:nvPr/>
        </p:nvSpPr>
        <p:spPr>
          <a:xfrm>
            <a:off x="7584403" y="1637133"/>
            <a:ext cx="460655" cy="3657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21" name="Imagen 20">
            <a:extLst>
              <a:ext uri="{FF2B5EF4-FFF2-40B4-BE49-F238E27FC236}">
                <a16:creationId xmlns:a16="http://schemas.microsoft.com/office/drawing/2014/main" id="{793DA85A-3AB2-40D6-9286-02C4251E6339}"/>
              </a:ext>
            </a:extLst>
          </p:cNvPr>
          <p:cNvPicPr>
            <a:picLocks noChangeAspect="1"/>
          </p:cNvPicPr>
          <p:nvPr/>
        </p:nvPicPr>
        <p:blipFill>
          <a:blip r:embed="rId2"/>
          <a:stretch>
            <a:fillRect/>
          </a:stretch>
        </p:blipFill>
        <p:spPr>
          <a:xfrm>
            <a:off x="1194368" y="4099668"/>
            <a:ext cx="1831153" cy="1621461"/>
          </a:xfrm>
          <a:prstGeom prst="rect">
            <a:avLst/>
          </a:prstGeom>
        </p:spPr>
      </p:pic>
      <p:pic>
        <p:nvPicPr>
          <p:cNvPr id="14" name="Picture 2" descr="Recursos gratuitos para seguir aprendiendo desde casa - Magis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193" y="1362122"/>
            <a:ext cx="2432794" cy="206388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670" y="4855595"/>
            <a:ext cx="1931550" cy="1448663"/>
          </a:xfrm>
          <a:prstGeom prst="rect">
            <a:avLst/>
          </a:prstGeom>
        </p:spPr>
      </p:pic>
    </p:spTree>
    <p:extLst>
      <p:ext uri="{BB962C8B-B14F-4D97-AF65-F5344CB8AC3E}">
        <p14:creationId xmlns:p14="http://schemas.microsoft.com/office/powerpoint/2010/main" val="95062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A6F9A-EBC1-48C9-8E23-884B88429472}"/>
              </a:ext>
            </a:extLst>
          </p:cNvPr>
          <p:cNvSpPr>
            <a:spLocks noGrp="1"/>
          </p:cNvSpPr>
          <p:nvPr>
            <p:ph type="title"/>
          </p:nvPr>
        </p:nvSpPr>
        <p:spPr>
          <a:xfrm>
            <a:off x="566105" y="2123224"/>
            <a:ext cx="2957700" cy="503437"/>
          </a:xfr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a:normAutofit/>
          </a:bodyPr>
          <a:lstStyle/>
          <a:p>
            <a:r>
              <a:rPr lang="es-MX" sz="1800" b="1" dirty="0"/>
              <a:t>ANÁLISIS DE LAS EVIDENCIAS</a:t>
            </a:r>
            <a:endParaRPr lang="es-PE" sz="1800" b="1" dirty="0"/>
          </a:p>
        </p:txBody>
      </p:sp>
      <p:graphicFrame>
        <p:nvGraphicFramePr>
          <p:cNvPr id="4" name="Marcador de contenido 3">
            <a:extLst>
              <a:ext uri="{FF2B5EF4-FFF2-40B4-BE49-F238E27FC236}">
                <a16:creationId xmlns:a16="http://schemas.microsoft.com/office/drawing/2014/main" id="{F7BD88E2-9693-45D4-9721-D4AB31E362FA}"/>
              </a:ext>
            </a:extLst>
          </p:cNvPr>
          <p:cNvGraphicFramePr>
            <a:graphicFrameLocks noGrp="1"/>
          </p:cNvGraphicFramePr>
          <p:nvPr>
            <p:ph idx="1"/>
            <p:extLst>
              <p:ext uri="{D42A27DB-BD31-4B8C-83A1-F6EECF244321}">
                <p14:modId xmlns:p14="http://schemas.microsoft.com/office/powerpoint/2010/main" val="3953617308"/>
              </p:ext>
            </p:extLst>
          </p:nvPr>
        </p:nvGraphicFramePr>
        <p:xfrm>
          <a:off x="4256114" y="1404851"/>
          <a:ext cx="7102867" cy="3940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curvada hacia la derecha 4">
            <a:extLst>
              <a:ext uri="{FF2B5EF4-FFF2-40B4-BE49-F238E27FC236}">
                <a16:creationId xmlns:a16="http://schemas.microsoft.com/office/drawing/2014/main" id="{4C7E7F81-BDE5-4B24-8795-D0E4BEC781E0}"/>
              </a:ext>
            </a:extLst>
          </p:cNvPr>
          <p:cNvSpPr/>
          <p:nvPr/>
        </p:nvSpPr>
        <p:spPr>
          <a:xfrm flipH="1">
            <a:off x="11442110" y="3151507"/>
            <a:ext cx="470027" cy="7600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8" name="Flecha: curvada hacia la derecha 4">
            <a:extLst>
              <a:ext uri="{FF2B5EF4-FFF2-40B4-BE49-F238E27FC236}">
                <a16:creationId xmlns:a16="http://schemas.microsoft.com/office/drawing/2014/main" id="{4C7E7F81-BDE5-4B24-8795-D0E4BEC781E0}"/>
              </a:ext>
            </a:extLst>
          </p:cNvPr>
          <p:cNvSpPr/>
          <p:nvPr/>
        </p:nvSpPr>
        <p:spPr>
          <a:xfrm rot="11220567" flipH="1">
            <a:off x="3802756" y="3067007"/>
            <a:ext cx="404662" cy="82289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9" name="Flecha: curvada hacia la derecha 4">
            <a:extLst>
              <a:ext uri="{FF2B5EF4-FFF2-40B4-BE49-F238E27FC236}">
                <a16:creationId xmlns:a16="http://schemas.microsoft.com/office/drawing/2014/main" id="{4C7E7F81-BDE5-4B24-8795-D0E4BEC781E0}"/>
              </a:ext>
            </a:extLst>
          </p:cNvPr>
          <p:cNvSpPr/>
          <p:nvPr/>
        </p:nvSpPr>
        <p:spPr>
          <a:xfrm rot="5400000" flipH="1">
            <a:off x="7477607" y="5277768"/>
            <a:ext cx="477003" cy="8779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pic>
        <p:nvPicPr>
          <p:cNvPr id="10" name="Marcador de contenido 3"/>
          <p:cNvPicPr>
            <a:picLocks noChangeAspect="1"/>
          </p:cNvPicPr>
          <p:nvPr/>
        </p:nvPicPr>
        <p:blipFill>
          <a:blip r:embed="rId7"/>
          <a:stretch>
            <a:fillRect/>
          </a:stretch>
        </p:blipFill>
        <p:spPr>
          <a:xfrm>
            <a:off x="434100" y="2777273"/>
            <a:ext cx="2923103" cy="1902732"/>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446" y="405032"/>
            <a:ext cx="2094757" cy="1225040"/>
          </a:xfrm>
          <a:prstGeom prst="rect">
            <a:avLst/>
          </a:prstGeom>
        </p:spPr>
      </p:pic>
    </p:spTree>
    <p:extLst>
      <p:ext uri="{BB962C8B-B14F-4D97-AF65-F5344CB8AC3E}">
        <p14:creationId xmlns:p14="http://schemas.microsoft.com/office/powerpoint/2010/main" val="70920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2552" t="11012" r="24618" b="10877"/>
          <a:stretch/>
        </p:blipFill>
        <p:spPr bwMode="auto">
          <a:xfrm>
            <a:off x="249383" y="218939"/>
            <a:ext cx="4405748" cy="3804422"/>
          </a:xfrm>
          <a:prstGeom prst="rect">
            <a:avLst/>
          </a:prstGeom>
          <a:ln>
            <a:noFill/>
          </a:ln>
          <a:extLst>
            <a:ext uri="{53640926-AAD7-44D8-BBD7-CCE9431645EC}">
              <a14:shadowObscured xmlns:a14="http://schemas.microsoft.com/office/drawing/2010/main"/>
            </a:ext>
          </a:extLst>
        </p:spPr>
      </p:pic>
      <p:sp>
        <p:nvSpPr>
          <p:cNvPr id="6" name="Llamada rectangular 5"/>
          <p:cNvSpPr/>
          <p:nvPr/>
        </p:nvSpPr>
        <p:spPr>
          <a:xfrm>
            <a:off x="1197034" y="4312423"/>
            <a:ext cx="914400" cy="446394"/>
          </a:xfrm>
          <a:prstGeom prst="wedgeRectCallout">
            <a:avLst>
              <a:gd name="adj1" fmla="val -61743"/>
              <a:gd name="adj2" fmla="val -1653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1</a:t>
            </a:r>
            <a:endParaRPr lang="en-US" b="1" dirty="0"/>
          </a:p>
        </p:txBody>
      </p:sp>
      <p:pic>
        <p:nvPicPr>
          <p:cNvPr id="8" name="Imagen 7"/>
          <p:cNvPicPr>
            <a:picLocks noChangeAspect="1"/>
          </p:cNvPicPr>
          <p:nvPr/>
        </p:nvPicPr>
        <p:blipFill rotWithShape="1">
          <a:blip r:embed="rId3"/>
          <a:srcRect l="19631" t="17305" r="4606" b="11099"/>
          <a:stretch/>
        </p:blipFill>
        <p:spPr>
          <a:xfrm>
            <a:off x="5053852" y="1148404"/>
            <a:ext cx="5525139" cy="4645567"/>
          </a:xfrm>
          <a:prstGeom prst="rect">
            <a:avLst/>
          </a:prstGeom>
        </p:spPr>
      </p:pic>
      <p:sp>
        <p:nvSpPr>
          <p:cNvPr id="10" name="Llamada rectangular 9"/>
          <p:cNvSpPr/>
          <p:nvPr/>
        </p:nvSpPr>
        <p:spPr>
          <a:xfrm>
            <a:off x="8894621" y="222876"/>
            <a:ext cx="914400" cy="446394"/>
          </a:xfrm>
          <a:prstGeom prst="wedgeRectCallout">
            <a:avLst>
              <a:gd name="adj1" fmla="val -58105"/>
              <a:gd name="adj2" fmla="val 4994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3</a:t>
            </a:r>
            <a:endParaRPr lang="en-US" b="1" dirty="0"/>
          </a:p>
        </p:txBody>
      </p:sp>
      <p:sp>
        <p:nvSpPr>
          <p:cNvPr id="11" name="Llamada rectangular 10"/>
          <p:cNvSpPr/>
          <p:nvPr/>
        </p:nvSpPr>
        <p:spPr>
          <a:xfrm>
            <a:off x="7190512" y="462443"/>
            <a:ext cx="914400" cy="446394"/>
          </a:xfrm>
          <a:prstGeom prst="wedgeRectCallout">
            <a:avLst>
              <a:gd name="adj1" fmla="val 12801"/>
              <a:gd name="adj2" fmla="val 715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2</a:t>
            </a:r>
            <a:endParaRPr lang="en-US" b="1" dirty="0"/>
          </a:p>
        </p:txBody>
      </p:sp>
    </p:spTree>
    <p:extLst>
      <p:ext uri="{BB962C8B-B14F-4D97-AF65-F5344CB8AC3E}">
        <p14:creationId xmlns:p14="http://schemas.microsoft.com/office/powerpoint/2010/main" val="246241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3"/>
          <p:cNvSpPr>
            <a:spLocks noChangeArrowheads="1"/>
          </p:cNvSpPr>
          <p:nvPr/>
        </p:nvSpPr>
        <p:spPr bwMode="auto">
          <a:xfrm>
            <a:off x="1620982" y="-38903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n-US" sz="1100" b="1" i="0" u="sng" strike="noStrike" cap="none" normalizeH="0" baseline="0">
                <a:ln>
                  <a:noFill/>
                </a:ln>
                <a:solidFill>
                  <a:schemeClr val="tx1"/>
                </a:solidFill>
                <a:effectLst/>
                <a:latin typeface="Arial" panose="020B0604020202020204" pitchFamily="34" charset="0"/>
                <a:ea typeface="Calibri" panose="020F0502020204030204" pitchFamily="34" charset="0"/>
              </a:rPr>
              <a:t>PROCESO PARA EL MONITOREO Y RETROALIMENTACIÓN DEL DESEMPEÑO DOCENTE EN EL TRABAJO REMOTO*</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¿QUÉ DEBE VERIRIFCAR EL DIRECTIVO?</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SI EL/LA DOCENTE CUMPLE CON LOS SIGUIENTES CRITERIOS.</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1" name="Grupo 10"/>
          <p:cNvGrpSpPr/>
          <p:nvPr/>
        </p:nvGrpSpPr>
        <p:grpSpPr>
          <a:xfrm>
            <a:off x="1398731" y="1528522"/>
            <a:ext cx="8625801" cy="2908011"/>
            <a:chOff x="0" y="-9"/>
            <a:chExt cx="6228075" cy="2515234"/>
          </a:xfrm>
        </p:grpSpPr>
        <p:grpSp>
          <p:nvGrpSpPr>
            <p:cNvPr id="12" name="Grupo 11"/>
            <p:cNvGrpSpPr/>
            <p:nvPr/>
          </p:nvGrpSpPr>
          <p:grpSpPr>
            <a:xfrm>
              <a:off x="0" y="-9"/>
              <a:ext cx="6228075" cy="2515234"/>
              <a:chOff x="0" y="-9"/>
              <a:chExt cx="6228075" cy="2515234"/>
            </a:xfrm>
          </p:grpSpPr>
          <p:sp>
            <p:nvSpPr>
              <p:cNvPr id="13" name="Rectángulo 12"/>
              <p:cNvSpPr/>
              <p:nvPr/>
            </p:nvSpPr>
            <p:spPr>
              <a:xfrm>
                <a:off x="0" y="0"/>
                <a:ext cx="6228075" cy="2515225"/>
              </a:xfrm>
              <a:prstGeom prst="rect">
                <a:avLst/>
              </a:prstGeom>
              <a:noFill/>
              <a:ln>
                <a:noFill/>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14" name="Rectángulo redondeado 13"/>
              <p:cNvSpPr/>
              <p:nvPr/>
            </p:nvSpPr>
            <p:spPr>
              <a:xfrm>
                <a:off x="2623" y="763345"/>
                <a:ext cx="1952339" cy="920551"/>
              </a:xfrm>
              <a:prstGeom prst="roundRect">
                <a:avLst>
                  <a:gd name="adj" fmla="val 10000"/>
                </a:avLst>
              </a:prstGeom>
              <a:solidFill>
                <a:schemeClr val="lt1">
                  <a:alpha val="89803"/>
                </a:schemeClr>
              </a:solidFill>
              <a:ln w="12700" cap="flat" cmpd="sng">
                <a:solidFill>
                  <a:srgbClr val="7030A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15" name="Cuadro de texto 4"/>
              <p:cNvSpPr txBox="1"/>
              <p:nvPr/>
            </p:nvSpPr>
            <p:spPr>
              <a:xfrm>
                <a:off x="23807" y="784529"/>
                <a:ext cx="1909971" cy="680922"/>
              </a:xfrm>
              <a:prstGeom prst="rect">
                <a:avLst/>
              </a:prstGeom>
              <a:noFill/>
              <a:ln>
                <a:noFill/>
              </a:ln>
            </p:spPr>
            <p:txBody>
              <a:bodyPr spcFirstLastPara="1" wrap="square" lIns="123825" tIns="123825" rIns="123825" bIns="123825" anchor="t" anchorCtr="0">
                <a:noAutofit/>
              </a:bodyPr>
              <a:lstStyle/>
              <a:p>
                <a:pPr marL="57150" indent="57150">
                  <a:lnSpc>
                    <a:spcPct val="89000"/>
                  </a:lnSpc>
                  <a:spcAft>
                    <a:spcPts val="0"/>
                  </a:spcAft>
                </a:pPr>
                <a:r>
                  <a:rPr lang="es-PE" sz="1100" dirty="0">
                    <a:solidFill>
                      <a:srgbClr val="000000"/>
                    </a:solidFill>
                    <a:effectLst/>
                    <a:latin typeface="Calibri" panose="020F0502020204030204" pitchFamily="34" charset="0"/>
                    <a:ea typeface="Calibri" panose="020F0502020204030204" pitchFamily="34" charset="0"/>
                  </a:rPr>
                  <a:t>Revisa la(s) plataforma(s)</a:t>
                </a:r>
                <a:endParaRPr lang="en-US" sz="1100" dirty="0">
                  <a:effectLst/>
                  <a:latin typeface="Calibri" panose="020F0502020204030204" pitchFamily="34" charset="0"/>
                  <a:ea typeface="Calibri" panose="020F0502020204030204" pitchFamily="34" charset="0"/>
                </a:endParaRP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Revisa las actividades de la secuencia</a:t>
                </a: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didáctica propuesta.</a:t>
                </a:r>
                <a:endParaRPr lang="en-US" sz="1100" dirty="0">
                  <a:effectLst/>
                  <a:latin typeface="Calibri" panose="020F0502020204030204" pitchFamily="34" charset="0"/>
                  <a:ea typeface="Calibri" panose="020F0502020204030204" pitchFamily="34" charset="0"/>
                </a:endParaRPr>
              </a:p>
            </p:txBody>
          </p:sp>
          <p:sp>
            <p:nvSpPr>
              <p:cNvPr id="16" name="Forma libre 15"/>
              <p:cNvSpPr/>
              <p:nvPr/>
            </p:nvSpPr>
            <p:spPr>
              <a:xfrm>
                <a:off x="869831" y="454558"/>
                <a:ext cx="2049297" cy="2049297"/>
              </a:xfrm>
              <a:custGeom>
                <a:avLst/>
                <a:gdLst/>
                <a:ahLst/>
                <a:cxnLst/>
                <a:rect l="l" t="t" r="r" b="b"/>
                <a:pathLst>
                  <a:path w="120000" h="120000" extrusionOk="0">
                    <a:moveTo>
                      <a:pt x="13972" y="95829"/>
                    </a:moveTo>
                    <a:lnTo>
                      <a:pt x="15949" y="94290"/>
                    </a:lnTo>
                    <a:lnTo>
                      <a:pt x="15949" y="94290"/>
                    </a:lnTo>
                    <a:cubicBezTo>
                      <a:pt x="27831" y="109555"/>
                      <a:pt x="46769" y="117580"/>
                      <a:pt x="66000" y="115501"/>
                    </a:cubicBezTo>
                    <a:cubicBezTo>
                      <a:pt x="85232" y="113421"/>
                      <a:pt x="102017" y="101534"/>
                      <a:pt x="110362" y="84083"/>
                    </a:cubicBezTo>
                    <a:lnTo>
                      <a:pt x="108809" y="83478"/>
                    </a:lnTo>
                    <a:lnTo>
                      <a:pt x="113183" y="80720"/>
                    </a:lnTo>
                    <a:lnTo>
                      <a:pt x="114256" y="85600"/>
                    </a:lnTo>
                    <a:lnTo>
                      <a:pt x="112703" y="84995"/>
                    </a:lnTo>
                    <a:lnTo>
                      <a:pt x="112703" y="84995"/>
                    </a:lnTo>
                    <a:cubicBezTo>
                      <a:pt x="104027" y="103287"/>
                      <a:pt x="86487" y="115773"/>
                      <a:pt x="66363" y="117982"/>
                    </a:cubicBezTo>
                    <a:cubicBezTo>
                      <a:pt x="46238" y="120190"/>
                      <a:pt x="26408" y="111805"/>
                      <a:pt x="13972" y="95829"/>
                    </a:cubicBezTo>
                    <a:close/>
                  </a:path>
                </a:pathLst>
              </a:custGeom>
              <a:solidFill>
                <a:srgbClr val="7030A0"/>
              </a:solidFill>
              <a:ln>
                <a:noFill/>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17" name="Rectángulo redondeado 16"/>
              <p:cNvSpPr/>
              <p:nvPr/>
            </p:nvSpPr>
            <p:spPr>
              <a:xfrm>
                <a:off x="451948" y="1596921"/>
                <a:ext cx="1341109" cy="483213"/>
              </a:xfrm>
              <a:prstGeom prst="roundRect">
                <a:avLst>
                  <a:gd name="adj" fmla="val 10000"/>
                </a:avLst>
              </a:prstGeom>
              <a:solidFill>
                <a:srgbClr val="00C49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18" name="Cuadro de texto 7"/>
              <p:cNvSpPr txBox="1"/>
              <p:nvPr/>
            </p:nvSpPr>
            <p:spPr>
              <a:xfrm>
                <a:off x="466101" y="1611074"/>
                <a:ext cx="1312803" cy="454907"/>
              </a:xfrm>
              <a:prstGeom prst="rect">
                <a:avLst/>
              </a:prstGeom>
              <a:noFill/>
              <a:ln>
                <a:noFill/>
              </a:ln>
            </p:spPr>
            <p:txBody>
              <a:bodyPr spcFirstLastPara="1" wrap="square" lIns="20950" tIns="13950" rIns="20950" bIns="13950" anchor="ctr" anchorCtr="0">
                <a:noAutofit/>
              </a:bodyPr>
              <a:lstStyle/>
              <a:p>
                <a:pPr algn="ctr">
                  <a:lnSpc>
                    <a:spcPct val="89000"/>
                  </a:lnSpc>
                  <a:spcAft>
                    <a:spcPts val="0"/>
                  </a:spcAft>
                </a:pPr>
                <a:r>
                  <a:rPr lang="es-PE" sz="1100" b="1" dirty="0">
                    <a:solidFill>
                      <a:srgbClr val="000000"/>
                    </a:solidFill>
                    <a:effectLst/>
                    <a:latin typeface="Calibri" panose="020F0502020204030204" pitchFamily="34" charset="0"/>
                    <a:ea typeface="Calibri" panose="020F0502020204030204" pitchFamily="34" charset="0"/>
                  </a:rPr>
                  <a:t>1. Seguimiento de las sesiones de Aprendo en Casa</a:t>
                </a:r>
                <a:endParaRPr lang="en-US" sz="1100" dirty="0">
                  <a:effectLst/>
                  <a:latin typeface="Calibri" panose="020F0502020204030204" pitchFamily="34" charset="0"/>
                  <a:ea typeface="Calibri" panose="020F0502020204030204" pitchFamily="34" charset="0"/>
                </a:endParaRPr>
              </a:p>
            </p:txBody>
          </p:sp>
          <p:sp>
            <p:nvSpPr>
              <p:cNvPr id="19" name="Rectángulo redondeado 18"/>
              <p:cNvSpPr/>
              <p:nvPr/>
            </p:nvSpPr>
            <p:spPr>
              <a:xfrm>
                <a:off x="2158714" y="751660"/>
                <a:ext cx="1718317" cy="1010457"/>
              </a:xfrm>
              <a:prstGeom prst="roundRect">
                <a:avLst>
                  <a:gd name="adj" fmla="val 10000"/>
                </a:avLst>
              </a:prstGeom>
              <a:solidFill>
                <a:schemeClr val="lt1">
                  <a:alpha val="89803"/>
                </a:schemeClr>
              </a:solidFill>
              <a:ln w="12700" cap="flat" cmpd="sng">
                <a:solidFill>
                  <a:srgbClr val="7030A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20" name="Cuadro de texto 9"/>
              <p:cNvSpPr txBox="1"/>
              <p:nvPr/>
            </p:nvSpPr>
            <p:spPr>
              <a:xfrm>
                <a:off x="2181967" y="991439"/>
                <a:ext cx="1671811" cy="747424"/>
              </a:xfrm>
              <a:prstGeom prst="rect">
                <a:avLst/>
              </a:prstGeom>
              <a:noFill/>
              <a:ln>
                <a:noFill/>
              </a:ln>
            </p:spPr>
            <p:txBody>
              <a:bodyPr spcFirstLastPara="1" wrap="square" lIns="123825" tIns="123825" rIns="123825" bIns="123825" anchor="t" anchorCtr="0">
                <a:noAutofit/>
              </a:bodyPr>
              <a:lstStyle/>
              <a:p>
                <a:pPr marL="57150" indent="57150">
                  <a:lnSpc>
                    <a:spcPct val="89000"/>
                  </a:lnSpc>
                  <a:spcAft>
                    <a:spcPts val="0"/>
                  </a:spcAft>
                </a:pPr>
                <a:r>
                  <a:rPr lang="es-PE" sz="1100" dirty="0">
                    <a:solidFill>
                      <a:srgbClr val="000000"/>
                    </a:solidFill>
                    <a:effectLst/>
                    <a:latin typeface="Calibri" panose="020F0502020204030204" pitchFamily="34" charset="0"/>
                    <a:ea typeface="Calibri" panose="020F0502020204030204" pitchFamily="34" charset="0"/>
                  </a:rPr>
                  <a:t>Realiza seguimiento al</a:t>
                </a:r>
              </a:p>
              <a:p>
                <a:pPr marL="57150" indent="57150">
                  <a:lnSpc>
                    <a:spcPct val="89000"/>
                  </a:lnSpc>
                  <a:spcAft>
                    <a:spcPts val="0"/>
                  </a:spcAft>
                </a:pPr>
                <a:r>
                  <a:rPr lang="es-PE" sz="1100" dirty="0">
                    <a:solidFill>
                      <a:srgbClr val="000000"/>
                    </a:solidFill>
                    <a:effectLst/>
                    <a:latin typeface="Calibri" panose="020F0502020204030204" pitchFamily="34" charset="0"/>
                    <a:ea typeface="Calibri" panose="020F0502020204030204" pitchFamily="34" charset="0"/>
                  </a:rPr>
                  <a:t>cumplimiento de las actividades</a:t>
                </a:r>
              </a:p>
              <a:p>
                <a:pPr marL="57150" indent="57150">
                  <a:lnSpc>
                    <a:spcPct val="89000"/>
                  </a:lnSpc>
                  <a:spcAft>
                    <a:spcPts val="0"/>
                  </a:spcAft>
                </a:pPr>
                <a:r>
                  <a:rPr lang="es-PE" sz="1100" dirty="0">
                    <a:solidFill>
                      <a:srgbClr val="000000"/>
                    </a:solidFill>
                    <a:effectLst/>
                    <a:latin typeface="Calibri" panose="020F0502020204030204" pitchFamily="34" charset="0"/>
                    <a:ea typeface="Calibri" panose="020F0502020204030204" pitchFamily="34" charset="0"/>
                  </a:rPr>
                  <a:t>propuestas.</a:t>
                </a:r>
                <a:endParaRPr lang="en-US" sz="1100" dirty="0">
                  <a:effectLst/>
                  <a:latin typeface="Calibri" panose="020F0502020204030204" pitchFamily="34" charset="0"/>
                  <a:ea typeface="Calibri" panose="020F0502020204030204" pitchFamily="34" charset="0"/>
                </a:endParaRPr>
              </a:p>
            </p:txBody>
          </p:sp>
          <p:sp>
            <p:nvSpPr>
              <p:cNvPr id="21" name="Forma libre 20"/>
              <p:cNvSpPr/>
              <p:nvPr/>
            </p:nvSpPr>
            <p:spPr>
              <a:xfrm>
                <a:off x="2962435" y="-9"/>
                <a:ext cx="2242558" cy="2242558"/>
              </a:xfrm>
              <a:custGeom>
                <a:avLst/>
                <a:gdLst/>
                <a:ahLst/>
                <a:cxnLst/>
                <a:rect l="l" t="t" r="r" b="b"/>
                <a:pathLst>
                  <a:path w="120000" h="120000" extrusionOk="0">
                    <a:moveTo>
                      <a:pt x="9715" y="30158"/>
                    </a:moveTo>
                    <a:lnTo>
                      <a:pt x="9715" y="30158"/>
                    </a:lnTo>
                    <a:cubicBezTo>
                      <a:pt x="20106" y="12648"/>
                      <a:pt x="38857" y="1805"/>
                      <a:pt x="59216" y="1532"/>
                    </a:cubicBezTo>
                    <a:cubicBezTo>
                      <a:pt x="79575" y="1259"/>
                      <a:pt x="98610" y="11596"/>
                      <a:pt x="109467" y="28821"/>
                    </a:cubicBezTo>
                    <a:lnTo>
                      <a:pt x="110806" y="28093"/>
                    </a:lnTo>
                    <a:lnTo>
                      <a:pt x="110383" y="32648"/>
                    </a:lnTo>
                    <a:lnTo>
                      <a:pt x="106111" y="30642"/>
                    </a:lnTo>
                    <a:lnTo>
                      <a:pt x="107451" y="29915"/>
                    </a:lnTo>
                    <a:lnTo>
                      <a:pt x="107451" y="29915"/>
                    </a:lnTo>
                    <a:cubicBezTo>
                      <a:pt x="96989" y="13415"/>
                      <a:pt x="78707" y="3534"/>
                      <a:pt x="59172" y="3822"/>
                    </a:cubicBezTo>
                    <a:cubicBezTo>
                      <a:pt x="39637" y="4110"/>
                      <a:pt x="21655" y="14525"/>
                      <a:pt x="11684" y="31326"/>
                    </a:cubicBezTo>
                    <a:close/>
                  </a:path>
                </a:pathLst>
              </a:custGeom>
              <a:solidFill>
                <a:srgbClr val="7030A0"/>
              </a:solidFill>
              <a:ln>
                <a:noFill/>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22" name="Rectángulo redondeado 21"/>
              <p:cNvSpPr/>
              <p:nvPr/>
            </p:nvSpPr>
            <p:spPr>
              <a:xfrm>
                <a:off x="2581836" y="642397"/>
                <a:ext cx="1197973" cy="345599"/>
              </a:xfrm>
              <a:prstGeom prst="roundRect">
                <a:avLst>
                  <a:gd name="adj" fmla="val 10000"/>
                </a:avLst>
              </a:prstGeom>
              <a:solidFill>
                <a:srgbClr val="FF705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23" name="Cuadro de texto 12"/>
              <p:cNvSpPr txBox="1"/>
              <p:nvPr/>
            </p:nvSpPr>
            <p:spPr>
              <a:xfrm>
                <a:off x="2591958" y="652519"/>
                <a:ext cx="1177729" cy="325355"/>
              </a:xfrm>
              <a:prstGeom prst="rect">
                <a:avLst/>
              </a:prstGeom>
              <a:noFill/>
              <a:ln>
                <a:noFill/>
              </a:ln>
            </p:spPr>
            <p:txBody>
              <a:bodyPr spcFirstLastPara="1" wrap="square" lIns="20950" tIns="13950" rIns="20950" bIns="13950" anchor="ctr" anchorCtr="0">
                <a:noAutofit/>
              </a:bodyPr>
              <a:lstStyle/>
              <a:p>
                <a:pPr algn="ctr">
                  <a:lnSpc>
                    <a:spcPct val="89000"/>
                  </a:lnSpc>
                  <a:spcAft>
                    <a:spcPts val="0"/>
                  </a:spcAft>
                </a:pPr>
                <a:r>
                  <a:rPr lang="es-PE" sz="1100" b="1" dirty="0">
                    <a:solidFill>
                      <a:srgbClr val="000000"/>
                    </a:solidFill>
                    <a:effectLst/>
                    <a:latin typeface="Calibri" panose="020F0502020204030204" pitchFamily="34" charset="0"/>
                    <a:ea typeface="Calibri" panose="020F0502020204030204" pitchFamily="34" charset="0"/>
                  </a:rPr>
                  <a:t>2. Seguimiento de actividades</a:t>
                </a:r>
                <a:endParaRPr lang="en-US" sz="1100" dirty="0">
                  <a:effectLst/>
                  <a:latin typeface="Calibri" panose="020F0502020204030204" pitchFamily="34" charset="0"/>
                  <a:ea typeface="Calibri" panose="020F0502020204030204" pitchFamily="34" charset="0"/>
                </a:endParaRPr>
              </a:p>
            </p:txBody>
          </p:sp>
          <p:sp>
            <p:nvSpPr>
              <p:cNvPr id="24" name="Rectángulo redondeado 23"/>
              <p:cNvSpPr/>
              <p:nvPr/>
            </p:nvSpPr>
            <p:spPr>
              <a:xfrm>
                <a:off x="4080782" y="611132"/>
                <a:ext cx="2144673" cy="1292970"/>
              </a:xfrm>
              <a:prstGeom prst="roundRect">
                <a:avLst>
                  <a:gd name="adj" fmla="val 10000"/>
                </a:avLst>
              </a:prstGeom>
              <a:solidFill>
                <a:schemeClr val="lt1">
                  <a:alpha val="89803"/>
                </a:schemeClr>
              </a:solidFill>
              <a:ln w="12700" cap="flat" cmpd="sng">
                <a:solidFill>
                  <a:srgbClr val="7030A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25" name="Cuadro de texto 14"/>
              <p:cNvSpPr txBox="1"/>
              <p:nvPr/>
            </p:nvSpPr>
            <p:spPr>
              <a:xfrm>
                <a:off x="4110537" y="640887"/>
                <a:ext cx="2085163" cy="956395"/>
              </a:xfrm>
              <a:prstGeom prst="rect">
                <a:avLst/>
              </a:prstGeom>
              <a:noFill/>
              <a:ln>
                <a:noFill/>
              </a:ln>
            </p:spPr>
            <p:txBody>
              <a:bodyPr spcFirstLastPara="1" wrap="square" lIns="123825" tIns="123825" rIns="123825" bIns="123825" anchor="t" anchorCtr="0">
                <a:noAutofit/>
              </a:bodyPr>
              <a:lstStyle/>
              <a:p>
                <a:pPr marL="57150" indent="57150">
                  <a:lnSpc>
                    <a:spcPct val="89000"/>
                  </a:lnSpc>
                  <a:spcAft>
                    <a:spcPts val="0"/>
                  </a:spcAft>
                </a:pPr>
                <a:r>
                  <a:rPr lang="es-PE" sz="1100" dirty="0">
                    <a:solidFill>
                      <a:srgbClr val="000000"/>
                    </a:solidFill>
                    <a:effectLst/>
                    <a:latin typeface="Calibri" panose="020F0502020204030204" pitchFamily="34" charset="0"/>
                    <a:ea typeface="Calibri" panose="020F0502020204030204" pitchFamily="34" charset="0"/>
                  </a:rPr>
                  <a:t>Identificar las necesidades de aprendizaje </a:t>
                </a:r>
                <a:endParaRPr lang="en-US" sz="1100" dirty="0">
                  <a:effectLst/>
                  <a:latin typeface="Calibri" panose="020F0502020204030204" pitchFamily="34" charset="0"/>
                  <a:ea typeface="Calibri" panose="020F0502020204030204" pitchFamily="34" charset="0"/>
                </a:endParaRP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Realizar retroalimentación</a:t>
                </a:r>
                <a:endParaRPr lang="en-US" sz="1100" dirty="0">
                  <a:latin typeface="Calibri" panose="020F0502020204030204" pitchFamily="34" charset="0"/>
                  <a:ea typeface="Calibri" panose="020F0502020204030204" pitchFamily="34" charset="0"/>
                </a:endParaRP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Si no existiera necesidades de aprendizaje,</a:t>
                </a: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realizar una devolución sobre la resolución</a:t>
                </a:r>
              </a:p>
              <a:p>
                <a:pPr marL="57150" indent="57150">
                  <a:lnSpc>
                    <a:spcPct val="89000"/>
                  </a:lnSpc>
                  <a:spcBef>
                    <a:spcPts val="165"/>
                  </a:spcBef>
                  <a:spcAft>
                    <a:spcPts val="0"/>
                  </a:spcAft>
                </a:pPr>
                <a:r>
                  <a:rPr lang="es-PE" sz="1100" dirty="0">
                    <a:solidFill>
                      <a:srgbClr val="000000"/>
                    </a:solidFill>
                    <a:effectLst/>
                    <a:latin typeface="Calibri" panose="020F0502020204030204" pitchFamily="34" charset="0"/>
                    <a:ea typeface="Calibri" panose="020F0502020204030204" pitchFamily="34" charset="0"/>
                  </a:rPr>
                  <a:t>de la actividad dejada.</a:t>
                </a:r>
                <a:endParaRPr lang="en-US" sz="1100" dirty="0">
                  <a:effectLst/>
                  <a:latin typeface="Calibri" panose="020F0502020204030204" pitchFamily="34" charset="0"/>
                  <a:ea typeface="Calibri" panose="020F0502020204030204" pitchFamily="34" charset="0"/>
                </a:endParaRPr>
              </a:p>
            </p:txBody>
          </p:sp>
          <p:sp>
            <p:nvSpPr>
              <p:cNvPr id="26" name="Rectángulo redondeado 25"/>
              <p:cNvSpPr/>
              <p:nvPr/>
            </p:nvSpPr>
            <p:spPr>
              <a:xfrm>
                <a:off x="4694295" y="1865919"/>
                <a:ext cx="1307875" cy="345599"/>
              </a:xfrm>
              <a:prstGeom prst="roundRect">
                <a:avLst>
                  <a:gd name="adj" fmla="val 10000"/>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0"/>
                  </a:spcAft>
                </a:pPr>
                <a:r>
                  <a:rPr lang="es-PE" sz="110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p:txBody>
          </p:sp>
          <p:sp>
            <p:nvSpPr>
              <p:cNvPr id="27" name="Cuadro de texto 16"/>
              <p:cNvSpPr txBox="1"/>
              <p:nvPr/>
            </p:nvSpPr>
            <p:spPr>
              <a:xfrm>
                <a:off x="4704417" y="1876041"/>
                <a:ext cx="1287631" cy="325355"/>
              </a:xfrm>
              <a:prstGeom prst="rect">
                <a:avLst/>
              </a:prstGeom>
              <a:noFill/>
              <a:ln>
                <a:noFill/>
              </a:ln>
            </p:spPr>
            <p:txBody>
              <a:bodyPr spcFirstLastPara="1" wrap="square" lIns="20950" tIns="13950" rIns="20950" bIns="13950" anchor="ctr" anchorCtr="0">
                <a:noAutofit/>
              </a:bodyPr>
              <a:lstStyle/>
              <a:p>
                <a:pPr algn="ctr">
                  <a:lnSpc>
                    <a:spcPct val="89000"/>
                  </a:lnSpc>
                  <a:spcAft>
                    <a:spcPts val="0"/>
                  </a:spcAft>
                </a:pPr>
                <a:r>
                  <a:rPr lang="es-PE" sz="1100" b="1" dirty="0">
                    <a:solidFill>
                      <a:srgbClr val="000000"/>
                    </a:solidFill>
                    <a:effectLst/>
                    <a:latin typeface="Calibri" panose="020F0502020204030204" pitchFamily="34" charset="0"/>
                    <a:ea typeface="Calibri" panose="020F0502020204030204" pitchFamily="34" charset="0"/>
                  </a:rPr>
                  <a:t>3. Retroalimentación</a:t>
                </a:r>
                <a:endParaRPr lang="en-US" sz="1100" dirty="0">
                  <a:effectLst/>
                  <a:latin typeface="Calibri" panose="020F0502020204030204" pitchFamily="34" charset="0"/>
                  <a:ea typeface="Calibri" panose="020F0502020204030204" pitchFamily="34" charset="0"/>
                </a:endParaRPr>
              </a:p>
            </p:txBody>
          </p:sp>
        </p:grpSp>
      </p:grpSp>
      <p:sp>
        <p:nvSpPr>
          <p:cNvPr id="7" name="Rectangle 39"/>
          <p:cNvSpPr>
            <a:spLocks noChangeArrowheads="1"/>
          </p:cNvSpPr>
          <p:nvPr/>
        </p:nvSpPr>
        <p:spPr bwMode="auto">
          <a:xfrm>
            <a:off x="2106757" y="-34331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ítulo 7"/>
          <p:cNvSpPr>
            <a:spLocks noGrp="1"/>
          </p:cNvSpPr>
          <p:nvPr>
            <p:ph type="title"/>
          </p:nvPr>
        </p:nvSpPr>
        <p:spPr>
          <a:xfrm>
            <a:off x="2273093" y="470696"/>
            <a:ext cx="7062067" cy="684340"/>
          </a:xfrm>
          <a:solidFill>
            <a:srgbClr val="FFC000"/>
          </a:solidFill>
        </p:spPr>
        <p:txBody>
          <a:bodyPr>
            <a:normAutofit fontScale="90000"/>
          </a:bodyPr>
          <a:lstStyle/>
          <a:p>
            <a:pPr algn="ctr"/>
            <a:r>
              <a:rPr lang="es-PE" sz="2400" b="1" dirty="0"/>
              <a:t>EN EL MARCO DE LA ESTRATEGIA APRENDO EN CASA</a:t>
            </a:r>
            <a:br>
              <a:rPr lang="es-PE" sz="2400" b="1" dirty="0"/>
            </a:br>
            <a:r>
              <a:rPr lang="es-PE" sz="2400" b="1" dirty="0"/>
              <a:t>¿QUÉ DEBE VERIFICAR EL DIRECTIVO?</a:t>
            </a:r>
            <a:endParaRPr lang="en-US" sz="2400" b="1" dirty="0"/>
          </a:p>
        </p:txBody>
      </p:sp>
      <p:sp>
        <p:nvSpPr>
          <p:cNvPr id="30" name="Rectángulo redondeado 29"/>
          <p:cNvSpPr/>
          <p:nvPr/>
        </p:nvSpPr>
        <p:spPr>
          <a:xfrm>
            <a:off x="4665381" y="4385503"/>
            <a:ext cx="3545843" cy="582295"/>
          </a:xfrm>
          <a:prstGeom prst="roundRect">
            <a:avLst>
              <a:gd name="adj" fmla="val 16667"/>
            </a:avLst>
          </a:prstGeom>
          <a:solidFill>
            <a:schemeClr val="accen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algn="ctr">
              <a:lnSpc>
                <a:spcPct val="107000"/>
              </a:lnSpc>
              <a:spcAft>
                <a:spcPts val="0"/>
              </a:spcAft>
            </a:pPr>
            <a:r>
              <a:rPr lang="es-PE" sz="1400" b="1" dirty="0">
                <a:effectLst/>
                <a:latin typeface="Calibri" panose="020F0502020204030204" pitchFamily="34" charset="0"/>
                <a:ea typeface="Calibri" panose="020F0502020204030204" pitchFamily="34" charset="0"/>
              </a:rPr>
              <a:t>4.-Actividad complementaria</a:t>
            </a:r>
            <a:endParaRPr lang="en-US" sz="1400" dirty="0">
              <a:effectLst/>
              <a:latin typeface="Calibri" panose="020F0502020204030204" pitchFamily="34" charset="0"/>
              <a:ea typeface="Calibri" panose="020F0502020204030204" pitchFamily="34" charset="0"/>
            </a:endParaRPr>
          </a:p>
        </p:txBody>
      </p:sp>
      <p:sp>
        <p:nvSpPr>
          <p:cNvPr id="10" name="Rectángulo 9"/>
          <p:cNvSpPr/>
          <p:nvPr/>
        </p:nvSpPr>
        <p:spPr>
          <a:xfrm>
            <a:off x="303454" y="1330756"/>
            <a:ext cx="5899436" cy="369332"/>
          </a:xfrm>
          <a:prstGeom prst="rect">
            <a:avLst/>
          </a:prstGeom>
        </p:spPr>
        <p:txBody>
          <a:bodyPr wrap="none">
            <a:spAutoFit/>
          </a:bodyPr>
          <a:lstStyle/>
          <a:p>
            <a:r>
              <a:rPr lang="es-PE" b="1" dirty="0"/>
              <a:t>SI EL/LA DOCENTE CUMPLE CON LOS SIGUIENTES CRITERIOS</a:t>
            </a:r>
            <a:endParaRPr lang="en-US" dirty="0"/>
          </a:p>
        </p:txBody>
      </p:sp>
    </p:spTree>
    <p:extLst>
      <p:ext uri="{BB962C8B-B14F-4D97-AF65-F5344CB8AC3E}">
        <p14:creationId xmlns:p14="http://schemas.microsoft.com/office/powerpoint/2010/main" val="2582457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47253" y="319128"/>
            <a:ext cx="10151225" cy="1496692"/>
          </a:xfrm>
          <a:prstGeom prst="rect">
            <a:avLst/>
          </a:prstGeom>
        </p:spPr>
        <p:txBody>
          <a:bodyPr wrap="square">
            <a:spAutoFit/>
          </a:bodyPr>
          <a:lstStyle/>
          <a:p>
            <a:pPr marL="342900" marR="719455" lvl="0" indent="-342900" algn="just">
              <a:lnSpc>
                <a:spcPct val="107000"/>
              </a:lnSpc>
              <a:spcBef>
                <a:spcPts val="500"/>
              </a:spcBef>
              <a:spcAft>
                <a:spcPts val="0"/>
              </a:spcAft>
              <a:buFont typeface="+mj-lt"/>
              <a:buAutoNum type="arabicPeriod"/>
            </a:pPr>
            <a:r>
              <a:rPr lang="es-PE" b="1" dirty="0">
                <a:solidFill>
                  <a:srgbClr val="FF0000"/>
                </a:solidFill>
                <a:latin typeface="Calibri" panose="020F0502020204030204" pitchFamily="34" charset="0"/>
                <a:ea typeface="Calibri" panose="020F0502020204030204" pitchFamily="34" charset="0"/>
              </a:rPr>
              <a:t>Seguimiento de las sesiones de “Aprendo en casa”.</a:t>
            </a:r>
            <a:endParaRPr lang="en-US" dirty="0">
              <a:solidFill>
                <a:srgbClr val="FF0000"/>
              </a:solidFill>
              <a:latin typeface="Calibri" panose="020F0502020204030204" pitchFamily="34" charset="0"/>
              <a:ea typeface="Calibri" panose="020F0502020204030204" pitchFamily="34" charset="0"/>
            </a:endParaRPr>
          </a:p>
          <a:p>
            <a:r>
              <a:rPr lang="es-PE" dirty="0">
                <a:latin typeface="Calibri" panose="020F0502020204030204" pitchFamily="34" charset="0"/>
                <a:ea typeface="Calibri" panose="020F0502020204030204" pitchFamily="34" charset="0"/>
              </a:rPr>
              <a:t>Antes de iniciar la retroalimentación el/ la docente debe tener conocimiento sobre el tema y desarrollo de las sesiones de “Aprendo en casa”. Por ello, en este criterio vemos si el/la docente obtiene y ha revisado  información sobre las sesiones propuestas en las plataformas (Web, TV y/o radio), según sea el caso. </a:t>
            </a:r>
          </a:p>
          <a:p>
            <a:r>
              <a:rPr lang="en-US" dirty="0">
                <a:hlinkClick r:id="rId2"/>
              </a:rPr>
              <a:t>https://aprendoencasa.pe/#/</a:t>
            </a:r>
            <a:endParaRPr lang="en-US" dirty="0"/>
          </a:p>
        </p:txBody>
      </p:sp>
      <p:sp>
        <p:nvSpPr>
          <p:cNvPr id="4" name="Rectángulo 3"/>
          <p:cNvSpPr/>
          <p:nvPr/>
        </p:nvSpPr>
        <p:spPr>
          <a:xfrm>
            <a:off x="2643448" y="2019444"/>
            <a:ext cx="4763192" cy="1578894"/>
          </a:xfrm>
          <a:prstGeom prst="rect">
            <a:avLst/>
          </a:prstGeom>
        </p:spPr>
        <p:txBody>
          <a:bodyPr wrap="square">
            <a:spAutoFit/>
          </a:bodyPr>
          <a:lstStyle/>
          <a:p>
            <a:pPr marR="719455" lvl="1" algn="just">
              <a:lnSpc>
                <a:spcPct val="115000"/>
              </a:lnSpc>
              <a:spcAft>
                <a:spcPts val="0"/>
              </a:spcAft>
              <a:buClr>
                <a:srgbClr val="000000"/>
              </a:buClr>
            </a:pPr>
            <a:r>
              <a:rPr lang="es-PE" sz="1400" dirty="0">
                <a:solidFill>
                  <a:srgbClr val="FF0000"/>
                </a:solidFill>
                <a:latin typeface="Noto Sans Symbols"/>
                <a:ea typeface="Noto Sans Symbols"/>
                <a:cs typeface="Noto Sans Symbols"/>
              </a:rPr>
              <a:t>¿Qué plataforma utiliza  con sus estudiantes? </a:t>
            </a:r>
            <a:r>
              <a:rPr lang="es-PE" sz="1400" dirty="0">
                <a:latin typeface="Noto Sans Symbols"/>
                <a:ea typeface="Noto Sans Symbols"/>
                <a:cs typeface="Noto Sans Symbols"/>
              </a:rPr>
              <a:t>¿ Me puede decir de qué trató la sesión de hoy? ¿Cuál fue el tema? ¿Cuál fue el propósito? ¿Qué actividades se dejaron? ¿Qué competencia o competencias se trabajaron el día de hoy?</a:t>
            </a:r>
            <a:endParaRPr lang="en-US" sz="1400" dirty="0">
              <a:effectLst/>
              <a:latin typeface="Noto Sans Symbols"/>
              <a:ea typeface="Noto Sans Symbols"/>
              <a:cs typeface="Noto Sans Symbols"/>
            </a:endParaRPr>
          </a:p>
        </p:txBody>
      </p:sp>
      <p:sp>
        <p:nvSpPr>
          <p:cNvPr id="5" name="Rectángulo 4"/>
          <p:cNvSpPr/>
          <p:nvPr/>
        </p:nvSpPr>
        <p:spPr>
          <a:xfrm>
            <a:off x="2643448" y="3920863"/>
            <a:ext cx="4862944" cy="2322174"/>
          </a:xfrm>
          <a:prstGeom prst="rect">
            <a:avLst/>
          </a:prstGeom>
        </p:spPr>
        <p:txBody>
          <a:bodyPr wrap="square">
            <a:spAutoFit/>
          </a:bodyPr>
          <a:lstStyle/>
          <a:p>
            <a:pPr marR="719455" lvl="1" algn="just">
              <a:lnSpc>
                <a:spcPct val="115000"/>
              </a:lnSpc>
              <a:spcAft>
                <a:spcPts val="0"/>
              </a:spcAft>
              <a:buClr>
                <a:srgbClr val="000000"/>
              </a:buClr>
            </a:pPr>
            <a:r>
              <a:rPr lang="es-PE" sz="1400" dirty="0">
                <a:latin typeface="Noto Sans Symbols"/>
                <a:ea typeface="Noto Sans Symbols"/>
                <a:cs typeface="Noto Sans Symbols"/>
              </a:rPr>
              <a:t>Por ejemplo: </a:t>
            </a:r>
          </a:p>
          <a:p>
            <a:pPr marL="742950" marR="719455" lvl="1" indent="-285750" algn="just">
              <a:lnSpc>
                <a:spcPct val="115000"/>
              </a:lnSpc>
              <a:spcAft>
                <a:spcPts val="0"/>
              </a:spcAft>
              <a:buClr>
                <a:srgbClr val="000000"/>
              </a:buClr>
              <a:buFont typeface="Arial" panose="020B0604020202020204" pitchFamily="34" charset="0"/>
              <a:buChar char="•"/>
            </a:pPr>
            <a:r>
              <a:rPr lang="es-PE" sz="1400" dirty="0">
                <a:latin typeface="Noto Sans Symbols"/>
                <a:ea typeface="Noto Sans Symbols"/>
                <a:cs typeface="Noto Sans Symbols"/>
              </a:rPr>
              <a:t>Notas sobre la estructura</a:t>
            </a:r>
          </a:p>
          <a:p>
            <a:pPr marL="742950" marR="719455" lvl="1" indent="-285750" algn="just">
              <a:lnSpc>
                <a:spcPct val="115000"/>
              </a:lnSpc>
              <a:spcAft>
                <a:spcPts val="0"/>
              </a:spcAft>
              <a:buClr>
                <a:srgbClr val="000000"/>
              </a:buClr>
              <a:buFont typeface="Arial" panose="020B0604020202020204" pitchFamily="34" charset="0"/>
              <a:buChar char="•"/>
            </a:pPr>
            <a:r>
              <a:rPr lang="es-PE" sz="1400" dirty="0">
                <a:latin typeface="Noto Sans Symbols"/>
                <a:ea typeface="Noto Sans Symbols"/>
                <a:cs typeface="Noto Sans Symbols"/>
              </a:rPr>
              <a:t>Descripción de la sesión</a:t>
            </a:r>
          </a:p>
          <a:p>
            <a:pPr marL="742950" marR="719455" lvl="1" indent="-285750" algn="just">
              <a:lnSpc>
                <a:spcPct val="115000"/>
              </a:lnSpc>
              <a:spcAft>
                <a:spcPts val="0"/>
              </a:spcAft>
              <a:buClr>
                <a:srgbClr val="000000"/>
              </a:buClr>
              <a:buFont typeface="Arial" panose="020B0604020202020204" pitchFamily="34" charset="0"/>
              <a:buChar char="•"/>
            </a:pPr>
            <a:r>
              <a:rPr lang="es-PE" sz="1400" dirty="0">
                <a:latin typeface="Noto Sans Symbols"/>
                <a:ea typeface="Noto Sans Symbols"/>
                <a:cs typeface="Noto Sans Symbols"/>
              </a:rPr>
              <a:t>Grabación de la sesión o </a:t>
            </a:r>
            <a:r>
              <a:rPr lang="es-PE" sz="1400" dirty="0" err="1">
                <a:latin typeface="Noto Sans Symbols"/>
                <a:ea typeface="Noto Sans Symbols"/>
                <a:cs typeface="Noto Sans Symbols"/>
              </a:rPr>
              <a:t>allgo</a:t>
            </a:r>
            <a:r>
              <a:rPr lang="es-PE" sz="1400" dirty="0">
                <a:latin typeface="Noto Sans Symbols"/>
                <a:ea typeface="Noto Sans Symbols"/>
                <a:cs typeface="Noto Sans Symbols"/>
              </a:rPr>
              <a:t> que demuestre al directivo que el/la docente si revisó las sesiones. </a:t>
            </a:r>
          </a:p>
          <a:p>
            <a:pPr marR="719455" lvl="1" algn="just">
              <a:lnSpc>
                <a:spcPct val="115000"/>
              </a:lnSpc>
              <a:spcAft>
                <a:spcPts val="0"/>
              </a:spcAft>
              <a:buClr>
                <a:srgbClr val="000000"/>
              </a:buClr>
            </a:pPr>
            <a:r>
              <a:rPr lang="es-PE" sz="1400" dirty="0">
                <a:latin typeface="Noto Sans Symbols"/>
                <a:ea typeface="Noto Sans Symbols"/>
                <a:cs typeface="Noto Sans Symbols"/>
              </a:rPr>
              <a:t>El directivo debe revisar esta </a:t>
            </a:r>
            <a:r>
              <a:rPr lang="es-PE" sz="1400" b="1" dirty="0">
                <a:solidFill>
                  <a:srgbClr val="FF0000"/>
                </a:solidFill>
                <a:latin typeface="Noto Sans Symbols"/>
                <a:ea typeface="Noto Sans Symbols"/>
                <a:cs typeface="Noto Sans Symbols"/>
              </a:rPr>
              <a:t>evidencia y verificar si está ligada al contenido de “Aprendo en casa”.</a:t>
            </a:r>
            <a:endParaRPr lang="en-US" sz="1400" b="1" dirty="0">
              <a:solidFill>
                <a:srgbClr val="FF0000"/>
              </a:solidFill>
              <a:effectLst/>
              <a:latin typeface="Noto Sans Symbols"/>
              <a:ea typeface="Noto Sans Symbols"/>
              <a:cs typeface="Noto Sans Symbols"/>
            </a:endParaRPr>
          </a:p>
        </p:txBody>
      </p:sp>
      <p:sp>
        <p:nvSpPr>
          <p:cNvPr id="6" name="Llamada de flecha a la derecha 5"/>
          <p:cNvSpPr/>
          <p:nvPr/>
        </p:nvSpPr>
        <p:spPr>
          <a:xfrm>
            <a:off x="681644" y="2163159"/>
            <a:ext cx="1795550"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 directivo previamente, puede realizar las siguientes preguntas a la docente</a:t>
            </a:r>
            <a:endParaRPr lang="en-US" sz="1200" dirty="0">
              <a:solidFill>
                <a:schemeClr val="tx1"/>
              </a:solidFill>
            </a:endParaRPr>
          </a:p>
        </p:txBody>
      </p:sp>
      <p:sp>
        <p:nvSpPr>
          <p:cNvPr id="7" name="Llamada de flecha a la derecha 6"/>
          <p:cNvSpPr/>
          <p:nvPr/>
        </p:nvSpPr>
        <p:spPr>
          <a:xfrm>
            <a:off x="681644" y="4256167"/>
            <a:ext cx="1795550" cy="129146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a:solidFill>
                  <a:schemeClr val="tx1"/>
                </a:solidFill>
                <a:latin typeface="Noto Sans Symbols"/>
                <a:ea typeface="Noto Sans Symbols"/>
                <a:cs typeface="Noto Sans Symbols"/>
              </a:rPr>
              <a:t>El/la docente debe mostrar algún tipo de evidencia</a:t>
            </a:r>
            <a:endParaRPr lang="en-US" sz="1200" dirty="0">
              <a:solidFill>
                <a:schemeClr val="tx1"/>
              </a:solidFill>
            </a:endParaRPr>
          </a:p>
        </p:txBody>
      </p:sp>
      <p:pic>
        <p:nvPicPr>
          <p:cNvPr id="9" name="Imagen 8">
            <a:extLst>
              <a:ext uri="{FF2B5EF4-FFF2-40B4-BE49-F238E27FC236}">
                <a16:creationId xmlns:a16="http://schemas.microsoft.com/office/drawing/2014/main" id="{793DA85A-3AB2-40D6-9286-02C4251E6339}"/>
              </a:ext>
            </a:extLst>
          </p:cNvPr>
          <p:cNvPicPr>
            <a:picLocks noChangeAspect="1"/>
          </p:cNvPicPr>
          <p:nvPr/>
        </p:nvPicPr>
        <p:blipFill>
          <a:blip r:embed="rId3"/>
          <a:stretch>
            <a:fillRect/>
          </a:stretch>
        </p:blipFill>
        <p:spPr>
          <a:xfrm>
            <a:off x="8188036" y="2416481"/>
            <a:ext cx="2959331" cy="2363713"/>
          </a:xfrm>
          <a:prstGeom prst="rect">
            <a:avLst/>
          </a:prstGeom>
        </p:spPr>
      </p:pic>
    </p:spTree>
    <p:extLst>
      <p:ext uri="{BB962C8B-B14F-4D97-AF65-F5344CB8AC3E}">
        <p14:creationId xmlns:p14="http://schemas.microsoft.com/office/powerpoint/2010/main" val="248776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BA09DB9-CF27-4C0A-9A36-0B7DBA4AB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84" y="795130"/>
            <a:ext cx="4803229" cy="6062870"/>
          </a:xfrm>
          <a:prstGeom prst="rect">
            <a:avLst/>
          </a:prstGeom>
        </p:spPr>
      </p:pic>
      <p:pic>
        <p:nvPicPr>
          <p:cNvPr id="9" name="Imagen 8">
            <a:extLst>
              <a:ext uri="{FF2B5EF4-FFF2-40B4-BE49-F238E27FC236}">
                <a16:creationId xmlns:a16="http://schemas.microsoft.com/office/drawing/2014/main" id="{745DB913-E397-423E-8F0F-AF6AA6552305}"/>
              </a:ext>
            </a:extLst>
          </p:cNvPr>
          <p:cNvPicPr>
            <a:picLocks noChangeAspect="1"/>
          </p:cNvPicPr>
          <p:nvPr/>
        </p:nvPicPr>
        <p:blipFill rotWithShape="1">
          <a:blip r:embed="rId3">
            <a:extLst>
              <a:ext uri="{28A0092B-C50C-407E-A947-70E740481C1C}">
                <a14:useLocalDpi xmlns:a14="http://schemas.microsoft.com/office/drawing/2010/main" val="0"/>
              </a:ext>
            </a:extLst>
          </a:blip>
          <a:srcRect l="4439" t="30423" r="4689" b="4798"/>
          <a:stretch/>
        </p:blipFill>
        <p:spPr>
          <a:xfrm>
            <a:off x="5022054" y="736402"/>
            <a:ext cx="3644869" cy="2692598"/>
          </a:xfrm>
          <a:prstGeom prst="rect">
            <a:avLst/>
          </a:prstGeom>
        </p:spPr>
      </p:pic>
      <p:pic>
        <p:nvPicPr>
          <p:cNvPr id="11" name="Imagen 10">
            <a:extLst>
              <a:ext uri="{FF2B5EF4-FFF2-40B4-BE49-F238E27FC236}">
                <a16:creationId xmlns:a16="http://schemas.microsoft.com/office/drawing/2014/main" id="{E21F1438-931B-49DC-8F0E-1E1D7D0B6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664" y="736402"/>
            <a:ext cx="3425946" cy="4511459"/>
          </a:xfrm>
          <a:prstGeom prst="rect">
            <a:avLst/>
          </a:prstGeom>
        </p:spPr>
      </p:pic>
      <p:sp>
        <p:nvSpPr>
          <p:cNvPr id="13" name="CuadroTexto 12">
            <a:extLst>
              <a:ext uri="{FF2B5EF4-FFF2-40B4-BE49-F238E27FC236}">
                <a16:creationId xmlns:a16="http://schemas.microsoft.com/office/drawing/2014/main" id="{5ECBF472-3D84-4B8C-BB00-5F1CF0255E79}"/>
              </a:ext>
            </a:extLst>
          </p:cNvPr>
          <p:cNvSpPr txBox="1"/>
          <p:nvPr/>
        </p:nvSpPr>
        <p:spPr>
          <a:xfrm>
            <a:off x="2729429" y="112933"/>
            <a:ext cx="600323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MX" sz="2800" dirty="0">
                <a:solidFill>
                  <a:srgbClr val="FF0000"/>
                </a:solidFill>
              </a:rPr>
              <a:t>Aspectos claves de la guía docente</a:t>
            </a:r>
            <a:endParaRPr lang="es-PE" sz="2800" dirty="0">
              <a:solidFill>
                <a:srgbClr val="FF0000"/>
              </a:solidFill>
            </a:endParaRPr>
          </a:p>
        </p:txBody>
      </p:sp>
      <p:sp>
        <p:nvSpPr>
          <p:cNvPr id="32" name="Rectángulo 31">
            <a:extLst>
              <a:ext uri="{FF2B5EF4-FFF2-40B4-BE49-F238E27FC236}">
                <a16:creationId xmlns:a16="http://schemas.microsoft.com/office/drawing/2014/main" id="{6C6EEE35-F025-47E5-B28E-CE0143A694A7}"/>
              </a:ext>
            </a:extLst>
          </p:cNvPr>
          <p:cNvSpPr/>
          <p:nvPr/>
        </p:nvSpPr>
        <p:spPr>
          <a:xfrm>
            <a:off x="5121706" y="3746954"/>
            <a:ext cx="3425946" cy="29415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 typeface="+mj-lt"/>
              <a:buAutoNum type="arabicPeriod"/>
            </a:pPr>
            <a:r>
              <a:rPr lang="es-MX" b="1" dirty="0">
                <a:solidFill>
                  <a:schemeClr val="tx1"/>
                </a:solidFill>
              </a:rPr>
              <a:t>Es un proyecto integrador </a:t>
            </a:r>
          </a:p>
          <a:p>
            <a:pPr marL="457200" indent="-457200">
              <a:buFont typeface="+mj-lt"/>
              <a:buAutoNum type="arabicPeriod"/>
            </a:pPr>
            <a:r>
              <a:rPr lang="es-MX" b="1" dirty="0">
                <a:solidFill>
                  <a:schemeClr val="tx1"/>
                </a:solidFill>
              </a:rPr>
              <a:t>Áreas que articulan el proyecto </a:t>
            </a:r>
          </a:p>
          <a:p>
            <a:pPr marL="457200" indent="-457200">
              <a:buFont typeface="+mj-lt"/>
              <a:buAutoNum type="arabicPeriod"/>
            </a:pPr>
            <a:r>
              <a:rPr lang="es-MX" b="1" dirty="0">
                <a:solidFill>
                  <a:schemeClr val="tx1"/>
                </a:solidFill>
              </a:rPr>
              <a:t>El propósito </a:t>
            </a:r>
          </a:p>
          <a:p>
            <a:pPr marL="457200" indent="-457200">
              <a:buFont typeface="+mj-lt"/>
              <a:buAutoNum type="arabicPeriod"/>
            </a:pPr>
            <a:r>
              <a:rPr lang="es-MX" b="1" dirty="0">
                <a:solidFill>
                  <a:schemeClr val="tx1"/>
                </a:solidFill>
              </a:rPr>
              <a:t>La situación en la cual se enmarca el proyecto </a:t>
            </a:r>
          </a:p>
          <a:p>
            <a:pPr marL="457200" indent="-457200">
              <a:buFont typeface="+mj-lt"/>
              <a:buAutoNum type="arabicPeriod"/>
            </a:pPr>
            <a:r>
              <a:rPr lang="es-MX" b="1" dirty="0">
                <a:solidFill>
                  <a:schemeClr val="tx1"/>
                </a:solidFill>
              </a:rPr>
              <a:t>La competencias priorizadas</a:t>
            </a:r>
          </a:p>
          <a:p>
            <a:pPr marL="457200" indent="-457200">
              <a:buFont typeface="+mj-lt"/>
              <a:buAutoNum type="arabicPeriod"/>
            </a:pPr>
            <a:r>
              <a:rPr lang="es-MX" b="1" dirty="0">
                <a:solidFill>
                  <a:schemeClr val="tx1"/>
                </a:solidFill>
              </a:rPr>
              <a:t>Las evidencias de aprendizaje</a:t>
            </a:r>
          </a:p>
          <a:p>
            <a:pPr marL="457200" indent="-457200">
              <a:buFont typeface="+mj-lt"/>
              <a:buAutoNum type="arabicPeriod"/>
            </a:pPr>
            <a:r>
              <a:rPr lang="es-MX" b="1" dirty="0">
                <a:solidFill>
                  <a:schemeClr val="tx1"/>
                </a:solidFill>
              </a:rPr>
              <a:t>Los criterios para evaluar formativamente las evidencias de aprendizaje </a:t>
            </a:r>
          </a:p>
        </p:txBody>
      </p:sp>
    </p:spTree>
    <p:extLst>
      <p:ext uri="{BB962C8B-B14F-4D97-AF65-F5344CB8AC3E}">
        <p14:creationId xmlns:p14="http://schemas.microsoft.com/office/powerpoint/2010/main" val="266190851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6527</TotalTime>
  <Words>2657</Words>
  <Application>Microsoft Office PowerPoint</Application>
  <PresentationFormat>Panorámica</PresentationFormat>
  <Paragraphs>218</Paragraphs>
  <Slides>21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Noto Sans Symbols</vt:lpstr>
      <vt:lpstr>Wingdings 3</vt:lpstr>
      <vt:lpstr>Tema de Office</vt:lpstr>
      <vt:lpstr>Presentación de PowerPoint</vt:lpstr>
      <vt:lpstr>Presentación de PowerPoint</vt:lpstr>
      <vt:lpstr>DISPOSICIONES  PARA EL DOCENTE EN EL MARCO DE LA ESTRATEGIA “APRENDO EN CASA”</vt:lpstr>
      <vt:lpstr>Presentación de PowerPoint</vt:lpstr>
      <vt:lpstr>ANÁLISIS DE LAS EVIDENCIAS</vt:lpstr>
      <vt:lpstr>Presentación de PowerPoint</vt:lpstr>
      <vt:lpstr>EN EL MARCO DE LA ESTRATEGIA APRENDO EN CASA ¿QUÉ DEBE VERIFICAR EL DIRECTIVO?</vt:lpstr>
      <vt:lpstr>Presentación de PowerPoint</vt:lpstr>
      <vt:lpstr>Presentación de PowerPoint</vt:lpstr>
      <vt:lpstr> 2.- Revisión y seguimiento de actividades   Si el docente verifica que los y las estudiantes las cumplan.  Si El/la docente hace seguimiento a través de la revisión del cumplimiento de las actividades. Que realice seguimiento a la mayoría  de actividades y a la mayoría de estudiantes contactados. </vt:lpstr>
      <vt:lpstr> 3.- Retroalimentación Identificar las necesidades de aprendizaje,  para una  retroalimentación respectiva.  Vemos si el/la docente retroalimenta las actividades propuestas y si es así, ¿Qué tipo de retroalimentación realiza?.  Asimismo, de no presentarse necesidades de aprendizaje (es decir si hay estudiantes que no comenten errores), el docente realiza una devolución sobre la resolución de la actividad dejada.  Identificación de necesidades de aprendizaje: Vemos si el docente, durante  la revisión de  las actividades identifica las  necesidades de aprendizaje de los estudiantes Si brinda una retroalimentación : individual o grupal.      </vt:lpstr>
      <vt:lpstr>Presentación de PowerPoint</vt:lpstr>
      <vt:lpstr>¿Cómo retroalimenta la docente estas evidencias?</vt:lpstr>
      <vt:lpstr>Presentación de PowerPoint</vt:lpstr>
      <vt:lpstr>Presentación de PowerPoint</vt:lpstr>
      <vt:lpstr>Presentación de PowerPoint</vt:lpstr>
      <vt:lpstr>Presentación de PowerPoint</vt:lpstr>
      <vt:lpstr>4.- Actividades complementarias </vt:lpstr>
      <vt:lpstr>Presentación de PowerPoint</vt:lpstr>
      <vt:lpstr>Presentación de PowerPoint</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se va a evaluar el aprendizaje de los estudiantes en la educación a distancia?</dc:title>
  <dc:creator>Miriam GF</dc:creator>
  <cp:lastModifiedBy>Redy Gutierrez Aguirre</cp:lastModifiedBy>
  <cp:revision>190</cp:revision>
  <dcterms:created xsi:type="dcterms:W3CDTF">2020-06-22T21:46:21Z</dcterms:created>
  <dcterms:modified xsi:type="dcterms:W3CDTF">2020-08-14T03:07:06Z</dcterms:modified>
</cp:coreProperties>
</file>