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6" r:id="rId10"/>
    <p:sldId id="342" r:id="rId11"/>
    <p:sldId id="343" r:id="rId12"/>
    <p:sldId id="324" r:id="rId13"/>
    <p:sldId id="339" r:id="rId14"/>
    <p:sldId id="337" r:id="rId15"/>
    <p:sldId id="310" r:id="rId16"/>
    <p:sldId id="308" r:id="rId17"/>
    <p:sldId id="306" r:id="rId18"/>
    <p:sldId id="307" r:id="rId19"/>
    <p:sldId id="340" r:id="rId20"/>
    <p:sldId id="285" r:id="rId21"/>
    <p:sldId id="292" r:id="rId22"/>
    <p:sldId id="298" r:id="rId23"/>
    <p:sldId id="344" r:id="rId2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323"/>
    <a:srgbClr val="15E1B0"/>
    <a:srgbClr val="E5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26" autoAdjust="0"/>
  </p:normalViewPr>
  <p:slideViewPr>
    <p:cSldViewPr snapToGrid="0">
      <p:cViewPr>
        <p:scale>
          <a:sx n="69" d="100"/>
          <a:sy n="69" d="100"/>
        </p:scale>
        <p:origin x="-5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4052D-E5CB-40DF-8E11-1CEA19821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F38E7FE-A5D8-407E-9437-D93DBCC641DA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l="-36000" r="-36000"/>
          </a:stretch>
        </a:blipFill>
      </dgm:spPr>
      <dgm:t>
        <a:bodyPr/>
        <a:lstStyle/>
        <a:p>
          <a:endParaRPr lang="es-PE" sz="1800"/>
        </a:p>
      </dgm:t>
    </dgm:pt>
    <dgm:pt modelId="{10AB1CF8-6105-4C3D-B1DA-7AC430127190}" type="parTrans" cxnId="{B5390E81-F915-40FF-95C7-5794564E23FE}">
      <dgm:prSet/>
      <dgm:spPr/>
      <dgm:t>
        <a:bodyPr/>
        <a:lstStyle/>
        <a:p>
          <a:endParaRPr lang="es-PE"/>
        </a:p>
      </dgm:t>
    </dgm:pt>
    <dgm:pt modelId="{8D6A5BF4-730D-4F86-AC96-B8474D076895}" type="sibTrans" cxnId="{B5390E81-F915-40FF-95C7-5794564E23FE}">
      <dgm:prSet/>
      <dgm:spPr/>
      <dgm:t>
        <a:bodyPr/>
        <a:lstStyle/>
        <a:p>
          <a:endParaRPr lang="es-PE"/>
        </a:p>
      </dgm:t>
    </dgm:pt>
    <dgm:pt modelId="{A7D2171D-7BCF-477F-9CD1-5225754CD3E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Organización del portafolio</a:t>
          </a:r>
          <a:endParaRPr lang="es-PE" sz="20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6BCBC-1A46-424D-957B-B823B445E8FE}" type="parTrans" cxnId="{60CC5DD6-9C57-4D8A-B479-1F0571008295}">
      <dgm:prSet/>
      <dgm:spPr/>
      <dgm:t>
        <a:bodyPr/>
        <a:lstStyle/>
        <a:p>
          <a:endParaRPr lang="es-PE"/>
        </a:p>
      </dgm:t>
    </dgm:pt>
    <dgm:pt modelId="{07DEFFAE-0692-48DD-94F3-0A24C75FC5BF}" type="sibTrans" cxnId="{60CC5DD6-9C57-4D8A-B479-1F0571008295}">
      <dgm:prSet/>
      <dgm:spPr/>
      <dgm:t>
        <a:bodyPr/>
        <a:lstStyle/>
        <a:p>
          <a:endParaRPr lang="es-PE"/>
        </a:p>
      </dgm:t>
    </dgm:pt>
    <dgm:pt modelId="{1D70F464-C72B-4B59-AB2A-5BDF51BBF3B2}">
      <dgm:prSet custT="1"/>
      <dgm:spPr>
        <a:solidFill>
          <a:srgbClr val="FFC000"/>
        </a:solidFill>
      </dgm:spPr>
      <dgm:t>
        <a:bodyPr lIns="36000" tIns="36000" rIns="36000"/>
        <a:lstStyle/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Contiene evidencias de  los productos </a:t>
          </a: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elaborados por </a:t>
          </a: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 estudiante y la </a:t>
          </a: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familia.</a:t>
          </a:r>
        </a:p>
        <a:p>
          <a:pPr marL="182563" indent="0" algn="just">
            <a:lnSpc>
              <a:spcPct val="100000"/>
            </a:lnSpc>
          </a:pP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Puede </a:t>
          </a: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ser: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Un fólder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Bolsa de papel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Caja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Sobre grande</a:t>
          </a:r>
        </a:p>
        <a:p>
          <a:pPr marL="182563" indent="0" algn="just">
            <a:lnSpc>
              <a:spcPct val="100000"/>
            </a:lnSpc>
          </a:pP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Espacio </a:t>
          </a: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virtual (Drive) 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Otros.</a:t>
          </a:r>
          <a:endParaRPr lang="es-PE" sz="20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1733B-9193-40EA-8BCC-83C9E41BCF13}" type="parTrans" cxnId="{840A5637-DECD-4435-A240-4A1967934145}">
      <dgm:prSet/>
      <dgm:spPr/>
      <dgm:t>
        <a:bodyPr/>
        <a:lstStyle/>
        <a:p>
          <a:endParaRPr lang="es-PE"/>
        </a:p>
      </dgm:t>
    </dgm:pt>
    <dgm:pt modelId="{1BCACEF4-A010-4F3D-A5A6-564BE3689EC3}" type="sibTrans" cxnId="{840A5637-DECD-4435-A240-4A1967934145}">
      <dgm:prSet/>
      <dgm:spPr/>
      <dgm:t>
        <a:bodyPr/>
        <a:lstStyle/>
        <a:p>
          <a:endParaRPr lang="es-PE"/>
        </a:p>
      </dgm:t>
    </dgm:pt>
    <dgm:pt modelId="{5559C7E9-05B0-43B7-8B41-BDEA3A527B20}" type="pres">
      <dgm:prSet presAssocID="{A3C4052D-E5CB-40DF-8E11-1CEA19821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96FCAA-711A-4EDD-8C34-9E6DC1477798}" type="pres">
      <dgm:prSet presAssocID="{1F38E7FE-A5D8-407E-9437-D93DBCC641DA}" presName="root1" presStyleCnt="0"/>
      <dgm:spPr/>
    </dgm:pt>
    <dgm:pt modelId="{2868D241-7BC3-4694-BDE2-B8E1E336E9EE}" type="pres">
      <dgm:prSet presAssocID="{1F38E7FE-A5D8-407E-9437-D93DBCC641DA}" presName="LevelOneTextNode" presStyleLbl="node0" presStyleIdx="0" presStyleCnt="1" custScaleX="1057143" custScaleY="157935" custLinFactX="-300000" custLinFactNeighborX="-344952" custLinFactNeighborY="3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7865BC-7C70-42FD-8BED-FEBF50DD7E09}" type="pres">
      <dgm:prSet presAssocID="{1F38E7FE-A5D8-407E-9437-D93DBCC641DA}" presName="level2hierChild" presStyleCnt="0"/>
      <dgm:spPr/>
    </dgm:pt>
    <dgm:pt modelId="{098F4328-C4C5-4272-87A2-B5C5F6C28B45}" type="pres">
      <dgm:prSet presAssocID="{E2D6BCBC-1A46-424D-957B-B823B445E8FE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81C19730-30A7-49CD-8B0A-F5997266BB23}" type="pres">
      <dgm:prSet presAssocID="{E2D6BCBC-1A46-424D-957B-B823B445E8FE}" presName="connTx" presStyleLbl="parChTrans1D2" presStyleIdx="0" presStyleCnt="1"/>
      <dgm:spPr/>
      <dgm:t>
        <a:bodyPr/>
        <a:lstStyle/>
        <a:p>
          <a:endParaRPr lang="es-ES"/>
        </a:p>
      </dgm:t>
    </dgm:pt>
    <dgm:pt modelId="{7EDB1008-3221-445D-B6CD-84A036A56B40}" type="pres">
      <dgm:prSet presAssocID="{A7D2171D-7BCF-477F-9CD1-5225754CD3E3}" presName="root2" presStyleCnt="0"/>
      <dgm:spPr/>
    </dgm:pt>
    <dgm:pt modelId="{8765C3EC-EC66-4D21-9C85-6120F17AD4B9}" type="pres">
      <dgm:prSet presAssocID="{A7D2171D-7BCF-477F-9CD1-5225754CD3E3}" presName="LevelTwoTextNode" presStyleLbl="node2" presStyleIdx="0" presStyleCnt="1" custScaleX="204423" custScaleY="284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29266E-4FB8-42C2-B444-108E310EA510}" type="pres">
      <dgm:prSet presAssocID="{A7D2171D-7BCF-477F-9CD1-5225754CD3E3}" presName="level3hierChild" presStyleCnt="0"/>
      <dgm:spPr/>
    </dgm:pt>
    <dgm:pt modelId="{2C05AA3D-9DFA-4D45-A194-3E6A61487BB9}" type="pres">
      <dgm:prSet presAssocID="{64B1733B-9193-40EA-8BCC-83C9E41BCF13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94F2579B-0DAA-48B1-A891-29C64F69B445}" type="pres">
      <dgm:prSet presAssocID="{64B1733B-9193-40EA-8BCC-83C9E41BCF13}" presName="connTx" presStyleLbl="parChTrans1D3" presStyleIdx="0" presStyleCnt="1"/>
      <dgm:spPr/>
      <dgm:t>
        <a:bodyPr/>
        <a:lstStyle/>
        <a:p>
          <a:endParaRPr lang="es-ES"/>
        </a:p>
      </dgm:t>
    </dgm:pt>
    <dgm:pt modelId="{B9A474CC-C8C8-4786-853A-24BF212407C8}" type="pres">
      <dgm:prSet presAssocID="{1D70F464-C72B-4B59-AB2A-5BDF51BBF3B2}" presName="root2" presStyleCnt="0"/>
      <dgm:spPr/>
    </dgm:pt>
    <dgm:pt modelId="{8E9F88AA-36F1-4E83-AC74-FD829335A289}" type="pres">
      <dgm:prSet presAssocID="{1D70F464-C72B-4B59-AB2A-5BDF51BBF3B2}" presName="LevelTwoTextNode" presStyleLbl="node3" presStyleIdx="0" presStyleCnt="1" custAng="0" custScaleX="503483" custScaleY="1362309" custLinFactNeighborY="3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173A20-C451-4E96-B3B3-0CA51590288D}" type="pres">
      <dgm:prSet presAssocID="{1D70F464-C72B-4B59-AB2A-5BDF51BBF3B2}" presName="level3hierChild" presStyleCnt="0"/>
      <dgm:spPr/>
    </dgm:pt>
  </dgm:ptLst>
  <dgm:cxnLst>
    <dgm:cxn modelId="{B5390E81-F915-40FF-95C7-5794564E23FE}" srcId="{A3C4052D-E5CB-40DF-8E11-1CEA19821A01}" destId="{1F38E7FE-A5D8-407E-9437-D93DBCC641DA}" srcOrd="0" destOrd="0" parTransId="{10AB1CF8-6105-4C3D-B1DA-7AC430127190}" sibTransId="{8D6A5BF4-730D-4F86-AC96-B8474D076895}"/>
    <dgm:cxn modelId="{2736F7EC-8742-4A68-AC57-D3FA7EAE9C9A}" type="presOf" srcId="{64B1733B-9193-40EA-8BCC-83C9E41BCF13}" destId="{94F2579B-0DAA-48B1-A891-29C64F69B445}" srcOrd="1" destOrd="0" presId="urn:microsoft.com/office/officeart/2008/layout/HorizontalMultiLevelHierarchy"/>
    <dgm:cxn modelId="{4A812EC4-6078-4D0F-92D3-4EE9F5977DCA}" type="presOf" srcId="{64B1733B-9193-40EA-8BCC-83C9E41BCF13}" destId="{2C05AA3D-9DFA-4D45-A194-3E6A61487BB9}" srcOrd="0" destOrd="0" presId="urn:microsoft.com/office/officeart/2008/layout/HorizontalMultiLevelHierarchy"/>
    <dgm:cxn modelId="{4A8D0B28-FE0A-428E-A884-930745778971}" type="presOf" srcId="{A7D2171D-7BCF-477F-9CD1-5225754CD3E3}" destId="{8765C3EC-EC66-4D21-9C85-6120F17AD4B9}" srcOrd="0" destOrd="0" presId="urn:microsoft.com/office/officeart/2008/layout/HorizontalMultiLevelHierarchy"/>
    <dgm:cxn modelId="{2BDD9C8C-7D33-4031-A0E9-144E46716408}" type="presOf" srcId="{1F38E7FE-A5D8-407E-9437-D93DBCC641DA}" destId="{2868D241-7BC3-4694-BDE2-B8E1E336E9EE}" srcOrd="0" destOrd="0" presId="urn:microsoft.com/office/officeart/2008/layout/HorizontalMultiLevelHierarchy"/>
    <dgm:cxn modelId="{99355468-B0CD-422D-9971-404C07108988}" type="presOf" srcId="{E2D6BCBC-1A46-424D-957B-B823B445E8FE}" destId="{81C19730-30A7-49CD-8B0A-F5997266BB23}" srcOrd="1" destOrd="0" presId="urn:microsoft.com/office/officeart/2008/layout/HorizontalMultiLevelHierarchy"/>
    <dgm:cxn modelId="{60CC5DD6-9C57-4D8A-B479-1F0571008295}" srcId="{1F38E7FE-A5D8-407E-9437-D93DBCC641DA}" destId="{A7D2171D-7BCF-477F-9CD1-5225754CD3E3}" srcOrd="0" destOrd="0" parTransId="{E2D6BCBC-1A46-424D-957B-B823B445E8FE}" sibTransId="{07DEFFAE-0692-48DD-94F3-0A24C75FC5BF}"/>
    <dgm:cxn modelId="{840A5637-DECD-4435-A240-4A1967934145}" srcId="{A7D2171D-7BCF-477F-9CD1-5225754CD3E3}" destId="{1D70F464-C72B-4B59-AB2A-5BDF51BBF3B2}" srcOrd="0" destOrd="0" parTransId="{64B1733B-9193-40EA-8BCC-83C9E41BCF13}" sibTransId="{1BCACEF4-A010-4F3D-A5A6-564BE3689EC3}"/>
    <dgm:cxn modelId="{DDD910CF-7F63-4D72-9DFF-0CDF5CCC2450}" type="presOf" srcId="{A3C4052D-E5CB-40DF-8E11-1CEA19821A01}" destId="{5559C7E9-05B0-43B7-8B41-BDEA3A527B20}" srcOrd="0" destOrd="0" presId="urn:microsoft.com/office/officeart/2008/layout/HorizontalMultiLevelHierarchy"/>
    <dgm:cxn modelId="{3656CFED-552E-4B16-8814-D30EE3FBA9D0}" type="presOf" srcId="{1D70F464-C72B-4B59-AB2A-5BDF51BBF3B2}" destId="{8E9F88AA-36F1-4E83-AC74-FD829335A289}" srcOrd="0" destOrd="0" presId="urn:microsoft.com/office/officeart/2008/layout/HorizontalMultiLevelHierarchy"/>
    <dgm:cxn modelId="{A0EF785D-9ADA-42A5-9F98-646D5C52F255}" type="presOf" srcId="{E2D6BCBC-1A46-424D-957B-B823B445E8FE}" destId="{098F4328-C4C5-4272-87A2-B5C5F6C28B45}" srcOrd="0" destOrd="0" presId="urn:microsoft.com/office/officeart/2008/layout/HorizontalMultiLevelHierarchy"/>
    <dgm:cxn modelId="{7535E5E0-9CFA-426A-A688-6BDF799D9349}" type="presParOf" srcId="{5559C7E9-05B0-43B7-8B41-BDEA3A527B20}" destId="{8596FCAA-711A-4EDD-8C34-9E6DC1477798}" srcOrd="0" destOrd="0" presId="urn:microsoft.com/office/officeart/2008/layout/HorizontalMultiLevelHierarchy"/>
    <dgm:cxn modelId="{55E6273D-7D86-4817-BCF5-352F2612FCC2}" type="presParOf" srcId="{8596FCAA-711A-4EDD-8C34-9E6DC1477798}" destId="{2868D241-7BC3-4694-BDE2-B8E1E336E9EE}" srcOrd="0" destOrd="0" presId="urn:microsoft.com/office/officeart/2008/layout/HorizontalMultiLevelHierarchy"/>
    <dgm:cxn modelId="{8CC23F63-A36A-4956-8D71-CAB7C8FDE795}" type="presParOf" srcId="{8596FCAA-711A-4EDD-8C34-9E6DC1477798}" destId="{8F7865BC-7C70-42FD-8BED-FEBF50DD7E09}" srcOrd="1" destOrd="0" presId="urn:microsoft.com/office/officeart/2008/layout/HorizontalMultiLevelHierarchy"/>
    <dgm:cxn modelId="{81F04551-C1C2-480A-BF6D-F6CF4113530A}" type="presParOf" srcId="{8F7865BC-7C70-42FD-8BED-FEBF50DD7E09}" destId="{098F4328-C4C5-4272-87A2-B5C5F6C28B45}" srcOrd="0" destOrd="0" presId="urn:microsoft.com/office/officeart/2008/layout/HorizontalMultiLevelHierarchy"/>
    <dgm:cxn modelId="{A1C439BA-D6B3-4D68-A140-FB76F00F6D98}" type="presParOf" srcId="{098F4328-C4C5-4272-87A2-B5C5F6C28B45}" destId="{81C19730-30A7-49CD-8B0A-F5997266BB23}" srcOrd="0" destOrd="0" presId="urn:microsoft.com/office/officeart/2008/layout/HorizontalMultiLevelHierarchy"/>
    <dgm:cxn modelId="{596A9C26-DC8F-497D-8E62-95A00F1517A3}" type="presParOf" srcId="{8F7865BC-7C70-42FD-8BED-FEBF50DD7E09}" destId="{7EDB1008-3221-445D-B6CD-84A036A56B40}" srcOrd="1" destOrd="0" presId="urn:microsoft.com/office/officeart/2008/layout/HorizontalMultiLevelHierarchy"/>
    <dgm:cxn modelId="{B3021337-F7EE-4DC1-A0B5-99E9F227AA46}" type="presParOf" srcId="{7EDB1008-3221-445D-B6CD-84A036A56B40}" destId="{8765C3EC-EC66-4D21-9C85-6120F17AD4B9}" srcOrd="0" destOrd="0" presId="urn:microsoft.com/office/officeart/2008/layout/HorizontalMultiLevelHierarchy"/>
    <dgm:cxn modelId="{7504976A-F990-4895-819B-0265BE05D38F}" type="presParOf" srcId="{7EDB1008-3221-445D-B6CD-84A036A56B40}" destId="{C929266E-4FB8-42C2-B444-108E310EA510}" srcOrd="1" destOrd="0" presId="urn:microsoft.com/office/officeart/2008/layout/HorizontalMultiLevelHierarchy"/>
    <dgm:cxn modelId="{5C9A71CD-F573-40CC-9FB4-6DB89F5F3AF3}" type="presParOf" srcId="{C929266E-4FB8-42C2-B444-108E310EA510}" destId="{2C05AA3D-9DFA-4D45-A194-3E6A61487BB9}" srcOrd="0" destOrd="0" presId="urn:microsoft.com/office/officeart/2008/layout/HorizontalMultiLevelHierarchy"/>
    <dgm:cxn modelId="{D9F93760-FCF5-415F-880E-FCCC24F50402}" type="presParOf" srcId="{2C05AA3D-9DFA-4D45-A194-3E6A61487BB9}" destId="{94F2579B-0DAA-48B1-A891-29C64F69B445}" srcOrd="0" destOrd="0" presId="urn:microsoft.com/office/officeart/2008/layout/HorizontalMultiLevelHierarchy"/>
    <dgm:cxn modelId="{8254A44A-8611-4A83-90E5-8896DFDBA236}" type="presParOf" srcId="{C929266E-4FB8-42C2-B444-108E310EA510}" destId="{B9A474CC-C8C8-4786-853A-24BF212407C8}" srcOrd="1" destOrd="0" presId="urn:microsoft.com/office/officeart/2008/layout/HorizontalMultiLevelHierarchy"/>
    <dgm:cxn modelId="{E3A15AAE-8AD0-4C47-BFF9-1C03F826E710}" type="presParOf" srcId="{B9A474CC-C8C8-4786-853A-24BF212407C8}" destId="{8E9F88AA-36F1-4E83-AC74-FD829335A289}" srcOrd="0" destOrd="0" presId="urn:microsoft.com/office/officeart/2008/layout/HorizontalMultiLevelHierarchy"/>
    <dgm:cxn modelId="{65184C70-B143-4BCC-89EC-249FBE3AC459}" type="presParOf" srcId="{B9A474CC-C8C8-4786-853A-24BF212407C8}" destId="{97173A20-C451-4E96-B3B3-0CA5159028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AA3D-9DFA-4D45-A194-3E6A61487BB9}">
      <dsp:nvSpPr>
        <dsp:cNvPr id="0" name=""/>
        <dsp:cNvSpPr/>
      </dsp:nvSpPr>
      <dsp:spPr>
        <a:xfrm>
          <a:off x="5744684" y="2133949"/>
          <a:ext cx="2096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4826" y="45720"/>
              </a:lnTo>
              <a:lnTo>
                <a:pt x="104826" y="48471"/>
              </a:lnTo>
              <a:lnTo>
                <a:pt x="209652" y="484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5844268" y="2174427"/>
        <a:ext cx="10483" cy="10483"/>
      </dsp:txXfrm>
    </dsp:sp>
    <dsp:sp modelId="{098F4328-C4C5-4272-87A2-B5C5F6C28B45}">
      <dsp:nvSpPr>
        <dsp:cNvPr id="0" name=""/>
        <dsp:cNvSpPr/>
      </dsp:nvSpPr>
      <dsp:spPr>
        <a:xfrm>
          <a:off x="3378548" y="2133949"/>
          <a:ext cx="2232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1926"/>
              </a:moveTo>
              <a:lnTo>
                <a:pt x="111622" y="111926"/>
              </a:lnTo>
              <a:lnTo>
                <a:pt x="111622" y="45720"/>
              </a:lnTo>
              <a:lnTo>
                <a:pt x="22324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3484349" y="2173848"/>
        <a:ext cx="11642" cy="11642"/>
      </dsp:txXfrm>
    </dsp:sp>
    <dsp:sp modelId="{2868D241-7BC3-4694-BDE2-B8E1E336E9EE}">
      <dsp:nvSpPr>
        <dsp:cNvPr id="0" name=""/>
        <dsp:cNvSpPr/>
      </dsp:nvSpPr>
      <dsp:spPr>
        <a:xfrm rot="16200000">
          <a:off x="360989" y="556601"/>
          <a:ext cx="2656569" cy="337854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>
        <a:off x="360989" y="556601"/>
        <a:ext cx="2656569" cy="3378548"/>
      </dsp:txXfrm>
    </dsp:sp>
    <dsp:sp modelId="{8765C3EC-EC66-4D21-9C85-6120F17AD4B9}">
      <dsp:nvSpPr>
        <dsp:cNvPr id="0" name=""/>
        <dsp:cNvSpPr/>
      </dsp:nvSpPr>
      <dsp:spPr>
        <a:xfrm>
          <a:off x="3601793" y="1725362"/>
          <a:ext cx="2142890" cy="90861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Organización del portafolio</a:t>
          </a:r>
          <a:endParaRPr lang="es-PE" sz="20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1793" y="1725362"/>
        <a:ext cx="2142890" cy="908613"/>
      </dsp:txXfrm>
    </dsp:sp>
    <dsp:sp modelId="{8E9F88AA-36F1-4E83-AC74-FD829335A289}">
      <dsp:nvSpPr>
        <dsp:cNvPr id="0" name=""/>
        <dsp:cNvSpPr/>
      </dsp:nvSpPr>
      <dsp:spPr>
        <a:xfrm>
          <a:off x="5954336" y="5502"/>
          <a:ext cx="5277826" cy="435383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12700" numCol="1" spcCol="1270" anchor="ctr" anchorCtr="0">
          <a:noAutofit/>
        </a:bodyPr>
        <a:lstStyle/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Contiene evidencias de  los productos </a:t>
          </a: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elaborados por </a:t>
          </a: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 estudiante y la </a:t>
          </a: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familia.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Puede </a:t>
          </a: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ser: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Un fólder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Bolsa de papel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Caja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Sobre grande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Espacio </a:t>
          </a: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virtual (Drive) 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Otros.</a:t>
          </a:r>
          <a:endParaRPr lang="es-PE" sz="20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54336" y="5502"/>
        <a:ext cx="5277826" cy="4353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78C4-B77D-464E-ACA9-59AEA6D99453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5B46-7E79-4492-BE70-32F1CA7F120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904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341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4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838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3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15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8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231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67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993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843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78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0">
              <a:srgbClr val="B5D2EC">
                <a:lumMod val="100000"/>
              </a:srgbClr>
            </a:gs>
            <a:gs pos="0">
              <a:srgbClr val="B5D2EC"/>
            </a:gs>
            <a:gs pos="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75E8-F952-45FF-ACA4-8748BE8E2AF7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779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223499" y="3906287"/>
            <a:ext cx="9908274" cy="1354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 smtClean="0">
                <a:solidFill>
                  <a:srgbClr val="00B0F0"/>
                </a:solidFill>
                <a:latin typeface="Gill Sans Ultra Bold" panose="020B0A02020104020203" pitchFamily="34" charset="0"/>
              </a:rPr>
              <a:t>RETROALIMENTACIÓN EN </a:t>
            </a:r>
            <a:r>
              <a:rPr lang="es-PE" sz="4000" b="1" dirty="0">
                <a:solidFill>
                  <a:srgbClr val="00B0F0"/>
                </a:solidFill>
                <a:latin typeface="Gill Sans Ultra Bold" panose="020B0A02020104020203" pitchFamily="34" charset="0"/>
              </a:rPr>
              <a:t>LA EDUCACIÓN A DISTANCIA</a:t>
            </a:r>
          </a:p>
        </p:txBody>
      </p:sp>
      <p:pic>
        <p:nvPicPr>
          <p:cNvPr id="9" name="Imagen 8" descr="C:\Documents and Settings\JRAMOS\Mis documentos\Mis imágenes\LOGO_MED.bmp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65004" y="489412"/>
            <a:ext cx="65849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 descr="Logo - GR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3320" y="499467"/>
            <a:ext cx="67437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10"/>
          <p:cNvSpPr txBox="1"/>
          <p:nvPr/>
        </p:nvSpPr>
        <p:spPr>
          <a:xfrm>
            <a:off x="2693915" y="499467"/>
            <a:ext cx="7161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F0000"/>
                </a:solidFill>
              </a:rPr>
              <a:t>GOBIERNO REGIONAL DE AYACUCHO</a:t>
            </a:r>
            <a:endParaRPr lang="es-PE" sz="2400" dirty="0" smtClean="0">
              <a:solidFill>
                <a:srgbClr val="FF0000"/>
              </a:solidFill>
            </a:endParaRPr>
          </a:p>
          <a:p>
            <a:pPr algn="ctr"/>
            <a:r>
              <a:rPr lang="es-PE" sz="2400" b="1" dirty="0" smtClean="0">
                <a:solidFill>
                  <a:srgbClr val="7030A0"/>
                </a:solidFill>
              </a:rPr>
              <a:t>DIRECCIÓN </a:t>
            </a:r>
            <a:r>
              <a:rPr lang="es-PE" sz="2400" b="1" dirty="0">
                <a:solidFill>
                  <a:srgbClr val="7030A0"/>
                </a:solidFill>
              </a:rPr>
              <a:t>REGIONAL DE EDUCACIÓN DE AYACUCHO</a:t>
            </a:r>
            <a:endParaRPr lang="es-PE" sz="2400" dirty="0">
              <a:solidFill>
                <a:srgbClr val="7030A0"/>
              </a:solidFill>
            </a:endParaRPr>
          </a:p>
          <a:p>
            <a:pPr algn="ctr"/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DIRECCIÓN DE GESTIÓN </a:t>
            </a:r>
            <a:r>
              <a:rPr lang="es-PE" sz="2400" b="1" dirty="0" smtClean="0">
                <a:solidFill>
                  <a:schemeClr val="accent5">
                    <a:lumMod val="50000"/>
                  </a:schemeClr>
                </a:solidFill>
              </a:rPr>
              <a:t>PEDAGÓGICA</a:t>
            </a:r>
            <a:r>
              <a:rPr lang="es-PE" sz="2400" dirty="0"/>
              <a:t> 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65046" y="2231956"/>
            <a:ext cx="9908274" cy="1354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TALLER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VIRTUAL DE FORTALECIMIENTO DE CAPACIDADES PARA GESTIONAR PROCESOS DE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CAPACITACIÓN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Y ASISTENCIA TÉCNICA A DIRECTORES Y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DOCENTES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 EDUCACIÓN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BÁSICA</a:t>
            </a:r>
            <a:endParaRPr lang="es-PE" sz="2000" b="1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88860"/>
      </p:ext>
    </p:extLst>
  </p:cSld>
  <p:clrMapOvr>
    <a:masterClrMapping/>
  </p:clrMapOvr>
  <p:transition spd="slow" advTm="120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79144" y="624900"/>
            <a:ext cx="9144000" cy="562570"/>
          </a:xfrm>
        </p:spPr>
        <p:txBody>
          <a:bodyPr>
            <a:noAutofit/>
          </a:bodyPr>
          <a:lstStyle/>
          <a:p>
            <a:r>
              <a:rPr lang="es-PE" sz="4400" b="1" dirty="0">
                <a:solidFill>
                  <a:srgbClr val="FF0000"/>
                </a:solidFill>
              </a:rPr>
              <a:t>TIPOS DE RETROALIMENTACIÓN</a:t>
            </a:r>
            <a:endParaRPr lang="es-PE" sz="44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5109" y="1578873"/>
            <a:ext cx="5166035" cy="4316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RETROALIMENTACIÓN REFLEXIVA O POR DESCUBRIMIENTO:</a:t>
            </a:r>
          </a:p>
          <a:p>
            <a:r>
              <a:rPr lang="es-PE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/>
              <a:t>Es guiar a los estudiantes para que sean ellos quienes descubran cómo manejar su desempeño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promover la reflexión desde su propio razonamiento para que identifiquen el origen de sus concepciones o errores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considerar las respuestas erróneas de los estudiantes como oportunidades de aprendizaje. </a:t>
            </a:r>
          </a:p>
          <a:p>
            <a:pPr algn="ctr"/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6304547" y="1578872"/>
            <a:ext cx="5166035" cy="38834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RETROALIMENTACIÓN </a:t>
            </a:r>
            <a:r>
              <a:rPr lang="es-PE" b="1" dirty="0">
                <a:solidFill>
                  <a:srgbClr val="FF0000"/>
                </a:solidFill>
              </a:rPr>
              <a:t>DESCRIPTIVA</a:t>
            </a:r>
          </a:p>
          <a:p>
            <a:r>
              <a:rPr lang="es-PE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/>
              <a:t>Es dar elementos de información suficientes para mejorar el trabajo de los estudiantes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describir los aciertos o dificultades sugiriendo en detalle qué hacer para mejorar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dar mecanismos a través de estrategias para ayudar a descubrir una respuesta del estudiante.</a:t>
            </a:r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07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1014199"/>
            <a:ext cx="9144000" cy="562570"/>
          </a:xfrm>
        </p:spPr>
        <p:txBody>
          <a:bodyPr>
            <a:noAutofit/>
          </a:bodyPr>
          <a:lstStyle/>
          <a:p>
            <a:r>
              <a:rPr lang="es-PE" sz="4400" b="1" dirty="0">
                <a:solidFill>
                  <a:srgbClr val="FF0000"/>
                </a:solidFill>
              </a:rPr>
              <a:t>TIPOS DE RETROALIMENTACIÓN</a:t>
            </a:r>
            <a:endParaRPr lang="es-PE" sz="44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5109" y="1578873"/>
            <a:ext cx="5166035" cy="4316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b="1" dirty="0" smtClean="0">
                <a:solidFill>
                  <a:srgbClr val="FF0000"/>
                </a:solidFill>
              </a:rPr>
              <a:t>RETROALIMENTACIÓN </a:t>
            </a:r>
            <a:r>
              <a:rPr lang="es-PE" b="1" dirty="0">
                <a:solidFill>
                  <a:srgbClr val="FF0000"/>
                </a:solidFill>
              </a:rPr>
              <a:t>ELEMENTAL</a:t>
            </a:r>
          </a:p>
          <a:p>
            <a:pPr lvl="0" algn="just"/>
            <a:endParaRPr lang="es-PE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señalar únicamente si la respuesta o procedimiento que está desarrollando el estudiante es correcta o incorrecta, inclusive cuando se le pregunta, si está seguro o no de su respuesta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darle la respuesta correcta o bien resolverle el problema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cuando no se da mayores herramientas para descubrir la respuesta en el estudiante. Solo lo niega o afirma.</a:t>
            </a:r>
          </a:p>
          <a:p>
            <a:pPr algn="just"/>
            <a:endParaRPr lang="es-PE" dirty="0" smtClean="0"/>
          </a:p>
          <a:p>
            <a:pPr algn="ctr"/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6423909" y="1578873"/>
            <a:ext cx="5166035" cy="3931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b="1" dirty="0" smtClean="0">
                <a:solidFill>
                  <a:srgbClr val="FF0000"/>
                </a:solidFill>
              </a:rPr>
              <a:t>RETROALIMENTACIÓN INCORRECTA</a:t>
            </a:r>
          </a:p>
          <a:p>
            <a:endParaRPr lang="es-PE" b="1" dirty="0">
              <a:solidFill>
                <a:srgbClr val="FF000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/>
              <a:t>Es cuando al retroalimentar se le da información errónea al estudiante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indicar que algo es correcto cuanto es incorrecto o viceversa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cuando no se tiene preparación, seguridad o información suficiente respecto a un conocimiento y se ocasiona confusiones e incertidumbre en el estudiante.</a:t>
            </a:r>
          </a:p>
          <a:p>
            <a:endParaRPr lang="es-PE" dirty="0" smtClean="0"/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8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3D53B0E-994D-402F-ACA1-CBA48B5A2F9C}"/>
              </a:ext>
            </a:extLst>
          </p:cNvPr>
          <p:cNvGrpSpPr/>
          <p:nvPr/>
        </p:nvGrpSpPr>
        <p:grpSpPr>
          <a:xfrm>
            <a:off x="156838" y="1045085"/>
            <a:ext cx="11455230" cy="4962530"/>
            <a:chOff x="73837" y="15324"/>
            <a:chExt cx="11455299" cy="3100220"/>
          </a:xfrm>
        </p:grpSpPr>
        <p:sp>
          <p:nvSpPr>
            <p:cNvPr id="4" name="Rectángulo redondeado 509">
              <a:extLst>
                <a:ext uri="{FF2B5EF4-FFF2-40B4-BE49-F238E27FC236}">
                  <a16:creationId xmlns:a16="http://schemas.microsoft.com/office/drawing/2014/main" xmlns="" id="{F2734EAB-5864-42C7-9FB7-5DCC0F145791}"/>
                </a:ext>
              </a:extLst>
            </p:cNvPr>
            <p:cNvSpPr/>
            <p:nvPr/>
          </p:nvSpPr>
          <p:spPr>
            <a:xfrm>
              <a:off x="73837" y="126162"/>
              <a:ext cx="1458619" cy="497907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Ofrecer preguntas</a:t>
              </a:r>
              <a:endParaRPr lang="es-PE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Rectángulo redondeado 510">
              <a:extLst>
                <a:ext uri="{FF2B5EF4-FFF2-40B4-BE49-F238E27FC236}">
                  <a16:creationId xmlns:a16="http://schemas.microsoft.com/office/drawing/2014/main" xmlns="" id="{5F9A447A-54E4-41A6-9DF7-09EB4424BA23}"/>
                </a:ext>
              </a:extLst>
            </p:cNvPr>
            <p:cNvSpPr/>
            <p:nvPr/>
          </p:nvSpPr>
          <p:spPr>
            <a:xfrm>
              <a:off x="2183853" y="15324"/>
              <a:ext cx="9345283" cy="8310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Se busca desarrollar habilidades metacognitivas para despertar la conciencia del estudiantado sobre cómo aprende.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¿Qué te resultó más difícil de resolver en esta tarea?”</a:t>
              </a: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“Si tuvieras que empezar de nuevo este ejercicio, ¿qué harías diferente?”</a:t>
              </a:r>
            </a:p>
          </p:txBody>
        </p:sp>
        <p:sp>
          <p:nvSpPr>
            <p:cNvPr id="6" name="Rectángulo redondeado 511">
              <a:extLst>
                <a:ext uri="{FF2B5EF4-FFF2-40B4-BE49-F238E27FC236}">
                  <a16:creationId xmlns:a16="http://schemas.microsoft.com/office/drawing/2014/main" xmlns="" id="{B4682CC8-A42E-4C78-A185-834A49E631F6}"/>
                </a:ext>
              </a:extLst>
            </p:cNvPr>
            <p:cNvSpPr/>
            <p:nvPr/>
          </p:nvSpPr>
          <p:spPr>
            <a:xfrm>
              <a:off x="73837" y="1125482"/>
              <a:ext cx="1458619" cy="708390"/>
            </a:xfrm>
            <a:prstGeom prst="roundRect">
              <a:avLst>
                <a:gd name="adj" fmla="val 8417"/>
              </a:avLst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Describir el trabajo del estudiante</a:t>
              </a:r>
              <a:endParaRPr lang="es-PE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" name="Rectángulo redondeado 512">
              <a:extLst>
                <a:ext uri="{FF2B5EF4-FFF2-40B4-BE49-F238E27FC236}">
                  <a16:creationId xmlns:a16="http://schemas.microsoft.com/office/drawing/2014/main" xmlns="" id="{6341CE85-0688-4775-9D2B-9E6BF3BC8E89}"/>
                </a:ext>
              </a:extLst>
            </p:cNvPr>
            <p:cNvSpPr/>
            <p:nvPr/>
          </p:nvSpPr>
          <p:spPr>
            <a:xfrm>
              <a:off x="2183853" y="993812"/>
              <a:ext cx="9345282" cy="105599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Adopta la forma de descripción, casi como un “devolver en espejo” lo que el estudiante hizo.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“La producción de un texto tiene un inicio, un desarrollo y un fin. Veo que el tuyo tiene un inicio y un desarrollo. ¿Podrías escribir un final?”</a:t>
              </a: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“Tu planteamiento del problema está bien. Resolviste muy bien tus cálculos utilizando fórmulas. Explícame cómo lo resolviste”</a:t>
              </a:r>
            </a:p>
          </p:txBody>
        </p:sp>
        <p:sp>
          <p:nvSpPr>
            <p:cNvPr id="8" name="Rectángulo redondeado 513">
              <a:extLst>
                <a:ext uri="{FF2B5EF4-FFF2-40B4-BE49-F238E27FC236}">
                  <a16:creationId xmlns:a16="http://schemas.microsoft.com/office/drawing/2014/main" xmlns="" id="{4A4706FF-AD32-412B-88E7-11C1ADE80D1C}"/>
                </a:ext>
              </a:extLst>
            </p:cNvPr>
            <p:cNvSpPr/>
            <p:nvPr/>
          </p:nvSpPr>
          <p:spPr>
            <a:xfrm>
              <a:off x="73837" y="2287320"/>
              <a:ext cx="1432329" cy="714326"/>
            </a:xfrm>
            <a:prstGeom prst="roundRect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Valorar los avances y los logros</a:t>
              </a:r>
              <a:endParaRPr lang="es-PE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Rectángulo redondeado 514">
              <a:extLst>
                <a:ext uri="{FF2B5EF4-FFF2-40B4-BE49-F238E27FC236}">
                  <a16:creationId xmlns:a16="http://schemas.microsoft.com/office/drawing/2014/main" xmlns="" id="{436C7DA1-7A15-4608-8989-A4CB23533475}"/>
                </a:ext>
              </a:extLst>
            </p:cNvPr>
            <p:cNvSpPr/>
            <p:nvPr/>
          </p:nvSpPr>
          <p:spPr>
            <a:xfrm>
              <a:off x="2060633" y="2049804"/>
              <a:ext cx="9345282" cy="106574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El propósito es identificar los avances, para que el estudiante reconozca en qué medida y cómo los está logrando.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He notado que resolviste el problema solo, tal como nos propusimos al principio en nuestras metas de aprendizaje. ¡Felicitaciones!”</a:t>
              </a: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“Has podido darte cuenta de qué se trata el texto. ¡Muy buen trabajo!”</a:t>
              </a:r>
            </a:p>
          </p:txBody>
        </p:sp>
        <p:sp>
          <p:nvSpPr>
            <p:cNvPr id="14" name="Flecha abajo 519">
              <a:extLst>
                <a:ext uri="{FF2B5EF4-FFF2-40B4-BE49-F238E27FC236}">
                  <a16:creationId xmlns:a16="http://schemas.microsoft.com/office/drawing/2014/main" xmlns="" id="{0C2BCD12-B843-4154-AF15-1E840D03AFA3}"/>
                </a:ext>
              </a:extLst>
            </p:cNvPr>
            <p:cNvSpPr/>
            <p:nvPr/>
          </p:nvSpPr>
          <p:spPr>
            <a:xfrm>
              <a:off x="692084" y="706500"/>
              <a:ext cx="323348" cy="37102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18" name="Flecha derecha 523">
              <a:extLst>
                <a:ext uri="{FF2B5EF4-FFF2-40B4-BE49-F238E27FC236}">
                  <a16:creationId xmlns:a16="http://schemas.microsoft.com/office/drawing/2014/main" xmlns="" id="{8264066A-CC04-4F30-A8E9-E5AD3E2B845F}"/>
                </a:ext>
              </a:extLst>
            </p:cNvPr>
            <p:cNvSpPr/>
            <p:nvPr/>
          </p:nvSpPr>
          <p:spPr>
            <a:xfrm>
              <a:off x="1717939" y="322535"/>
              <a:ext cx="417786" cy="2389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sp>
        <p:nvSpPr>
          <p:cNvPr id="24" name="Flecha derecha 523">
            <a:extLst>
              <a:ext uri="{FF2B5EF4-FFF2-40B4-BE49-F238E27FC236}">
                <a16:creationId xmlns:a16="http://schemas.microsoft.com/office/drawing/2014/main" xmlns="" id="{2905B20F-9C4C-41A1-820B-D7E8D29E1D05}"/>
              </a:ext>
            </a:extLst>
          </p:cNvPr>
          <p:cNvSpPr/>
          <p:nvPr/>
        </p:nvSpPr>
        <p:spPr>
          <a:xfrm>
            <a:off x="1682634" y="3293559"/>
            <a:ext cx="508736" cy="238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5" name="Flecha derecha 523">
            <a:extLst>
              <a:ext uri="{FF2B5EF4-FFF2-40B4-BE49-F238E27FC236}">
                <a16:creationId xmlns:a16="http://schemas.microsoft.com/office/drawing/2014/main" xmlns="" id="{CEE5ABC6-D2D1-4C5D-9A8E-683EF2CF93A5}"/>
              </a:ext>
            </a:extLst>
          </p:cNvPr>
          <p:cNvSpPr/>
          <p:nvPr/>
        </p:nvSpPr>
        <p:spPr>
          <a:xfrm>
            <a:off x="1682634" y="5131374"/>
            <a:ext cx="508736" cy="238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30" name="Flecha abajo 519">
            <a:extLst>
              <a:ext uri="{FF2B5EF4-FFF2-40B4-BE49-F238E27FC236}">
                <a16:creationId xmlns:a16="http://schemas.microsoft.com/office/drawing/2014/main" xmlns="" id="{6BAEDEB4-E59C-4AB4-A611-C688A8760EC4}"/>
              </a:ext>
            </a:extLst>
          </p:cNvPr>
          <p:cNvSpPr/>
          <p:nvPr/>
        </p:nvSpPr>
        <p:spPr>
          <a:xfrm>
            <a:off x="867890" y="4084486"/>
            <a:ext cx="323346" cy="3709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dirty="0"/>
          </a:p>
        </p:txBody>
      </p:sp>
      <p:sp>
        <p:nvSpPr>
          <p:cNvPr id="23" name="Google Shape;720;p33"/>
          <p:cNvSpPr txBox="1">
            <a:spLocks/>
          </p:cNvSpPr>
          <p:nvPr/>
        </p:nvSpPr>
        <p:spPr>
          <a:xfrm>
            <a:off x="1682634" y="118569"/>
            <a:ext cx="9806214" cy="8192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400" b="1" dirty="0">
                <a:solidFill>
                  <a:srgbClr val="FF0000"/>
                </a:solidFill>
                <a:ea typeface="Arial" panose="020B0604020202020204" pitchFamily="34" charset="0"/>
              </a:rPr>
              <a:t>ESTRATEGIAS PROPUESTAS POR R. </a:t>
            </a:r>
            <a:r>
              <a:rPr lang="es-PE" altLang="es-PE" sz="24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ANIJÓVICH. </a:t>
            </a:r>
            <a:endParaRPr lang="es-PE" altLang="es-PE" sz="2400" b="1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r>
              <a:rPr lang="es-PE" altLang="es-PE" sz="2400" b="1" dirty="0">
                <a:solidFill>
                  <a:srgbClr val="FF0000"/>
                </a:solidFill>
                <a:ea typeface="Arial" panose="020B0604020202020204" pitchFamily="34" charset="0"/>
              </a:rPr>
              <a:t>a) Modos de retroalimentación de Rebeca </a:t>
            </a:r>
            <a:r>
              <a:rPr lang="es-PE" altLang="es-PE" sz="2400" b="1" dirty="0" err="1" smtClean="0">
                <a:solidFill>
                  <a:srgbClr val="FF0000"/>
                </a:solidFill>
                <a:ea typeface="Arial" panose="020B0604020202020204" pitchFamily="34" charset="0"/>
              </a:rPr>
              <a:t>Anijóvich</a:t>
            </a:r>
            <a:r>
              <a:rPr lang="es-PE" altLang="es-PE" sz="2400" b="1" dirty="0">
                <a:solidFill>
                  <a:srgbClr val="FF0000"/>
                </a:solidFill>
                <a:ea typeface="Arial" panose="020B0604020202020204" pitchFamily="34" charset="0"/>
              </a:rPr>
              <a:t>.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15" y="69486"/>
            <a:ext cx="1190625" cy="10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3D53B0E-994D-402F-ACA1-CBA48B5A2F9C}"/>
              </a:ext>
            </a:extLst>
          </p:cNvPr>
          <p:cNvGrpSpPr/>
          <p:nvPr/>
        </p:nvGrpSpPr>
        <p:grpSpPr>
          <a:xfrm>
            <a:off x="239258" y="1418979"/>
            <a:ext cx="11734481" cy="4753069"/>
            <a:chOff x="73837" y="3208456"/>
            <a:chExt cx="11734550" cy="2294175"/>
          </a:xfrm>
        </p:grpSpPr>
        <p:sp>
          <p:nvSpPr>
            <p:cNvPr id="10" name="Rectángulo redondeado 515">
              <a:extLst>
                <a:ext uri="{FF2B5EF4-FFF2-40B4-BE49-F238E27FC236}">
                  <a16:creationId xmlns:a16="http://schemas.microsoft.com/office/drawing/2014/main" xmlns="" id="{A96940B7-EDEA-449C-8CC8-D340B76807BD}"/>
                </a:ext>
              </a:extLst>
            </p:cNvPr>
            <p:cNvSpPr/>
            <p:nvPr/>
          </p:nvSpPr>
          <p:spPr>
            <a:xfrm>
              <a:off x="73837" y="3492779"/>
              <a:ext cx="1708186" cy="580608"/>
            </a:xfrm>
            <a:prstGeom prst="roundRect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</a:rPr>
                <a:t>Ofrecer sugerencias</a:t>
              </a:r>
              <a:endParaRPr lang="es-PE" sz="16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11" name="Rectángulo redondeado 516">
              <a:extLst>
                <a:ext uri="{FF2B5EF4-FFF2-40B4-BE49-F238E27FC236}">
                  <a16:creationId xmlns:a16="http://schemas.microsoft.com/office/drawing/2014/main" xmlns="" id="{4DE9B0B5-6D17-4E1B-8351-A4708B3CAAD3}"/>
                </a:ext>
              </a:extLst>
            </p:cNvPr>
            <p:cNvSpPr/>
            <p:nvPr/>
          </p:nvSpPr>
          <p:spPr>
            <a:xfrm>
              <a:off x="2183852" y="3208456"/>
              <a:ext cx="9345282" cy="9526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Contribuye a reducir la brecha entre el estado inicial y los propósitos de aprendizaje.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772160" marR="2540" indent="-285750" algn="just">
                <a:lnSpc>
                  <a:spcPct val="107000"/>
                </a:lnSpc>
                <a:spcAft>
                  <a:spcPts val="20"/>
                </a:spcAft>
                <a:buFont typeface="Arial" panose="020B0604020202020204" pitchFamily="34" charset="0"/>
                <a:buChar char="•"/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En </a:t>
              </a:r>
              <a:r>
                <a:rPr lang="es-PE" sz="1600" dirty="0" smtClean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esta </a:t>
              </a: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tarea nos muestras cuánto has aprendido sobre… </a:t>
              </a:r>
              <a:endParaRPr lang="es-PE" sz="16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772160" marR="2540" indent="-285750" algn="just">
                <a:lnSpc>
                  <a:spcPct val="107000"/>
                </a:lnSpc>
                <a:spcAft>
                  <a:spcPts val="20"/>
                </a:spcAft>
                <a:buFont typeface="Arial" panose="020B0604020202020204" pitchFamily="34" charset="0"/>
                <a:buChar char="•"/>
              </a:pPr>
              <a:r>
                <a:rPr lang="es-PE" sz="1600" dirty="0" smtClean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Describes </a:t>
              </a: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las similitudes y </a:t>
              </a:r>
              <a:r>
                <a:rPr lang="es-PE" sz="1600" dirty="0" smtClean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diferencias de …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772160" marR="2540" indent="-285750" algn="just">
                <a:lnSpc>
                  <a:spcPct val="107000"/>
                </a:lnSpc>
                <a:spcAft>
                  <a:spcPts val="20"/>
                </a:spcAft>
                <a:buFont typeface="Arial" panose="020B0604020202020204" pitchFamily="34" charset="0"/>
                <a:buChar char="•"/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Te sugiero que agregues ejemplos concretos </a:t>
              </a:r>
            </a:p>
            <a:p>
              <a:pPr marL="772160" marR="2540" indent="-285750" algn="just">
                <a:lnSpc>
                  <a:spcPct val="107000"/>
                </a:lnSpc>
                <a:spcAft>
                  <a:spcPts val="20"/>
                </a:spcAft>
                <a:buFont typeface="Arial" panose="020B0604020202020204" pitchFamily="34" charset="0"/>
                <a:buChar char="•"/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Para completar tu trabajo, te propongo trabajar con esta tabla que te ayudará a organizar la información sobre …</a:t>
              </a:r>
            </a:p>
          </p:txBody>
        </p:sp>
        <p:sp>
          <p:nvSpPr>
            <p:cNvPr id="12" name="Rectángulo redondeado 517">
              <a:extLst>
                <a:ext uri="{FF2B5EF4-FFF2-40B4-BE49-F238E27FC236}">
                  <a16:creationId xmlns:a16="http://schemas.microsoft.com/office/drawing/2014/main" xmlns="" id="{8BD06799-B68D-405A-8D50-C60FF87E17CE}"/>
                </a:ext>
              </a:extLst>
            </p:cNvPr>
            <p:cNvSpPr/>
            <p:nvPr/>
          </p:nvSpPr>
          <p:spPr>
            <a:xfrm>
              <a:off x="114611" y="4823752"/>
              <a:ext cx="1531810" cy="551511"/>
            </a:xfrm>
            <a:prstGeom prst="roundRect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</a:rPr>
                <a:t>Ofrecer andamiaje</a:t>
              </a:r>
              <a:endParaRPr lang="es-PE" sz="16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13" name="Rectángulo redondeado 518">
              <a:extLst>
                <a:ext uri="{FF2B5EF4-FFF2-40B4-BE49-F238E27FC236}">
                  <a16:creationId xmlns:a16="http://schemas.microsoft.com/office/drawing/2014/main" xmlns="" id="{449349C3-5C85-4BBC-8761-D4F5E2234CDC}"/>
                </a:ext>
              </a:extLst>
            </p:cNvPr>
            <p:cNvSpPr/>
            <p:nvPr/>
          </p:nvSpPr>
          <p:spPr>
            <a:xfrm>
              <a:off x="2295419" y="4527379"/>
              <a:ext cx="9512968" cy="9752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Se refiere a la ayuda y acompañamiento que el docente le ofrece al estudiante para transitar del estado inicial al logro de los propósitos de aprendizaje.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“Tú propones que la contaminación ambiental puede disminuir si cada familia produce menos basura en su casa. ¿Piensas que con esa propuesta puede lograrse? </a:t>
              </a: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“En el problema 1 has encontrado la relación entre el volumen del cilindro y el cono. ¿Explica con tus palabras, el procedimiento para resolverlo?</a:t>
              </a:r>
            </a:p>
          </p:txBody>
        </p:sp>
      </p:grpSp>
      <p:sp>
        <p:nvSpPr>
          <p:cNvPr id="28" name="Flecha derecha 523">
            <a:extLst>
              <a:ext uri="{FF2B5EF4-FFF2-40B4-BE49-F238E27FC236}">
                <a16:creationId xmlns:a16="http://schemas.microsoft.com/office/drawing/2014/main" xmlns="" id="{82E0E378-C97D-4522-B939-A7D27D16F844}"/>
              </a:ext>
            </a:extLst>
          </p:cNvPr>
          <p:cNvSpPr/>
          <p:nvPr/>
        </p:nvSpPr>
        <p:spPr>
          <a:xfrm>
            <a:off x="1881962" y="5306783"/>
            <a:ext cx="508736" cy="238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30" name="Flecha abajo 519">
            <a:extLst>
              <a:ext uri="{FF2B5EF4-FFF2-40B4-BE49-F238E27FC236}">
                <a16:creationId xmlns:a16="http://schemas.microsoft.com/office/drawing/2014/main" xmlns="" id="{6BAEDEB4-E59C-4AB4-A611-C688A8760EC4}"/>
              </a:ext>
            </a:extLst>
          </p:cNvPr>
          <p:cNvSpPr/>
          <p:nvPr/>
        </p:nvSpPr>
        <p:spPr>
          <a:xfrm>
            <a:off x="865197" y="3543767"/>
            <a:ext cx="323346" cy="6077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dirty="0"/>
          </a:p>
        </p:txBody>
      </p:sp>
      <p:sp>
        <p:nvSpPr>
          <p:cNvPr id="23" name="Google Shape;720;p33"/>
          <p:cNvSpPr txBox="1">
            <a:spLocks/>
          </p:cNvSpPr>
          <p:nvPr/>
        </p:nvSpPr>
        <p:spPr>
          <a:xfrm>
            <a:off x="3202859" y="434099"/>
            <a:ext cx="7936436" cy="663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4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Modos </a:t>
            </a:r>
            <a:r>
              <a:rPr lang="es-PE" altLang="es-PE" sz="2400" b="1" dirty="0">
                <a:solidFill>
                  <a:srgbClr val="FF0000"/>
                </a:solidFill>
                <a:ea typeface="Arial" panose="020B0604020202020204" pitchFamily="34" charset="0"/>
              </a:rPr>
              <a:t>de retroalimentación </a:t>
            </a:r>
            <a:r>
              <a:rPr lang="es-PE" altLang="es-PE" sz="24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según Rebeca Anijóvich</a:t>
            </a:r>
            <a:endParaRPr lang="es-PE" altLang="es-PE" sz="24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8" y="189145"/>
            <a:ext cx="1862884" cy="14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20;p33"/>
          <p:cNvSpPr txBox="1">
            <a:spLocks/>
          </p:cNvSpPr>
          <p:nvPr/>
        </p:nvSpPr>
        <p:spPr>
          <a:xfrm>
            <a:off x="2984273" y="581977"/>
            <a:ext cx="7348447" cy="970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8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La  escalera de la retroalimentación según Daniel </a:t>
            </a:r>
            <a:r>
              <a:rPr lang="es-PE" altLang="es-PE" sz="2800" b="1" dirty="0">
                <a:solidFill>
                  <a:srgbClr val="FF0000"/>
                </a:solidFill>
                <a:ea typeface="Arial" panose="020B0604020202020204" pitchFamily="34" charset="0"/>
              </a:rPr>
              <a:t>Wilson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4" y="159363"/>
            <a:ext cx="1908496" cy="181596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65973"/>
              </p:ext>
            </p:extLst>
          </p:nvPr>
        </p:nvGraphicFramePr>
        <p:xfrm>
          <a:off x="606104" y="2262223"/>
          <a:ext cx="10784113" cy="4077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7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6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3473">
                <a:tc>
                  <a:txBody>
                    <a:bodyPr/>
                    <a:lstStyle/>
                    <a:p>
                      <a:pPr marL="492760" marR="53340" indent="-6350" algn="ctr">
                        <a:lnSpc>
                          <a:spcPct val="150000"/>
                        </a:lnSpc>
                        <a:spcAft>
                          <a:spcPts val="20"/>
                        </a:spcAft>
                      </a:pP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PASO 0:  </a:t>
                      </a:r>
                      <a:r>
                        <a:rPr lang="es-PE" sz="2300" b="1" dirty="0" smtClean="0">
                          <a:solidFill>
                            <a:schemeClr val="tx1"/>
                          </a:solidFill>
                          <a:effectLst/>
                        </a:rPr>
                        <a:t>PRESENTACIÓN</a:t>
                      </a:r>
                      <a:endParaRPr lang="es-PE" sz="2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marR="2540" indent="-6350" algn="ctr">
                        <a:lnSpc>
                          <a:spcPct val="150000"/>
                        </a:lnSpc>
                        <a:spcAft>
                          <a:spcPts val="20"/>
                        </a:spcAft>
                      </a:pPr>
                      <a:r>
                        <a:rPr lang="es-PE" sz="2300" b="1" spc="-5" dirty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1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1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1" spc="-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PE" sz="2300" b="1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1" spc="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2300" b="1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doc</a:t>
                      </a:r>
                      <a:r>
                        <a:rPr lang="es-PE" sz="2300" b="1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PE" sz="2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4144">
                <a:tc>
                  <a:txBody>
                    <a:bodyPr/>
                    <a:lstStyle/>
                    <a:p>
                      <a:pPr marL="46990" marR="53975" indent="-6350" algn="just">
                        <a:lnSpc>
                          <a:spcPct val="150000"/>
                        </a:lnSpc>
                        <a:spcAft>
                          <a:spcPts val="20"/>
                        </a:spcAft>
                      </a:pP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nte</a:t>
                      </a:r>
                      <a:r>
                        <a:rPr lang="es-PE" sz="2300" b="0" spc="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scr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area,</a:t>
                      </a:r>
                      <a:r>
                        <a:rPr lang="es-PE" sz="2300" b="0" spc="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2300" b="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tra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pro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PE" sz="2300" b="0" spc="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tra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PE" sz="2300" b="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spc="5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PE" sz="2300" b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r>
                        <a:rPr lang="es-PE" sz="2300" b="0" spc="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es-PE" sz="23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á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lang="es-PE" sz="23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ón</a:t>
                      </a:r>
                      <a:r>
                        <a:rPr lang="es-PE" sz="23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PE" sz="23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ur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 a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pt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ón</a:t>
                      </a:r>
                      <a:r>
                        <a:rPr lang="es-PE" sz="23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PE" sz="23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r>
                        <a:rPr lang="es-PE" sz="23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e.</a:t>
                      </a:r>
                      <a:endParaRPr lang="es-PE" sz="2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4064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2300" b="0" dirty="0">
                          <a:effectLst/>
                        </a:rPr>
                        <a:t>¿Cué</a:t>
                      </a:r>
                      <a:r>
                        <a:rPr lang="es-PE" sz="2300" b="0" spc="-5" dirty="0">
                          <a:effectLst/>
                        </a:rPr>
                        <a:t>n</a:t>
                      </a:r>
                      <a:r>
                        <a:rPr lang="es-PE" sz="2300" b="0" spc="10" dirty="0">
                          <a:effectLst/>
                        </a:rPr>
                        <a:t>t</a:t>
                      </a:r>
                      <a:r>
                        <a:rPr lang="es-PE" sz="2300" b="0" dirty="0">
                          <a:effectLst/>
                        </a:rPr>
                        <a:t>a</a:t>
                      </a:r>
                      <a:r>
                        <a:rPr lang="es-PE" sz="2300" b="0" spc="-5" dirty="0">
                          <a:effectLst/>
                        </a:rPr>
                        <a:t>m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4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q</a:t>
                      </a:r>
                      <a:r>
                        <a:rPr lang="es-PE" sz="2300" b="0" spc="5" dirty="0">
                          <a:effectLst/>
                        </a:rPr>
                        <a:t>u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15" dirty="0">
                          <a:effectLst/>
                        </a:rPr>
                        <a:t> </a:t>
                      </a:r>
                      <a:r>
                        <a:rPr lang="es-PE" sz="2300" b="0" spc="-5" dirty="0">
                          <a:effectLst/>
                        </a:rPr>
                        <a:t>h</a:t>
                      </a:r>
                      <a:r>
                        <a:rPr lang="es-PE" sz="2300" b="0" dirty="0">
                          <a:effectLst/>
                        </a:rPr>
                        <a:t>as</a:t>
                      </a:r>
                      <a:r>
                        <a:rPr lang="es-PE" sz="2300" b="0" spc="-10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r</a:t>
                      </a:r>
                      <a:r>
                        <a:rPr lang="es-PE" sz="2300" b="0" spc="10" dirty="0">
                          <a:effectLst/>
                        </a:rPr>
                        <a:t>e</a:t>
                      </a:r>
                      <a:r>
                        <a:rPr lang="es-PE" sz="2300" b="0" dirty="0">
                          <a:effectLst/>
                        </a:rPr>
                        <a:t>a</a:t>
                      </a:r>
                      <a:r>
                        <a:rPr lang="es-PE" sz="2300" b="0" spc="5" dirty="0">
                          <a:effectLst/>
                        </a:rPr>
                        <a:t>l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spc="5" dirty="0">
                          <a:effectLst/>
                        </a:rPr>
                        <a:t>z</a:t>
                      </a:r>
                      <a:r>
                        <a:rPr lang="es-PE" sz="2300" b="0" dirty="0">
                          <a:effectLst/>
                        </a:rPr>
                        <a:t>a</a:t>
                      </a:r>
                      <a:r>
                        <a:rPr lang="es-PE" sz="2300" b="0" spc="-5" dirty="0">
                          <a:effectLst/>
                        </a:rPr>
                        <a:t>d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5" dirty="0">
                          <a:effectLst/>
                        </a:rPr>
                        <a:t> h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c</a:t>
                      </a:r>
                      <a:r>
                        <a:rPr lang="es-PE" sz="2300" b="0" spc="10" dirty="0">
                          <a:effectLst/>
                        </a:rPr>
                        <a:t>h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25" dirty="0">
                          <a:effectLst/>
                        </a:rPr>
                        <a:t> </a:t>
                      </a:r>
                      <a:r>
                        <a:rPr lang="es-PE" sz="2300" b="0" spc="-5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ta</a:t>
                      </a:r>
                      <a:r>
                        <a:rPr lang="es-PE" sz="2300" b="0" spc="-10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5" dirty="0">
                          <a:effectLst/>
                        </a:rPr>
                        <a:t>m</a:t>
                      </a:r>
                      <a:r>
                        <a:rPr lang="es-PE" sz="2300" b="0" spc="10" dirty="0">
                          <a:effectLst/>
                        </a:rPr>
                        <a:t>a</a:t>
                      </a:r>
                      <a:r>
                        <a:rPr lang="es-PE" sz="2300" b="0" dirty="0">
                          <a:effectLst/>
                        </a:rPr>
                        <a:t>na</a:t>
                      </a:r>
                      <a:r>
                        <a:rPr lang="es-PE" sz="2300" b="0" spc="-30" dirty="0">
                          <a:effectLst/>
                        </a:rPr>
                        <a:t>?</a:t>
                      </a:r>
                      <a:endParaRPr lang="es-PE" sz="2300" b="0" dirty="0">
                        <a:effectLst/>
                      </a:endParaRPr>
                    </a:p>
                    <a:p>
                      <a:pPr marL="342900" marR="4064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2300" b="0" dirty="0">
                          <a:effectLst/>
                        </a:rPr>
                        <a:t>¿</a:t>
                      </a:r>
                      <a:r>
                        <a:rPr lang="es-PE" sz="2300" b="0" spc="5" dirty="0">
                          <a:effectLst/>
                        </a:rPr>
                        <a:t>Q</a:t>
                      </a:r>
                      <a:r>
                        <a:rPr lang="es-PE" sz="2300" b="0" dirty="0">
                          <a:effectLst/>
                        </a:rPr>
                        <a:t>ué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t</a:t>
                      </a:r>
                      <a:r>
                        <a:rPr lang="es-PE" sz="2300" b="0" spc="-5" dirty="0">
                          <a:effectLst/>
                        </a:rPr>
                        <a:t>a</a:t>
                      </a:r>
                      <a:r>
                        <a:rPr lang="es-PE" sz="2300" b="0" spc="5" dirty="0">
                          <a:effectLst/>
                        </a:rPr>
                        <a:t>r</a:t>
                      </a:r>
                      <a:r>
                        <a:rPr lang="es-PE" sz="2300" b="0" spc="10" dirty="0">
                          <a:effectLst/>
                        </a:rPr>
                        <a:t>e</a:t>
                      </a:r>
                      <a:r>
                        <a:rPr lang="es-PE" sz="2300" b="0" dirty="0">
                          <a:effectLst/>
                        </a:rPr>
                        <a:t>a,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tra</a:t>
                      </a:r>
                      <a:r>
                        <a:rPr lang="es-PE" sz="2300" b="0" spc="5" dirty="0">
                          <a:effectLst/>
                        </a:rPr>
                        <a:t>b</a:t>
                      </a:r>
                      <a:r>
                        <a:rPr lang="es-PE" sz="2300" b="0" dirty="0">
                          <a:effectLst/>
                        </a:rPr>
                        <a:t>a</a:t>
                      </a:r>
                      <a:r>
                        <a:rPr lang="es-PE" sz="2300" b="0" spc="5" dirty="0">
                          <a:effectLst/>
                        </a:rPr>
                        <a:t>j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o pro</a:t>
                      </a:r>
                      <a:r>
                        <a:rPr lang="es-PE" sz="2300" b="0" spc="5" dirty="0">
                          <a:effectLst/>
                        </a:rPr>
                        <a:t>y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c</a:t>
                      </a:r>
                      <a:r>
                        <a:rPr lang="es-PE" sz="2300" b="0" dirty="0">
                          <a:effectLst/>
                        </a:rPr>
                        <a:t>to</a:t>
                      </a:r>
                      <a:r>
                        <a:rPr lang="es-PE" sz="2300" b="0" spc="-45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q</a:t>
                      </a:r>
                      <a:r>
                        <a:rPr lang="es-PE" sz="2300" b="0" spc="5" dirty="0">
                          <a:effectLst/>
                        </a:rPr>
                        <a:t>u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dirty="0">
                          <a:effectLst/>
                        </a:rPr>
                        <a:t>eres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c</a:t>
                      </a:r>
                      <a:r>
                        <a:rPr lang="es-PE" sz="2300" b="0" spc="10" dirty="0">
                          <a:effectLst/>
                        </a:rPr>
                        <a:t>o</a:t>
                      </a:r>
                      <a:r>
                        <a:rPr lang="es-PE" sz="2300" b="0" dirty="0">
                          <a:effectLst/>
                        </a:rPr>
                        <a:t>m</a:t>
                      </a:r>
                      <a:r>
                        <a:rPr lang="es-PE" sz="2300" b="0" spc="-5" dirty="0">
                          <a:effectLst/>
                        </a:rPr>
                        <a:t>p</a:t>
                      </a:r>
                      <a:r>
                        <a:rPr lang="es-PE" sz="2300" b="0" dirty="0">
                          <a:effectLst/>
                        </a:rPr>
                        <a:t>ar</a:t>
                      </a:r>
                      <a:r>
                        <a:rPr lang="es-PE" sz="2300" b="0" spc="15" dirty="0">
                          <a:effectLst/>
                        </a:rPr>
                        <a:t>t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spc="5" dirty="0">
                          <a:effectLst/>
                        </a:rPr>
                        <a:t>r</a:t>
                      </a:r>
                      <a:r>
                        <a:rPr lang="es-PE" sz="2300" b="0" dirty="0">
                          <a:effectLst/>
                        </a:rPr>
                        <a:t>?</a:t>
                      </a:r>
                    </a:p>
                    <a:p>
                      <a:pPr marL="342900" marR="4064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2300" b="0" dirty="0">
                          <a:effectLst/>
                        </a:rPr>
                        <a:t>¿</a:t>
                      </a:r>
                      <a:r>
                        <a:rPr lang="es-PE" sz="2300" b="0" spc="5" dirty="0">
                          <a:effectLst/>
                        </a:rPr>
                        <a:t>Q</a:t>
                      </a:r>
                      <a:r>
                        <a:rPr lang="es-PE" sz="2300" b="0" dirty="0">
                          <a:effectLst/>
                        </a:rPr>
                        <a:t>ué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p</a:t>
                      </a:r>
                      <a:r>
                        <a:rPr lang="es-PE" sz="2300" b="0" spc="-5" dirty="0">
                          <a:effectLst/>
                        </a:rPr>
                        <a:t>a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os</a:t>
                      </a:r>
                      <a:r>
                        <a:rPr lang="es-PE" sz="2300" b="0" spc="-20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g</a:t>
                      </a:r>
                      <a:r>
                        <a:rPr lang="es-PE" sz="2300" b="0" dirty="0">
                          <a:effectLst/>
                        </a:rPr>
                        <a:t>u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spc="10" dirty="0">
                          <a:effectLst/>
                        </a:rPr>
                        <a:t>t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35" dirty="0">
                          <a:effectLst/>
                        </a:rPr>
                        <a:t> </a:t>
                      </a:r>
                      <a:r>
                        <a:rPr lang="es-PE" sz="2300" b="0" spc="-5" dirty="0">
                          <a:effectLst/>
                        </a:rPr>
                        <a:t>p</a:t>
                      </a:r>
                      <a:r>
                        <a:rPr lang="es-PE" sz="2300" b="0" dirty="0">
                          <a:effectLst/>
                        </a:rPr>
                        <a:t>ara </a:t>
                      </a:r>
                      <a:r>
                        <a:rPr lang="es-PE" sz="2300" b="0" spc="5" dirty="0">
                          <a:effectLst/>
                        </a:rPr>
                        <a:t>c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5" dirty="0">
                          <a:effectLst/>
                        </a:rPr>
                        <a:t>n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5" dirty="0">
                          <a:effectLst/>
                        </a:rPr>
                        <a:t>g</a:t>
                      </a:r>
                      <a:r>
                        <a:rPr lang="es-PE" sz="2300" b="0" spc="10" dirty="0">
                          <a:effectLst/>
                        </a:rPr>
                        <a:t>u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dirty="0">
                          <a:effectLst/>
                        </a:rPr>
                        <a:t>r</a:t>
                      </a:r>
                      <a:r>
                        <a:rPr lang="es-PE" sz="2300" b="0" spc="-4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este</a:t>
                      </a:r>
                      <a:r>
                        <a:rPr lang="es-PE" sz="2300" b="0" spc="-25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r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spc="10" dirty="0">
                          <a:effectLst/>
                        </a:rPr>
                        <a:t>u</a:t>
                      </a:r>
                      <a:r>
                        <a:rPr lang="es-PE" sz="2300" b="0" spc="-5" dirty="0">
                          <a:effectLst/>
                        </a:rPr>
                        <a:t>l</a:t>
                      </a:r>
                      <a:r>
                        <a:rPr lang="es-PE" sz="2300" b="0" dirty="0">
                          <a:effectLst/>
                        </a:rPr>
                        <a:t>t</a:t>
                      </a:r>
                      <a:r>
                        <a:rPr lang="es-PE" sz="2300" b="0" spc="10" dirty="0">
                          <a:effectLst/>
                        </a:rPr>
                        <a:t>a</a:t>
                      </a:r>
                      <a:r>
                        <a:rPr lang="es-PE" sz="2300" b="0" dirty="0">
                          <a:effectLst/>
                        </a:rPr>
                        <a:t>d</a:t>
                      </a:r>
                      <a:r>
                        <a:rPr lang="es-PE" sz="2300" b="0" spc="-5" dirty="0">
                          <a:effectLst/>
                        </a:rPr>
                        <a:t>o</a:t>
                      </a:r>
                      <a:r>
                        <a:rPr lang="es-PE" sz="2300" b="0" dirty="0">
                          <a:effectLst/>
                        </a:rPr>
                        <a:t>?</a:t>
                      </a:r>
                      <a:endParaRPr lang="es-PE" sz="2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4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304800" y="1141244"/>
            <a:ext cx="3215640" cy="12819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 1: CLARIFICAR</a:t>
            </a:r>
            <a:endParaRPr lang="es-PE" altLang="es-PE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es-PE" sz="2400" dirty="0"/>
          </a:p>
        </p:txBody>
      </p:sp>
      <p:sp>
        <p:nvSpPr>
          <p:cNvPr id="3" name="Llamada rectangular redondeada 285">
            <a:extLst>
              <a:ext uri="{FF2B5EF4-FFF2-40B4-BE49-F238E27FC236}">
                <a16:creationId xmlns:a16="http://schemas.microsoft.com/office/drawing/2014/main" xmlns="" id="{A7781F3D-6FA1-434A-A16E-587592BC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59" y="784886"/>
            <a:ext cx="7592512" cy="1958314"/>
          </a:xfrm>
          <a:prstGeom prst="wedgeRoundRectCallout">
            <a:avLst>
              <a:gd name="adj1" fmla="val -49237"/>
              <a:gd name="adj2" fmla="val 28350"/>
              <a:gd name="adj3" fmla="val 16667"/>
            </a:avLst>
          </a:prstGeom>
          <a:solidFill>
            <a:srgbClr val="E2EFD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3825" algn="l"/>
              </a:tabLst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importante que el docente realice preguntas para aclarar una idea o aspecto; asimismo, para revelar alguna información omitida y asegurarse de que el estudiante comprendió las ideas y acciones realizadas en la tarea, el trabajo o el proyecto trabajado.</a:t>
            </a: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32494" y="2972075"/>
            <a:ext cx="8716077" cy="310854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/>
              <a:t>Dijiste que se puede hacer así… ¿a qué te refieres?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/>
              <a:t>Tu idea trata sobre… ¿Estoy en lo correcto?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/>
              <a:t>Dame un ejemplo…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 smtClean="0"/>
              <a:t>Dime</a:t>
            </a:r>
            <a:r>
              <a:rPr lang="es-PE" sz="2800" dirty="0"/>
              <a:t>, ¿cómo crees que lo hiciste? ¿Por qué?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/>
              <a:t>Explícame, ¿qué aprendiste al hacer la tarea?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 smtClean="0"/>
              <a:t>¿</a:t>
            </a:r>
            <a:r>
              <a:rPr lang="es-PE" sz="2800" dirty="0"/>
              <a:t>Qué hiciste para encontrar la solución? ¿Cómo lograste esto</a:t>
            </a:r>
            <a:r>
              <a:rPr lang="es-PE" sz="2800" dirty="0" smtClean="0"/>
              <a:t>?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1557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472440" y="602831"/>
            <a:ext cx="2849276" cy="10585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160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 2: VALORAR</a:t>
            </a:r>
            <a:endParaRPr lang="es-PE" altLang="es-PE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es-PE" sz="2000" dirty="0"/>
          </a:p>
        </p:txBody>
      </p:sp>
      <p:sp>
        <p:nvSpPr>
          <p:cNvPr id="3" name="Llamada rectangular redondeada 293">
            <a:extLst>
              <a:ext uri="{FF2B5EF4-FFF2-40B4-BE49-F238E27FC236}">
                <a16:creationId xmlns:a16="http://schemas.microsoft.com/office/drawing/2014/main" xmlns="" id="{56587C9C-7543-4548-B811-5454313F6D3F}"/>
              </a:ext>
            </a:extLst>
          </p:cNvPr>
          <p:cNvSpPr/>
          <p:nvPr/>
        </p:nvSpPr>
        <p:spPr>
          <a:xfrm>
            <a:off x="3512458" y="348343"/>
            <a:ext cx="7988053" cy="1567543"/>
          </a:xfrm>
          <a:prstGeom prst="wedgeRoundRectCallout">
            <a:avLst>
              <a:gd name="adj1" fmla="val 47006"/>
              <a:gd name="adj2" fmla="val 315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990" marR="55245" indent="-6350" algn="just">
              <a:lnSpc>
                <a:spcPct val="150000"/>
              </a:lnSpc>
              <a:spcAft>
                <a:spcPts val="20"/>
              </a:spcAft>
            </a:pPr>
            <a:r>
              <a:rPr lang="es-PE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 hace énfasis en los puntos positivos, las fortalezas y aspectos interesantes (creativos y nuevos) de manera honesta, permite la creación de un clima positivo de respeto, confianza y colaboración.</a:t>
            </a:r>
            <a:endParaRPr lang="es-PE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37749" y="2139658"/>
            <a:ext cx="9755080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¡Excelente hipótesis! La fundamentaste muy bien en lo que observaste del experimento.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¿Te acuerdas cuando no podías hacer este tipo de ejercicios? Ahora logras hacerlos 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¡Bien! Ya lograste la 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 smtClean="0"/>
              <a:t>Me </a:t>
            </a:r>
            <a:r>
              <a:rPr lang="es-PE" sz="2400" dirty="0"/>
              <a:t>encantó tu idea y ejemplo porque allí está la clave de la propuesta.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 smtClean="0"/>
              <a:t>En </a:t>
            </a:r>
            <a:r>
              <a:rPr lang="es-PE" sz="2400" dirty="0"/>
              <a:t>tu tarea has elaborado un buen análisis de lo aprendido.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El proceso que has seguido es lo que se refleja en los diferentes productos…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¡Excelente! Tiene una actitud abierta a la indagación y eso te ayudará en…</a:t>
            </a:r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2292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203200" y="532474"/>
            <a:ext cx="3734526" cy="1875446"/>
          </a:xfrm>
          <a:prstGeom prst="rightArrow">
            <a:avLst>
              <a:gd name="adj1" fmla="val 68521"/>
              <a:gd name="adj2" fmla="val 592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280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s-PE" altLang="es-PE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 3: EXPRESAR PREOCUPACIONES Y DESCUBRIR OPORTUNIDADES DE MEJORA</a:t>
            </a:r>
            <a:endParaRPr lang="es-PE" altLang="es-PE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s-PE" sz="2800" dirty="0"/>
          </a:p>
        </p:txBody>
      </p:sp>
      <p:sp>
        <p:nvSpPr>
          <p:cNvPr id="3" name="Llamada rectangular redondeada 297">
            <a:extLst>
              <a:ext uri="{FF2B5EF4-FFF2-40B4-BE49-F238E27FC236}">
                <a16:creationId xmlns:a16="http://schemas.microsoft.com/office/drawing/2014/main" xmlns="" id="{A005A312-2325-44E2-AD36-3AEDF3D2A684}"/>
              </a:ext>
            </a:extLst>
          </p:cNvPr>
          <p:cNvSpPr/>
          <p:nvPr/>
        </p:nvSpPr>
        <p:spPr>
          <a:xfrm>
            <a:off x="4074886" y="347618"/>
            <a:ext cx="7702731" cy="2247826"/>
          </a:xfrm>
          <a:prstGeom prst="wedgeRoundRectCallout">
            <a:avLst>
              <a:gd name="adj1" fmla="val -50010"/>
              <a:gd name="adj2" fmla="val 5451"/>
              <a:gd name="adj3" fmla="val 1666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" marR="59055" indent="-6350" algn="just">
              <a:lnSpc>
                <a:spcPct val="150000"/>
              </a:lnSpc>
              <a:spcAft>
                <a:spcPts val="20"/>
              </a:spcAft>
            </a:pPr>
            <a:r>
              <a:rPr lang="es-PE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Este es el momento donde necesitan expresarse tales inquietudes, no en forma de acusaciones ni críticas agresivas, sino como preguntas auténticas para que descubra nuevas soluciones o caminos para encontrar oportunidades de avance y logro.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38200" y="3267980"/>
            <a:ext cx="10652759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 smtClean="0"/>
              <a:t>¿</a:t>
            </a:r>
            <a:r>
              <a:rPr lang="es-PE" sz="2000" dirty="0"/>
              <a:t>Qué podrías mejorar?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¿Qué harías diferente si tuvieras que hacer la misma tarea?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¿Qué ideas tienes para mejorar la actividad, tarea o proyecto?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¿Pensaste cómo tu idea podría impactar en…?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Me pregunto por qué diste esa idea… o el ejemplo de…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Me pregunto qué pasaría si incluyes lo siguiente…. ¿Qué opinas?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¿Qué pasará si le agregas…?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 smtClean="0"/>
              <a:t>¿</a:t>
            </a:r>
            <a:r>
              <a:rPr lang="es-PE" sz="2000" dirty="0"/>
              <a:t>Habría sido el resultado diferente si no hubieses usado ese procedimiento?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¿Cuáles son las ventajas y/o desventajas de usar este procedimiento</a:t>
            </a:r>
            <a:r>
              <a:rPr lang="es-PE" sz="2400" dirty="0" smtClean="0"/>
              <a:t>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7901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229833" y="427964"/>
            <a:ext cx="4109938" cy="1165582"/>
          </a:xfrm>
          <a:prstGeom prst="rightArrow">
            <a:avLst>
              <a:gd name="adj1" fmla="val 60751"/>
              <a:gd name="adj2" fmla="val 9673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140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 4</a:t>
            </a:r>
            <a:r>
              <a:rPr lang="es-PE" altLang="es-PE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HACER </a:t>
            </a:r>
            <a:r>
              <a:rPr lang="es-PE" altLang="es-PE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SUGERENCIAS Y PRESENTAR SITUACIONES RETADORAS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PE" dirty="0"/>
          </a:p>
        </p:txBody>
      </p:sp>
      <p:sp>
        <p:nvSpPr>
          <p:cNvPr id="3" name="Llamada rectangular redondeada 300">
            <a:extLst>
              <a:ext uri="{FF2B5EF4-FFF2-40B4-BE49-F238E27FC236}">
                <a16:creationId xmlns:a16="http://schemas.microsoft.com/office/drawing/2014/main" xmlns="" id="{82B11A8C-C1E0-4A49-A27A-99DF5B5EDF97}"/>
              </a:ext>
            </a:extLst>
          </p:cNvPr>
          <p:cNvSpPr/>
          <p:nvPr/>
        </p:nvSpPr>
        <p:spPr>
          <a:xfrm>
            <a:off x="4518255" y="271263"/>
            <a:ext cx="7387771" cy="1775150"/>
          </a:xfrm>
          <a:prstGeom prst="wedgeRoundRectCallout">
            <a:avLst>
              <a:gd name="adj1" fmla="val 49846"/>
              <a:gd name="adj2" fmla="val -186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" marR="60960" indent="-6985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Finalmente, el docente</a:t>
            </a:r>
            <a:r>
              <a:rPr lang="es-PE" sz="1600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 de</a:t>
            </a:r>
            <a:r>
              <a:rPr lang="es-PE" sz="16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scr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s-PE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sz="16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eta</a:t>
            </a:r>
            <a:r>
              <a:rPr lang="es-PE" sz="16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orar</a:t>
            </a:r>
            <a:r>
              <a:rPr lang="es-PE" sz="1600" spc="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pro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o,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tare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o.</a:t>
            </a:r>
            <a:r>
              <a:rPr lang="es-PE" sz="16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sz="1600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PE" sz="16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s-PE" sz="16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 o 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PE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s-PE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PE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s-PE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PE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lang="es-PE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PE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spc="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08020" y="2205856"/>
            <a:ext cx="1034715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PE" dirty="0" smtClean="0"/>
              <a:t>Yo </a:t>
            </a:r>
            <a:r>
              <a:rPr lang="es-PE" dirty="0"/>
              <a:t>veo que avanzas, pero acá va una recomendación a realizar…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PE" dirty="0" smtClean="0"/>
              <a:t>Te </a:t>
            </a:r>
            <a:r>
              <a:rPr lang="es-PE" dirty="0"/>
              <a:t>quedó muy bien; solo faltaría mejorar en…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PE" dirty="0" smtClean="0"/>
              <a:t>Se </a:t>
            </a:r>
            <a:r>
              <a:rPr lang="es-PE" dirty="0"/>
              <a:t>puede desarrollar más las ideas…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PE" dirty="0" smtClean="0"/>
              <a:t>Agrega </a:t>
            </a:r>
            <a:r>
              <a:rPr lang="es-PE" dirty="0"/>
              <a:t>información para entender mejor lo escrito. </a:t>
            </a:r>
            <a:endParaRPr lang="es-PE" dirty="0" smtClean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8223"/>
              </p:ext>
            </p:extLst>
          </p:nvPr>
        </p:nvGraphicFramePr>
        <p:xfrm>
          <a:off x="1108020" y="3565628"/>
          <a:ext cx="10347158" cy="2941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5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1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6583">
                <a:tc>
                  <a:txBody>
                    <a:bodyPr/>
                    <a:lstStyle/>
                    <a:p>
                      <a:pPr marL="146050" marR="2540" indent="-6350" algn="ctr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1" i="0" spc="1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IZAR</a:t>
                      </a:r>
                      <a:r>
                        <a:rPr lang="en-US" sz="1800" b="1" i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n-US" sz="1800" b="1" i="0" spc="1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800" b="1" i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1" i="0" spc="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1" i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1800" b="1" i="0" spc="1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MO</a:t>
                      </a:r>
                      <a:r>
                        <a:rPr lang="en-US" sz="1800" b="1" i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r>
                        <a:rPr lang="en-US" sz="1800" b="1" i="0" spc="1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RO</a:t>
                      </a:r>
                      <a:endParaRPr lang="es-PE" sz="18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marR="2540" indent="-6350" algn="ctr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  Pr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1800" b="0" i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PE" sz="1800" b="0" i="0" spc="-60" dirty="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1800" b="0" i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doc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492760" marR="53340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0" i="0" dirty="0">
                          <a:effectLst/>
                        </a:rPr>
                        <a:t> </a:t>
                      </a:r>
                      <a:endParaRPr lang="es-PE" sz="1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5268">
                <a:tc>
                  <a:txBody>
                    <a:bodyPr/>
                    <a:lstStyle/>
                    <a:p>
                      <a:pPr marL="17145" marR="55245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" marR="55245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1800" b="0" i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r>
                        <a:rPr lang="es-PE" sz="1800" b="0" i="0" spc="1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1800" b="0" i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nte</a:t>
                      </a:r>
                      <a:r>
                        <a:rPr lang="es-PE" sz="1800" b="0" i="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/o</a:t>
                      </a:r>
                      <a:r>
                        <a:rPr lang="es-PE" sz="1800" b="0" i="0" spc="1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PE" sz="1800" b="0" i="0" spc="1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ta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PE" sz="1800" b="0" i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pro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os</a:t>
                      </a:r>
                      <a:r>
                        <a:rPr lang="es-PE" sz="1800" b="0" i="0" spc="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PE" sz="1800" b="0" i="0" spc="185" dirty="0">
                          <a:solidFill>
                            <a:schemeClr val="tx1"/>
                          </a:solidFill>
                          <a:effectLst/>
                        </a:rPr>
                        <a:t>próximas</a:t>
                      </a:r>
                      <a:r>
                        <a:rPr lang="es-PE" sz="1800" b="0" i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es</a:t>
                      </a:r>
                      <a:r>
                        <a:rPr lang="es-PE" sz="1800" b="0" i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PE" sz="1800" b="0" i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r>
                        <a:rPr lang="es-PE" sz="1800" b="0" i="0" spc="1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 pró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r>
                        <a:rPr lang="es-PE" sz="1800" b="0" i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46990" marR="53975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¿Necesitas algún tiempo para pensar acerca de esta propuesta?</a:t>
                      </a:r>
                    </a:p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¿Qué harías diferente en la próxima oportunidad? ¿Qué te parece si lo conversamos en la próxima conversación?</a:t>
                      </a:r>
                    </a:p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¿Qué sugerencias vas aplicar o utilizar?</a:t>
                      </a:r>
                    </a:p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¿Cuáles son tus expectativas para la próxima reunión o conversación?</a:t>
                      </a:r>
                    </a:p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¿Cuáles serán tus estrategias para mejorar tu próxima actividad?</a:t>
                      </a:r>
                      <a:endParaRPr lang="es-PE" sz="16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21250" y="576388"/>
            <a:ext cx="11037570" cy="615242"/>
          </a:xfrm>
        </p:spPr>
        <p:txBody>
          <a:bodyPr>
            <a:noAutofit/>
          </a:bodyPr>
          <a:lstStyle/>
          <a:p>
            <a:r>
              <a:rPr lang="es-PE" sz="3800" b="1" dirty="0">
                <a:solidFill>
                  <a:srgbClr val="FF0000"/>
                </a:solidFill>
              </a:rPr>
              <a:t>Recomendaciones para una retroalimentación efectiva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300180" y="-169104"/>
            <a:ext cx="11732561" cy="6905184"/>
            <a:chOff x="-2010246" y="552893"/>
            <a:chExt cx="10371447" cy="6434192"/>
          </a:xfrm>
        </p:grpSpPr>
        <p:sp>
          <p:nvSpPr>
            <p:cNvPr id="17" name="Rectángulo redondeado 16"/>
            <p:cNvSpPr/>
            <p:nvPr/>
          </p:nvSpPr>
          <p:spPr>
            <a:xfrm>
              <a:off x="4064454" y="2107603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Identifica las necesidades de aprendizaje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-1986349" y="2838150"/>
              <a:ext cx="4680405" cy="47340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Brinda la confianza necesaria para que tus estudiantes puedan desenvolverse adecuadamente y reflexionar sobre sus aprendizajes</a:t>
              </a: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3632971" y="3442242"/>
              <a:ext cx="4680405" cy="5552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Diseña actividades considerando las características, el contexto y el nivel de competencia alcanzados por tus estudiantes</a:t>
              </a: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3632971" y="4500074"/>
              <a:ext cx="4680405" cy="52513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 a conocer a tus estudiantes y padres de familia lo que se espera alcanzar en él o ella</a:t>
              </a:r>
              <a:r>
                <a:rPr kumimoji="0" lang="es-MX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-2010246" y="3935918"/>
              <a:ext cx="4827053" cy="68259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Valora el rol y el esfuerzo que viene realizando la familia comprometida con la educación de sus hijos</a:t>
              </a:r>
              <a:r>
                <a:rPr kumimoji="0" lang="es-MX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3585145" y="5395400"/>
              <a:ext cx="4776056" cy="80352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Propicia la retroalimentación entre compañeros de estudio y la reflexión a través de preguntas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como: sirvió o no mi retroalimentación, me hizo pensar, me hizo modificar, me hizo pensar distinto respecto a mi trabajo, etc</a:t>
              </a: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es-P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rminador 32"/>
            <p:cNvSpPr/>
            <p:nvPr/>
          </p:nvSpPr>
          <p:spPr>
            <a:xfrm>
              <a:off x="3065543" y="2031865"/>
              <a:ext cx="452353" cy="4199866"/>
            </a:xfrm>
            <a:prstGeom prst="flowChartTerminator">
              <a:avLst/>
            </a:prstGeom>
            <a:solidFill>
              <a:srgbClr val="FFC000"/>
            </a:solidFill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3553054" y="2445921"/>
              <a:ext cx="4680405" cy="591216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Revisa oportunamente las evidencias o productos entregados de tus estudiantes para comunicarles sobre sus logros y dificultades</a:t>
              </a:r>
              <a:r>
                <a:rPr kumimoji="0" lang="es-MX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Conector recto 34"/>
            <p:cNvCxnSpPr/>
            <p:nvPr/>
          </p:nvCxnSpPr>
          <p:spPr>
            <a:xfrm>
              <a:off x="3423684" y="552893"/>
              <a:ext cx="65913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36" name="Rectángulo redondeado 35"/>
            <p:cNvSpPr/>
            <p:nvPr/>
          </p:nvSpPr>
          <p:spPr>
            <a:xfrm>
              <a:off x="4097409" y="3046808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Diseña y adecúa actividades complementarias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Conector recto 36"/>
            <p:cNvCxnSpPr/>
            <p:nvPr/>
          </p:nvCxnSpPr>
          <p:spPr>
            <a:xfrm>
              <a:off x="3517896" y="3234296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38" name="Rectángulo redondeado 37"/>
            <p:cNvSpPr/>
            <p:nvPr/>
          </p:nvSpPr>
          <p:spPr>
            <a:xfrm>
              <a:off x="-1489842" y="2507243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Utiliza un lenguaje con tono amable y asertivo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Conector recto 38"/>
            <p:cNvCxnSpPr/>
            <p:nvPr/>
          </p:nvCxnSpPr>
          <p:spPr>
            <a:xfrm>
              <a:off x="2478692" y="2737857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0" name="Recortar rectángulo de esquina del mismo lado 39"/>
            <p:cNvSpPr/>
            <p:nvPr/>
          </p:nvSpPr>
          <p:spPr>
            <a:xfrm>
              <a:off x="-1814823" y="6237986"/>
              <a:ext cx="9960824" cy="749099"/>
            </a:xfrm>
            <a:prstGeom prst="snip2SameRect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72000" rIns="9144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Brinda soporte socioemocional a tus estudiantes y sus </a:t>
              </a: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familias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kumimoji="0" lang="es-P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ropicia espacios de diálogo, escucha sus preocupaciones, muestra empatía, brinda orientaciones o alternativas según sea el caso, motiva a la realización de actividades lúdicas o deportivas.</a:t>
              </a:r>
              <a:endPara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ángulo redondeado 40"/>
            <p:cNvSpPr/>
            <p:nvPr/>
          </p:nvSpPr>
          <p:spPr>
            <a:xfrm>
              <a:off x="4089170" y="4084363"/>
              <a:ext cx="3960342" cy="409452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Comunica el propósito de la retroalimentación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Conector recto 41"/>
            <p:cNvCxnSpPr/>
            <p:nvPr/>
          </p:nvCxnSpPr>
          <p:spPr>
            <a:xfrm>
              <a:off x="2470500" y="3738491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3" name="Rectángulo redondeado 42"/>
            <p:cNvSpPr/>
            <p:nvPr/>
          </p:nvSpPr>
          <p:spPr>
            <a:xfrm>
              <a:off x="4070858" y="4972633"/>
              <a:ext cx="3535295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Promueve la retroalimentación entre pares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ángulo redondeado 43"/>
            <p:cNvSpPr/>
            <p:nvPr/>
          </p:nvSpPr>
          <p:spPr>
            <a:xfrm>
              <a:off x="-1497516" y="3530687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Reconoce y felicita a estudiantes y padres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ángulo redondeado 44"/>
            <p:cNvSpPr/>
            <p:nvPr/>
          </p:nvSpPr>
          <p:spPr>
            <a:xfrm>
              <a:off x="-1481650" y="4908701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Atiende la diversidad 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-2010246" y="5418639"/>
              <a:ext cx="4960714" cy="601746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Retroalimenta sin excepción y sin exclusión a los estudiantes con necesidades educativas especiales asociadas o no a discapacidad, así como, a estudiantes con</a:t>
              </a: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necesidades educativas especiales asociadas a superdotación y talento</a:t>
              </a: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Conector recto 46"/>
            <p:cNvCxnSpPr/>
            <p:nvPr/>
          </p:nvCxnSpPr>
          <p:spPr>
            <a:xfrm>
              <a:off x="2472028" y="5128446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8" name="Conector recto 47"/>
            <p:cNvCxnSpPr/>
            <p:nvPr/>
          </p:nvCxnSpPr>
          <p:spPr>
            <a:xfrm>
              <a:off x="3517896" y="4247216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9" name="Conector recto 48"/>
            <p:cNvCxnSpPr/>
            <p:nvPr/>
          </p:nvCxnSpPr>
          <p:spPr>
            <a:xfrm>
              <a:off x="3517896" y="5210306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  <p:cxnSp>
        <p:nvCxnSpPr>
          <p:cNvPr id="50" name="Conector recto 49"/>
          <p:cNvCxnSpPr/>
          <p:nvPr/>
        </p:nvCxnSpPr>
        <p:spPr>
          <a:xfrm flipV="1">
            <a:off x="6526142" y="1700864"/>
            <a:ext cx="645962" cy="5040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88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0;p33"/>
          <p:cNvSpPr txBox="1">
            <a:spLocks/>
          </p:cNvSpPr>
          <p:nvPr/>
        </p:nvSpPr>
        <p:spPr>
          <a:xfrm>
            <a:off x="1147442" y="400240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LA EVALUACIÓN FORMATIVA</a:t>
            </a:r>
            <a:endParaRPr lang="es-P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ubtítulo 1"/>
          <p:cNvSpPr txBox="1">
            <a:spLocks/>
          </p:cNvSpPr>
          <p:nvPr/>
        </p:nvSpPr>
        <p:spPr>
          <a:xfrm>
            <a:off x="933916" y="2968213"/>
            <a:ext cx="4976647" cy="16377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/>
              <a:t>La evaluación es un </a:t>
            </a:r>
            <a:r>
              <a:rPr lang="es-PE" sz="2400" b="1" dirty="0"/>
              <a:t>proceso permanente de comunicación </a:t>
            </a:r>
            <a:r>
              <a:rPr lang="es-PE" sz="2400" dirty="0"/>
              <a:t>y </a:t>
            </a:r>
            <a:r>
              <a:rPr lang="es-PE" sz="2400" b="1" dirty="0"/>
              <a:t>reflexión sobre los resultados de los aprendizajes</a:t>
            </a:r>
            <a:r>
              <a:rPr lang="es-PE" sz="2400" dirty="0"/>
              <a:t> de los estudiantes. Este proceso se considera formativo, integral y continuo, y busca identificar los avances, dificultades y logros de los estudiantes con el fin</a:t>
            </a:r>
            <a:r>
              <a:rPr lang="es-PE" sz="2400" b="1" dirty="0"/>
              <a:t> </a:t>
            </a:r>
            <a:r>
              <a:rPr lang="es-PE" sz="2400" dirty="0"/>
              <a:t>de brindarles el apoyo pedagógico que necesiten para mejorar.</a:t>
            </a:r>
            <a:endParaRPr lang="es-PE" sz="2000" dirty="0"/>
          </a:p>
        </p:txBody>
      </p:sp>
      <p:sp>
        <p:nvSpPr>
          <p:cNvPr id="14" name="Subtítulo 1"/>
          <p:cNvSpPr txBox="1">
            <a:spLocks/>
          </p:cNvSpPr>
          <p:nvPr/>
        </p:nvSpPr>
        <p:spPr>
          <a:xfrm>
            <a:off x="6871778" y="3537076"/>
            <a:ext cx="4318616" cy="2563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/>
              <a:t>Se evalúan las </a:t>
            </a:r>
            <a:r>
              <a:rPr lang="es-PE" sz="2400" b="1" dirty="0"/>
              <a:t>competencias</a:t>
            </a:r>
            <a:r>
              <a:rPr lang="es-PE" sz="2400" dirty="0"/>
              <a:t>, tomando como referente los estándares de aprendizaje porque describen el desarrollo de una competencia y definen qué se espera logren todos los estudiantes.</a:t>
            </a:r>
          </a:p>
        </p:txBody>
      </p:sp>
      <p:sp>
        <p:nvSpPr>
          <p:cNvPr id="18" name="Subtítulo 1"/>
          <p:cNvSpPr txBox="1">
            <a:spLocks/>
          </p:cNvSpPr>
          <p:nvPr/>
        </p:nvSpPr>
        <p:spPr>
          <a:xfrm>
            <a:off x="6871778" y="2968213"/>
            <a:ext cx="4188833" cy="4421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dirty="0" smtClean="0">
                <a:solidFill>
                  <a:srgbClr val="FF0000"/>
                </a:solidFill>
              </a:rPr>
              <a:t>¿</a:t>
            </a:r>
            <a:r>
              <a:rPr lang="es-PE" sz="2400" dirty="0">
                <a:solidFill>
                  <a:srgbClr val="FF0000"/>
                </a:solidFill>
              </a:rPr>
              <a:t>Qué se evalúa</a:t>
            </a:r>
            <a:r>
              <a:rPr lang="es-PE" sz="2400" dirty="0" smtClean="0">
                <a:solidFill>
                  <a:srgbClr val="FF0000"/>
                </a:solidFill>
              </a:rPr>
              <a:t>?</a:t>
            </a:r>
            <a:endParaRPr lang="es-PE" sz="2400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6" t="14746" r="5809" b="23761"/>
          <a:stretch/>
        </p:blipFill>
        <p:spPr bwMode="auto">
          <a:xfrm>
            <a:off x="5467547" y="1254799"/>
            <a:ext cx="1272957" cy="1564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17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F60AB78-8E98-4839-B33B-EC9CCED9C0AA}"/>
              </a:ext>
            </a:extLst>
          </p:cNvPr>
          <p:cNvSpPr/>
          <p:nvPr/>
        </p:nvSpPr>
        <p:spPr>
          <a:xfrm>
            <a:off x="177461" y="828304"/>
            <a:ext cx="11866106" cy="4180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92760" marR="2540" indent="-6350">
              <a:lnSpc>
                <a:spcPct val="103000"/>
              </a:lnSpc>
              <a:spcAft>
                <a:spcPts val="20"/>
              </a:spcAft>
            </a:pPr>
            <a:r>
              <a:rPr lang="es-PE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RETROALIMENTACIÓN </a:t>
            </a:r>
            <a:r>
              <a:rPr lang="es-PE" sz="2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ENTORNOS CON CONECTIVIDAD Y SIN </a:t>
            </a:r>
            <a:r>
              <a:rPr lang="es-PE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CONECTIVIDAD</a:t>
            </a:r>
            <a:endParaRPr lang="es-PE" sz="2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ángulo redondeado 415">
            <a:extLst>
              <a:ext uri="{FF2B5EF4-FFF2-40B4-BE49-F238E27FC236}">
                <a16:creationId xmlns:a16="http://schemas.microsoft.com/office/drawing/2014/main" xmlns="" id="{94797916-A5A2-491E-9BC5-23A787AF454D}"/>
              </a:ext>
            </a:extLst>
          </p:cNvPr>
          <p:cNvSpPr/>
          <p:nvPr/>
        </p:nvSpPr>
        <p:spPr>
          <a:xfrm>
            <a:off x="2087518" y="2468372"/>
            <a:ext cx="2885462" cy="604299"/>
          </a:xfrm>
          <a:prstGeom prst="roundRect">
            <a:avLst/>
          </a:prstGeom>
          <a:solidFill>
            <a:srgbClr val="C9FFC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2540" indent="-6350" algn="ctr">
              <a:lnSpc>
                <a:spcPct val="107000"/>
              </a:lnSpc>
              <a:spcAft>
                <a:spcPts val="2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 conectividad</a:t>
            </a:r>
          </a:p>
        </p:txBody>
      </p:sp>
      <p:sp>
        <p:nvSpPr>
          <p:cNvPr id="5" name="Rectángulo redondeado 416">
            <a:extLst>
              <a:ext uri="{FF2B5EF4-FFF2-40B4-BE49-F238E27FC236}">
                <a16:creationId xmlns:a16="http://schemas.microsoft.com/office/drawing/2014/main" xmlns="" id="{6ED4576C-E1C4-44F7-BC18-8422066741FE}"/>
              </a:ext>
            </a:extLst>
          </p:cNvPr>
          <p:cNvSpPr/>
          <p:nvPr/>
        </p:nvSpPr>
        <p:spPr>
          <a:xfrm>
            <a:off x="7690362" y="2440892"/>
            <a:ext cx="2713822" cy="604299"/>
          </a:xfrm>
          <a:prstGeom prst="roundRect">
            <a:avLst/>
          </a:prstGeom>
          <a:solidFill>
            <a:srgbClr val="C9FFC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2540" indent="-6350" algn="ctr">
              <a:lnSpc>
                <a:spcPct val="107000"/>
              </a:lnSpc>
              <a:spcAft>
                <a:spcPts val="2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 conectividad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xmlns="" id="{3000B165-C3B0-4CCA-AEA7-6F686CADF293}"/>
              </a:ext>
            </a:extLst>
          </p:cNvPr>
          <p:cNvSpPr/>
          <p:nvPr/>
        </p:nvSpPr>
        <p:spPr>
          <a:xfrm rot="10800000">
            <a:off x="3175409" y="1497984"/>
            <a:ext cx="709682" cy="84052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xmlns="" id="{0CB6F693-D65E-4E46-BCF3-A0457FD0D2CB}"/>
              </a:ext>
            </a:extLst>
          </p:cNvPr>
          <p:cNvSpPr/>
          <p:nvPr/>
        </p:nvSpPr>
        <p:spPr>
          <a:xfrm rot="10800000">
            <a:off x="8740551" y="1570885"/>
            <a:ext cx="613444" cy="78052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redondeado 8"/>
          <p:cNvSpPr/>
          <p:nvPr/>
        </p:nvSpPr>
        <p:spPr>
          <a:xfrm>
            <a:off x="565020" y="3202538"/>
            <a:ext cx="5454780" cy="2935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Recepción de las evidencias 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acuerdo a los canales establecidos de </a:t>
            </a:r>
            <a:r>
              <a:rPr lang="es-PE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comunicación.</a:t>
            </a:r>
            <a:endParaRPr lang="es-P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El/la docente debe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 un comentario oral u escrito de sus logros y </a:t>
            </a:r>
            <a:r>
              <a:rPr lang="es-PE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limitaciones. </a:t>
            </a:r>
            <a:endParaRPr lang="es-PE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Describir las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estrategias </a:t>
            </a:r>
            <a:r>
              <a:rPr lang="es-PE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utilizadas,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 </a:t>
            </a:r>
            <a:r>
              <a:rPr lang="es-PE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cómo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mejorar la tarea indicada a través del uso de plataformas digitales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lo posible.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582795" y="3189436"/>
            <a:ext cx="4928956" cy="2935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Apoyarse en los </a:t>
            </a:r>
            <a:r>
              <a:rPr lang="es-PE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líderes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pedagógicos, directivos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padres de familia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s-PE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otras personas 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comunidad para la recepción de la evidencia.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Brindar retroalimentación 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través de canales establecidos con la familia, como </a:t>
            </a:r>
            <a:r>
              <a:rPr lang="es-P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s-PE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hatsApp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llamadas telefónicas, </a:t>
            </a:r>
            <a:r>
              <a:rPr lang="es-PE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otros.</a:t>
            </a:r>
            <a:endParaRPr lang="es-P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3741" y="942844"/>
            <a:ext cx="11260137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Identifique necesidades de aprendizaje del estudiante a fin de realizar </a:t>
            </a:r>
            <a:r>
              <a:rPr lang="es-PE" sz="2000" dirty="0"/>
              <a:t>una </a:t>
            </a:r>
            <a:r>
              <a:rPr lang="es-PE" sz="2000" dirty="0" smtClean="0"/>
              <a:t>retroalimentación oportuna </a:t>
            </a:r>
            <a:r>
              <a:rPr lang="es-PE" sz="2000" dirty="0"/>
              <a:t>y </a:t>
            </a:r>
            <a:r>
              <a:rPr lang="es-PE" sz="2000" dirty="0" smtClean="0"/>
              <a:t>permanente.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El docente reconoce logros y fortalezas, motiva, no descalifica, no genera ansiedad sino autoestima.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No se limite a estimular, ayuda a “darse cuenta”, a revisar, a pensar, describe y pregunta.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Oriente, ayude a progresar, proponga nuevas metas o desafíos.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Evite generar dependencia en tus estudiantes, busca desarrollar su autonomía.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Evite observar únicamente las fallas. Pensar que la única forma de mejorar es señalando solamente los errores es una equivocación, pues se intimida y se debilita la confianza del estudiante.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Dele </a:t>
            </a:r>
            <a:r>
              <a:rPr lang="es-PE" sz="2000" dirty="0"/>
              <a:t>pistas al estudiante para que encuentre la respuesta. La retroalimentación es hacerle nuevas preguntas y repreguntas que lo ayuden a encontrar la respuesta </a:t>
            </a:r>
            <a:r>
              <a:rPr lang="es-PE" sz="2000" dirty="0" smtClean="0"/>
              <a:t>adecuada en base a la reflexión.</a:t>
            </a:r>
            <a:endParaRPr lang="es-PE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Evite dar la respuesta. Si usted da la respuesta, quita la posibilidad de que el estudiante piense y la descubra.</a:t>
            </a:r>
            <a:endParaRPr lang="es-PE" sz="2000" dirty="0"/>
          </a:p>
        </p:txBody>
      </p:sp>
      <p:sp>
        <p:nvSpPr>
          <p:cNvPr id="3" name="Rectángulo 2"/>
          <p:cNvSpPr/>
          <p:nvPr/>
        </p:nvSpPr>
        <p:spPr>
          <a:xfrm>
            <a:off x="4335265" y="273259"/>
            <a:ext cx="2659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</a:t>
            </a:r>
            <a:r>
              <a:rPr lang="es-P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CLAVE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7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23351" y="1003325"/>
            <a:ext cx="8963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4000" dirty="0" smtClean="0"/>
              <a:t>Acostumbrar a los estudiantes a reflexionar sobre lo que aprenden y cómo aprenden, pero no para complacer al docente…  </a:t>
            </a:r>
            <a:endParaRPr lang="es-PE" sz="4000" dirty="0"/>
          </a:p>
        </p:txBody>
      </p:sp>
      <p:pic>
        <p:nvPicPr>
          <p:cNvPr id="1026" name="Picture 2" descr="Escuela en casa. Cómo estudiar con los niños durante cuarent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19" y="3557870"/>
            <a:ext cx="4012075" cy="249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41194" y="3451632"/>
          <a:ext cx="12192000" cy="3017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12061">
                  <a:extLst>
                    <a:ext uri="{9D8B030D-6E8A-4147-A177-3AD203B41FA5}">
                      <a16:colId xmlns:a16="http://schemas.microsoft.com/office/drawing/2014/main" xmlns="" val="2152977349"/>
                    </a:ext>
                  </a:extLst>
                </a:gridCol>
                <a:gridCol w="355300">
                  <a:extLst>
                    <a:ext uri="{9D8B030D-6E8A-4147-A177-3AD203B41FA5}">
                      <a16:colId xmlns:a16="http://schemas.microsoft.com/office/drawing/2014/main" xmlns="" val="2610559941"/>
                    </a:ext>
                  </a:extLst>
                </a:gridCol>
                <a:gridCol w="7524639">
                  <a:extLst>
                    <a:ext uri="{9D8B030D-6E8A-4147-A177-3AD203B41FA5}">
                      <a16:colId xmlns:a16="http://schemas.microsoft.com/office/drawing/2014/main" xmlns="" val="1050726643"/>
                    </a:ext>
                  </a:extLst>
                </a:gridCol>
              </a:tblGrid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ATOCCSA APARICIO, Jorge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Especialista en Educación Secundaria – Matemática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3149629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HINOSTROZA GARCÍA, Alejandro 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Especialista en Educación EBAETP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9655833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HUAMÁN ORÉ, Rosario Luz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Especialista en Educación Secundaria – Ciencia y Tecnología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90430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HURTADO RIVERA, María Lourdes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Especialista en Educación Inicial 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0803791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SALVATIERRA ARONES, Raquel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Especialista en Educación Primaria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7571711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 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2552010"/>
                  </a:ext>
                </a:extLst>
              </a:tr>
            </a:tbl>
          </a:graphicData>
        </a:graphic>
      </p:graphicFrame>
      <p:pic>
        <p:nvPicPr>
          <p:cNvPr id="6" name="Imagen 5" descr="Logo - G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14" y="434026"/>
            <a:ext cx="2369755" cy="3017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8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0;p33"/>
          <p:cNvSpPr txBox="1">
            <a:spLocks/>
          </p:cNvSpPr>
          <p:nvPr/>
        </p:nvSpPr>
        <p:spPr>
          <a:xfrm>
            <a:off x="1147442" y="400240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LA EVALUACIÓN FORMATIVA</a:t>
            </a:r>
            <a:endParaRPr lang="es-P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ubtítulo 1"/>
          <p:cNvSpPr txBox="1">
            <a:spLocks/>
          </p:cNvSpPr>
          <p:nvPr/>
        </p:nvSpPr>
        <p:spPr>
          <a:xfrm>
            <a:off x="591638" y="3355767"/>
            <a:ext cx="4976647" cy="3300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b="1" dirty="0">
                <a:solidFill>
                  <a:srgbClr val="FF0000"/>
                </a:solidFill>
              </a:rPr>
              <a:t>¿Para qué se evalúa?</a:t>
            </a:r>
          </a:p>
          <a:p>
            <a:pPr marL="0" indent="0" algn="just">
              <a:buNone/>
            </a:pPr>
            <a:r>
              <a:rPr lang="es-PE" sz="2000" dirty="0" smtClean="0"/>
              <a:t>Lograr </a:t>
            </a:r>
            <a:r>
              <a:rPr lang="es-PE" sz="2000" dirty="0"/>
              <a:t>que los estudiantes sean más autónomos en su aprendizaje.</a:t>
            </a:r>
          </a:p>
          <a:p>
            <a:pPr marL="0" indent="0" algn="just">
              <a:buNone/>
            </a:pPr>
            <a:r>
              <a:rPr lang="es-PE" sz="2000" dirty="0" smtClean="0"/>
              <a:t>Aumentar </a:t>
            </a:r>
            <a:r>
              <a:rPr lang="es-PE" sz="2000" dirty="0"/>
              <a:t>la confianza de los estudiantes.</a:t>
            </a:r>
          </a:p>
          <a:p>
            <a:pPr marL="0" indent="0" algn="just">
              <a:buNone/>
            </a:pPr>
            <a:r>
              <a:rPr lang="es-PE" sz="2000" dirty="0" smtClean="0"/>
              <a:t>Atender </a:t>
            </a:r>
            <a:r>
              <a:rPr lang="es-PE" sz="2000" dirty="0"/>
              <a:t>a la diversidad de necesidades de aprendizaje de los estudiantes.</a:t>
            </a:r>
          </a:p>
          <a:p>
            <a:pPr marL="0" indent="0" algn="just">
              <a:buNone/>
            </a:pPr>
            <a:r>
              <a:rPr lang="es-PE" sz="2000" dirty="0" smtClean="0"/>
              <a:t>Retroalimentar </a:t>
            </a:r>
            <a:r>
              <a:rPr lang="es-PE" sz="2000" dirty="0"/>
              <a:t>permanentemente la enseñanza en función de las diferentes necesidades de los estudiantes.</a:t>
            </a:r>
          </a:p>
          <a:p>
            <a:pPr marL="0" indent="0" algn="just">
              <a:buNone/>
            </a:pPr>
            <a:endParaRPr lang="es-PE" sz="2000" dirty="0"/>
          </a:p>
        </p:txBody>
      </p:sp>
      <p:sp>
        <p:nvSpPr>
          <p:cNvPr id="14" name="Subtítulo 1"/>
          <p:cNvSpPr txBox="1">
            <a:spLocks/>
          </p:cNvSpPr>
          <p:nvPr/>
        </p:nvSpPr>
        <p:spPr>
          <a:xfrm>
            <a:off x="6741995" y="3374415"/>
            <a:ext cx="4318616" cy="31908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400" b="1" dirty="0">
                <a:solidFill>
                  <a:srgbClr val="FF0000"/>
                </a:solidFill>
              </a:rPr>
              <a:t>¿Cuál es la importancia de los criterios de evaluación?</a:t>
            </a:r>
          </a:p>
          <a:p>
            <a:pPr algn="just"/>
            <a:r>
              <a:rPr lang="es-PE" sz="2000" dirty="0"/>
              <a:t>Es importante porque son los referentes o aspectos centrales de la competencia y nos permite evaluar el nivel de logro. </a:t>
            </a:r>
            <a:endParaRPr lang="es-PE" sz="2000" dirty="0" smtClean="0"/>
          </a:p>
          <a:p>
            <a:pPr algn="just"/>
            <a:r>
              <a:rPr lang="es-PE" sz="2000" dirty="0" smtClean="0"/>
              <a:t>Los </a:t>
            </a:r>
            <a:r>
              <a:rPr lang="es-PE" sz="2000" dirty="0"/>
              <a:t>criterios de evaluación son los </a:t>
            </a:r>
            <a:r>
              <a:rPr lang="es-PE" sz="2000" dirty="0" smtClean="0"/>
              <a:t>estándares aprendizaje, </a:t>
            </a:r>
            <a:r>
              <a:rPr lang="es-PE" sz="2000" dirty="0"/>
              <a:t>capacidades y desempeños de grado.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40" t="13432" r="518" b="5204"/>
          <a:stretch/>
        </p:blipFill>
        <p:spPr>
          <a:xfrm>
            <a:off x="4336640" y="1310081"/>
            <a:ext cx="3534772" cy="190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9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0;p33"/>
          <p:cNvSpPr txBox="1">
            <a:spLocks/>
          </p:cNvSpPr>
          <p:nvPr/>
        </p:nvSpPr>
        <p:spPr>
          <a:xfrm>
            <a:off x="1147442" y="400240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LA RETROALIMENTACIÓN EN LA EDUCACIÓN A DISTANCIA</a:t>
            </a:r>
            <a:endParaRPr lang="es-P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ubtítulo 1"/>
          <p:cNvSpPr txBox="1">
            <a:spLocks/>
          </p:cNvSpPr>
          <p:nvPr/>
        </p:nvSpPr>
        <p:spPr>
          <a:xfrm>
            <a:off x="467127" y="4441468"/>
            <a:ext cx="4414178" cy="16377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 smtClean="0"/>
              <a:t>Consiste </a:t>
            </a:r>
            <a:r>
              <a:rPr lang="es-PE" sz="2400" dirty="0"/>
              <a:t>en devolver al estudiante la información que describa sus logros o progresos en relación a los criterios de evaluación.</a:t>
            </a:r>
          </a:p>
        </p:txBody>
      </p:sp>
      <p:pic>
        <p:nvPicPr>
          <p:cNvPr id="1026" name="Picture 2" descr="Los 5 grandes retos de la comunicación interna | Bizfi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3" y="2217369"/>
            <a:ext cx="3778218" cy="18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ítulo 1"/>
          <p:cNvSpPr txBox="1">
            <a:spLocks/>
          </p:cNvSpPr>
          <p:nvPr/>
        </p:nvSpPr>
        <p:spPr>
          <a:xfrm>
            <a:off x="5604905" y="4305357"/>
            <a:ext cx="5854890" cy="15160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000" dirty="0" smtClean="0"/>
              <a:t>Cuando </a:t>
            </a:r>
            <a:r>
              <a:rPr lang="es-PE" sz="2000" dirty="0"/>
              <a:t>los estudiantes saben </a:t>
            </a:r>
            <a:r>
              <a:rPr lang="es-PE" sz="2000" dirty="0" smtClean="0"/>
              <a:t>qué </a:t>
            </a:r>
            <a:r>
              <a:rPr lang="es-PE" sz="2000" dirty="0"/>
              <a:t>se espera que aprendan y cuáles son los criterios bajo los cuales van a ser evaluados sus evidencias, es importante precisar que desarrollamos una </a:t>
            </a:r>
            <a:r>
              <a:rPr lang="es-PE" sz="2000" b="1" dirty="0"/>
              <a:t>evaluación para aprender </a:t>
            </a:r>
            <a:r>
              <a:rPr lang="es-PE" sz="2000" dirty="0"/>
              <a:t>(evaluación para el aprendizaje</a:t>
            </a:r>
            <a:r>
              <a:rPr lang="es-PE" sz="2000" dirty="0" smtClean="0"/>
              <a:t>).</a:t>
            </a:r>
            <a:endParaRPr lang="es-PE" sz="20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6104026" y="2173829"/>
            <a:ext cx="4404077" cy="1864017"/>
            <a:chOff x="6165376" y="1413184"/>
            <a:chExt cx="4404077" cy="2125248"/>
          </a:xfrm>
        </p:grpSpPr>
        <p:pic>
          <p:nvPicPr>
            <p:cNvPr id="1028" name="Picture 4" descr="Cómo dar Retroalimentación Positiva | 194 - the Manager's Podcas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8" r="309" b="15529"/>
            <a:stretch/>
          </p:blipFill>
          <p:spPr bwMode="auto">
            <a:xfrm>
              <a:off x="8355841" y="1413184"/>
              <a:ext cx="2213612" cy="2099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troalimentación emocional con emoticonos y listas de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8" t="10511" r="6019" b="12677"/>
            <a:stretch/>
          </p:blipFill>
          <p:spPr bwMode="auto">
            <a:xfrm>
              <a:off x="6165376" y="1413185"/>
              <a:ext cx="2190465" cy="212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Subtítulo 1"/>
          <p:cNvSpPr txBox="1">
            <a:spLocks/>
          </p:cNvSpPr>
          <p:nvPr/>
        </p:nvSpPr>
        <p:spPr>
          <a:xfrm>
            <a:off x="645363" y="1482350"/>
            <a:ext cx="3778218" cy="797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>
                <a:solidFill>
                  <a:srgbClr val="FF0000"/>
                </a:solidFill>
              </a:rPr>
              <a:t>¿En qué consiste la retroalimentación</a:t>
            </a:r>
            <a:r>
              <a:rPr lang="es-PE" sz="2400" b="1" dirty="0" smtClean="0">
                <a:solidFill>
                  <a:srgbClr val="FF0000"/>
                </a:solidFill>
              </a:rPr>
              <a:t>?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18" name="Subtítulo 1"/>
          <p:cNvSpPr txBox="1">
            <a:spLocks/>
          </p:cNvSpPr>
          <p:nvPr/>
        </p:nvSpPr>
        <p:spPr>
          <a:xfrm>
            <a:off x="6100678" y="1441676"/>
            <a:ext cx="4188833" cy="4421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dirty="0">
                <a:solidFill>
                  <a:srgbClr val="FF0000"/>
                </a:solidFill>
              </a:rPr>
              <a:t>¿Cuándo una retroalimentación es eficaz</a:t>
            </a:r>
            <a:r>
              <a:rPr lang="es-PE" sz="2400" dirty="0" smtClean="0">
                <a:solidFill>
                  <a:srgbClr val="FF0000"/>
                </a:solidFill>
              </a:rPr>
              <a:t>?</a:t>
            </a:r>
            <a:endParaRPr lang="es-P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0;p33"/>
          <p:cNvSpPr txBox="1">
            <a:spLocks/>
          </p:cNvSpPr>
          <p:nvPr/>
        </p:nvSpPr>
        <p:spPr>
          <a:xfrm>
            <a:off x="1147442" y="400240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LA RETROALIMENTACIÓN EN LA EDUCACIÓN A DISTANCIA</a:t>
            </a:r>
          </a:p>
        </p:txBody>
      </p:sp>
      <p:sp>
        <p:nvSpPr>
          <p:cNvPr id="12" name="Subtítulo 1"/>
          <p:cNvSpPr txBox="1">
            <a:spLocks/>
          </p:cNvSpPr>
          <p:nvPr/>
        </p:nvSpPr>
        <p:spPr>
          <a:xfrm>
            <a:off x="458073" y="4722125"/>
            <a:ext cx="4414178" cy="16377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/>
              <a:t>Ayudar al estudiante a comprender sus modos de aprender, a valorar sus procesos y resultados y autorregular su </a:t>
            </a:r>
            <a:r>
              <a:rPr lang="es-PE" sz="2400" dirty="0" smtClean="0"/>
              <a:t>aprendizaje.</a:t>
            </a:r>
            <a:endParaRPr lang="es-PE" sz="2400" dirty="0"/>
          </a:p>
        </p:txBody>
      </p:sp>
      <p:sp>
        <p:nvSpPr>
          <p:cNvPr id="14" name="Subtítulo 1"/>
          <p:cNvSpPr txBox="1">
            <a:spLocks/>
          </p:cNvSpPr>
          <p:nvPr/>
        </p:nvSpPr>
        <p:spPr>
          <a:xfrm>
            <a:off x="776053" y="1465710"/>
            <a:ext cx="3778218" cy="797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>
                <a:solidFill>
                  <a:srgbClr val="FF0000"/>
                </a:solidFill>
              </a:rPr>
              <a:t>¿Cuál es el objeto de la retroalimentación?</a:t>
            </a:r>
          </a:p>
        </p:txBody>
      </p:sp>
      <p:pic>
        <p:nvPicPr>
          <p:cNvPr id="2050" name="Picture 2" descr="Aprendizaje autorregulado - metodos de aprendizaje(edwin sala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30" y="2279979"/>
            <a:ext cx="2848464" cy="21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ítulo 1"/>
          <p:cNvSpPr txBox="1">
            <a:spLocks/>
          </p:cNvSpPr>
          <p:nvPr/>
        </p:nvSpPr>
        <p:spPr>
          <a:xfrm>
            <a:off x="6980199" y="1465710"/>
            <a:ext cx="3778218" cy="797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>
                <a:solidFill>
                  <a:srgbClr val="FF0000"/>
                </a:solidFill>
              </a:rPr>
              <a:t>¿Qué debemos observar en la retroalimentación?</a:t>
            </a:r>
          </a:p>
        </p:txBody>
      </p:sp>
      <p:sp>
        <p:nvSpPr>
          <p:cNvPr id="17" name="Subtítulo 1"/>
          <p:cNvSpPr txBox="1">
            <a:spLocks/>
          </p:cNvSpPr>
          <p:nvPr/>
        </p:nvSpPr>
        <p:spPr>
          <a:xfrm>
            <a:off x="5998726" y="4625374"/>
            <a:ext cx="5407640" cy="1648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Aciertos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, errores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recurrentes y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los aspectos que más atención  requieren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para que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a partir de ello se brinde información oportuna que lo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lleve a 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reflexionar sobre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cómo 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aprende y 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qué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está logrando y que necesita aún</a:t>
            </a:r>
            <a:r>
              <a:rPr lang="es-PE" dirty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PE" sz="24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6355086" y="2220551"/>
            <a:ext cx="4403331" cy="2124166"/>
            <a:chOff x="6355086" y="2220551"/>
            <a:chExt cx="4403331" cy="2124166"/>
          </a:xfrm>
        </p:grpSpPr>
        <p:pic>
          <p:nvPicPr>
            <p:cNvPr id="2052" name="Picture 4" descr="120 Apps y herramientas para ayudarte a evaluar, gestionar y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9" t="14698" r="23461" b="12397"/>
            <a:stretch/>
          </p:blipFill>
          <p:spPr bwMode="auto">
            <a:xfrm>
              <a:off x="8094993" y="2220551"/>
              <a:ext cx="2663424" cy="212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EVALUACIÓN - 3¿Como somos los seres vivos?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086" y="2416883"/>
              <a:ext cx="1860976" cy="186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3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xmlns="" id="{07F23C3D-DA22-41E1-ADD4-9CCC51EB8F45}"/>
              </a:ext>
            </a:extLst>
          </p:cNvPr>
          <p:cNvSpPr/>
          <p:nvPr/>
        </p:nvSpPr>
        <p:spPr>
          <a:xfrm>
            <a:off x="2858739" y="2067203"/>
            <a:ext cx="4163106" cy="41698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1801"/>
          </a:p>
        </p:txBody>
      </p:sp>
      <p:sp>
        <p:nvSpPr>
          <p:cNvPr id="3" name="Rectángulo redondeado 303">
            <a:extLst>
              <a:ext uri="{FF2B5EF4-FFF2-40B4-BE49-F238E27FC236}">
                <a16:creationId xmlns:a16="http://schemas.microsoft.com/office/drawing/2014/main" xmlns="" id="{55E91900-8271-4471-A0C1-8C4D2670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939" y="3429000"/>
            <a:ext cx="2647950" cy="97870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Aportes de la retroalimentación al estudiante</a:t>
            </a:r>
            <a:endParaRPr lang="es-PE" altLang="es-PE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ángulo redondeado 304">
            <a:extLst>
              <a:ext uri="{FF2B5EF4-FFF2-40B4-BE49-F238E27FC236}">
                <a16:creationId xmlns:a16="http://schemas.microsoft.com/office/drawing/2014/main" xmlns="" id="{5DC9AD76-87B5-478C-8738-D95042A3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88" y="3975632"/>
            <a:ext cx="3085654" cy="608042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Contribuye a la construcción de la </a:t>
            </a:r>
            <a:r>
              <a:rPr lang="es-PE" altLang="es-PE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autonomía</a:t>
            </a:r>
            <a:endParaRPr lang="es-PE" altLang="es-PE" sz="4000" dirty="0">
              <a:latin typeface="+mj-lt"/>
            </a:endParaRPr>
          </a:p>
        </p:txBody>
      </p:sp>
      <p:sp>
        <p:nvSpPr>
          <p:cNvPr id="5" name="Rectángulo redondeado 305">
            <a:extLst>
              <a:ext uri="{FF2B5EF4-FFF2-40B4-BE49-F238E27FC236}">
                <a16:creationId xmlns:a16="http://schemas.microsoft.com/office/drawing/2014/main" xmlns="" id="{E3B2D9AD-0F17-48D1-AD0F-4ABD5F85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068" y="1599677"/>
            <a:ext cx="2647950" cy="847724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Comprender modos de aprender y valorar </a:t>
            </a:r>
            <a:r>
              <a:rPr lang="es-PE" altLang="es-PE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logros</a:t>
            </a:r>
            <a:endParaRPr lang="es-PE" altLang="es-PE" sz="4000" dirty="0">
              <a:latin typeface="+mj-lt"/>
            </a:endParaRPr>
          </a:p>
        </p:txBody>
      </p:sp>
      <p:sp>
        <p:nvSpPr>
          <p:cNvPr id="6" name="Rectángulo redondeado 313">
            <a:extLst>
              <a:ext uri="{FF2B5EF4-FFF2-40B4-BE49-F238E27FC236}">
                <a16:creationId xmlns:a16="http://schemas.microsoft.com/office/drawing/2014/main" xmlns="" id="{8F7F3C71-4BD2-47CD-B44E-59D8FFC3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40" y="5236000"/>
            <a:ext cx="1901205" cy="659572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Autorregular su </a:t>
            </a:r>
            <a:r>
              <a:rPr lang="es-PE" altLang="es-PE" sz="20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aprendizaje</a:t>
            </a:r>
            <a:endParaRPr lang="es-PE" altLang="es-PE" sz="4400" dirty="0">
              <a:latin typeface="+mj-lt"/>
            </a:endParaRPr>
          </a:p>
        </p:txBody>
      </p:sp>
      <p:sp>
        <p:nvSpPr>
          <p:cNvPr id="7" name="Llamada con línea 2 (borde y barra de énfasis) 315">
            <a:extLst>
              <a:ext uri="{FF2B5EF4-FFF2-40B4-BE49-F238E27FC236}">
                <a16:creationId xmlns:a16="http://schemas.microsoft.com/office/drawing/2014/main" xmlns="" id="{BCADC44D-665D-4E04-A707-BAF7A8F54A90}"/>
              </a:ext>
            </a:extLst>
          </p:cNvPr>
          <p:cNvSpPr>
            <a:spLocks/>
          </p:cNvSpPr>
          <p:nvPr/>
        </p:nvSpPr>
        <p:spPr bwMode="auto">
          <a:xfrm>
            <a:off x="7324187" y="2204197"/>
            <a:ext cx="3195611" cy="151228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097"/>
              <a:gd name="adj6" fmla="val -43389"/>
            </a:avLst>
          </a:prstGeom>
          <a:solidFill>
            <a:srgbClr val="FFE599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 brindar </a:t>
            </a:r>
            <a:r>
              <a:rPr lang="es-PE" altLang="es-PE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orientaciones en un proceso de reflexión sobre cómo está aprendiendo y lo que logra con este aprendizaje.</a:t>
            </a:r>
            <a:endParaRPr lang="es-PE" altLang="es-PE" sz="4000" dirty="0">
              <a:latin typeface="Arial" panose="020B0604020202020204" pitchFamily="34" charset="0"/>
            </a:endParaRPr>
          </a:p>
        </p:txBody>
      </p:sp>
      <p:sp>
        <p:nvSpPr>
          <p:cNvPr id="8" name="Llamada con línea 2 (borde y barra de énfasis) 316">
            <a:extLst>
              <a:ext uri="{FF2B5EF4-FFF2-40B4-BE49-F238E27FC236}">
                <a16:creationId xmlns:a16="http://schemas.microsoft.com/office/drawing/2014/main" xmlns="" id="{53D6FDE7-D6F6-48E2-A344-AF8D1D1B3570}"/>
              </a:ext>
            </a:extLst>
          </p:cNvPr>
          <p:cNvSpPr>
            <a:spLocks/>
          </p:cNvSpPr>
          <p:nvPr/>
        </p:nvSpPr>
        <p:spPr bwMode="auto">
          <a:xfrm>
            <a:off x="7566039" y="3983843"/>
            <a:ext cx="3195611" cy="2253185"/>
          </a:xfrm>
          <a:prstGeom prst="accentBorderCallout2">
            <a:avLst>
              <a:gd name="adj1" fmla="val 18523"/>
              <a:gd name="adj2" fmla="val -7315"/>
              <a:gd name="adj3" fmla="val 17750"/>
              <a:gd name="adj4" fmla="val -22315"/>
              <a:gd name="adj5" fmla="val 64074"/>
              <a:gd name="adj6" fmla="val -25018"/>
            </a:avLst>
          </a:prstGeom>
          <a:solidFill>
            <a:srgbClr val="FFE599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80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En reflexión </a:t>
            </a:r>
            <a:r>
              <a:rPr lang="es-PE" altLang="es-PE" sz="1801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explícita sobre cómo aprende, las dificultades que tiene para aprender, el ritmo de sus aprendizajes, los tiempos que le lleva aprender y estilo de </a:t>
            </a:r>
            <a:r>
              <a:rPr lang="es-PE" altLang="es-PE" sz="180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aprendizaje</a:t>
            </a:r>
            <a:r>
              <a:rPr lang="es-PE" altLang="es-PE" sz="1801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.</a:t>
            </a:r>
            <a:endParaRPr lang="es-PE" altLang="es-PE" sz="4000" dirty="0">
              <a:latin typeface="+mj-lt"/>
            </a:endParaRPr>
          </a:p>
        </p:txBody>
      </p:sp>
      <p:sp>
        <p:nvSpPr>
          <p:cNvPr id="9" name="Llamada con línea 2 (borde y barra de énfasis) 319">
            <a:extLst>
              <a:ext uri="{FF2B5EF4-FFF2-40B4-BE49-F238E27FC236}">
                <a16:creationId xmlns:a16="http://schemas.microsoft.com/office/drawing/2014/main" xmlns="" id="{0E6BCAE1-1171-4459-A6A4-7E6617AC2CFB}"/>
              </a:ext>
            </a:extLst>
          </p:cNvPr>
          <p:cNvSpPr>
            <a:spLocks/>
          </p:cNvSpPr>
          <p:nvPr/>
        </p:nvSpPr>
        <p:spPr bwMode="auto">
          <a:xfrm flipH="1">
            <a:off x="254263" y="4808110"/>
            <a:ext cx="2547013" cy="151535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280"/>
              <a:gd name="adj6" fmla="val -25103"/>
            </a:avLst>
          </a:prstGeom>
          <a:solidFill>
            <a:srgbClr val="FFE599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Implica </a:t>
            </a:r>
            <a:r>
              <a:rPr lang="es-PE" altLang="es-PE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cómo autorregular su aprendizaje a través de la retroalimentación.</a:t>
            </a:r>
            <a:endParaRPr lang="es-PE" altLang="es-PE" dirty="0">
              <a:latin typeface="+mj-lt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B3831717-0D83-4DB7-B67A-D0FF9ACEC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222" y="642594"/>
            <a:ext cx="7463333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/>
            <a:endParaRPr lang="es-PE" altLang="es-PE" sz="1801" dirty="0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xmlns="" id="{54E10EC1-6189-4183-A285-5591F920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7" y="-93131"/>
            <a:ext cx="184731" cy="67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defTabSz="91442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100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00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PE" altLang="es-PE" sz="100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altLang="es-PE" sz="1801">
              <a:latin typeface="Arial" panose="020B0604020202020204" pitchFamily="34" charset="0"/>
            </a:endParaRPr>
          </a:p>
        </p:txBody>
      </p:sp>
      <p:pic>
        <p:nvPicPr>
          <p:cNvPr id="3074" name="Picture 2" descr="Educación a distancia: guía para estudiar o dar clases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2" y="396373"/>
            <a:ext cx="1733313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7630140" y="1167185"/>
            <a:ext cx="2504415" cy="1043733"/>
            <a:chOff x="8403257" y="1153699"/>
            <a:chExt cx="2504415" cy="1043733"/>
          </a:xfrm>
        </p:grpSpPr>
        <p:pic>
          <p:nvPicPr>
            <p:cNvPr id="3076" name="Picture 4" descr="El aprendizaje: TIPOS DE APRENDIZAJ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3257" y="1153699"/>
              <a:ext cx="1123003" cy="104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Administración De Activos De Software, Negocio, Organizació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260" y="1153699"/>
              <a:ext cx="1381412" cy="104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4" name="Picture 12" descr="Actividad Autónoma : 20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8" y="2310075"/>
            <a:ext cx="1656818" cy="16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720;p33"/>
          <p:cNvSpPr txBox="1">
            <a:spLocks/>
          </p:cNvSpPr>
          <p:nvPr/>
        </p:nvSpPr>
        <p:spPr>
          <a:xfrm>
            <a:off x="1610688" y="445052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¿Qué aporta la retroalimentación?</a:t>
            </a:r>
          </a:p>
        </p:txBody>
      </p:sp>
    </p:spTree>
    <p:extLst>
      <p:ext uri="{BB962C8B-B14F-4D97-AF65-F5344CB8AC3E}">
        <p14:creationId xmlns:p14="http://schemas.microsoft.com/office/powerpoint/2010/main" val="3412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983551C-829C-48D5-929E-47EE1D244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7" y="292062"/>
            <a:ext cx="18022947" cy="67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/>
            <a:endParaRPr lang="es-PE" altLang="es-PE" sz="2000" dirty="0"/>
          </a:p>
          <a:p>
            <a:pPr algn="r" defTabSz="914423"/>
            <a:endParaRPr lang="es-PE" altLang="es-PE" sz="18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6281F2-98D9-4010-A52D-6D31ED777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7" y="3435389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sz="1801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60AE6E-6D26-4203-95BB-98E6AF048ED8}"/>
              </a:ext>
            </a:extLst>
          </p:cNvPr>
          <p:cNvSpPr/>
          <p:nvPr/>
        </p:nvSpPr>
        <p:spPr>
          <a:xfrm>
            <a:off x="161735" y="2917041"/>
            <a:ext cx="1621021" cy="646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801" b="1" dirty="0" bmk="_Hlk42436285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Va depender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801" b="1" dirty="0" bmk="_Hlk42436285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acuerdo:</a:t>
            </a:r>
            <a:endParaRPr lang="es-PE" altLang="es-PE" sz="140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92F8FDA-817A-4FD6-BF53-7CC26D1033B7}"/>
              </a:ext>
            </a:extLst>
          </p:cNvPr>
          <p:cNvGrpSpPr/>
          <p:nvPr/>
        </p:nvGrpSpPr>
        <p:grpSpPr>
          <a:xfrm>
            <a:off x="6215107" y="972132"/>
            <a:ext cx="4952487" cy="1445519"/>
            <a:chOff x="2831268" y="45275"/>
            <a:chExt cx="2558302" cy="66152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C40A7FE7-F5F3-4A4E-AE08-E7C7ED0B730D}"/>
                </a:ext>
              </a:extLst>
            </p:cNvPr>
            <p:cNvSpPr/>
            <p:nvPr/>
          </p:nvSpPr>
          <p:spPr>
            <a:xfrm>
              <a:off x="2831268" y="109419"/>
              <a:ext cx="2512491" cy="5973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06B04C1E-151D-4582-A516-28C2FA5DD558}"/>
                </a:ext>
              </a:extLst>
            </p:cNvPr>
            <p:cNvSpPr txBox="1"/>
            <p:nvPr/>
          </p:nvSpPr>
          <p:spPr>
            <a:xfrm>
              <a:off x="2877079" y="45275"/>
              <a:ext cx="2512491" cy="5973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350" rIns="36000" bIns="6350" numCol="1" spcCol="1270" anchor="ctr" anchorCtr="0">
              <a:noAutofit/>
            </a:bodyPr>
            <a:lstStyle/>
            <a:p>
              <a:pPr algn="just" defTabSz="44451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A las </a:t>
              </a:r>
              <a:r>
                <a:rPr lang="es-ES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necesidades de aprendizajes </a:t>
              </a:r>
              <a:r>
                <a:rPr lang="es-E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del  estudiante en relación a las competencias que  vienen trabajando.</a:t>
              </a:r>
              <a:endParaRPr lang="es-P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FECD3D4F-55AF-41A9-80CD-1949AAD7F329}"/>
              </a:ext>
            </a:extLst>
          </p:cNvPr>
          <p:cNvGrpSpPr/>
          <p:nvPr/>
        </p:nvGrpSpPr>
        <p:grpSpPr>
          <a:xfrm>
            <a:off x="6213866" y="2568412"/>
            <a:ext cx="5011463" cy="1027648"/>
            <a:chOff x="2831268" y="856139"/>
            <a:chExt cx="2470031" cy="5973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391DFF8E-F82C-479A-9734-B2466B371F0A}"/>
                </a:ext>
              </a:extLst>
            </p:cNvPr>
            <p:cNvSpPr/>
            <p:nvPr/>
          </p:nvSpPr>
          <p:spPr>
            <a:xfrm>
              <a:off x="2831268" y="856139"/>
              <a:ext cx="2470031" cy="5973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EF7E9299-A86A-4268-82B2-D8F7B0D03A47}"/>
                </a:ext>
              </a:extLst>
            </p:cNvPr>
            <p:cNvSpPr txBox="1"/>
            <p:nvPr/>
          </p:nvSpPr>
          <p:spPr>
            <a:xfrm>
              <a:off x="2831268" y="856140"/>
              <a:ext cx="2470031" cy="5973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just" defTabSz="44451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A los </a:t>
              </a:r>
              <a:r>
                <a:rPr lang="es-ES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medios de comunicación</a:t>
              </a:r>
              <a:r>
                <a:rPr lang="es-E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con que cuenta la familia del estudiante.</a:t>
              </a:r>
              <a:endParaRPr lang="es-P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878DCFF-8E69-4AC2-8350-C382BE084D08}"/>
              </a:ext>
            </a:extLst>
          </p:cNvPr>
          <p:cNvSpPr txBox="1"/>
          <p:nvPr/>
        </p:nvSpPr>
        <p:spPr>
          <a:xfrm>
            <a:off x="6181680" y="3763784"/>
            <a:ext cx="5088839" cy="14896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6350" rIns="36000" bIns="6350" numCol="1" spcCol="1270" anchor="ctr" anchorCtr="0">
            <a:noAutofit/>
          </a:bodyPr>
          <a:lstStyle/>
          <a:p>
            <a:pPr algn="just" defTabSz="44451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 la </a:t>
            </a:r>
            <a:r>
              <a:rPr lang="es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dosificación</a:t>
            </a:r>
            <a:r>
              <a:rPr lang="es-E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del recojo de evidencias, de cómo y cuándo  se recogen de acuerdo al proceso de aprendizaje y 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avances.</a:t>
            </a:r>
            <a:endParaRPr lang="es-PE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F685760-2AAD-479F-BCF0-CA911C601F40}"/>
              </a:ext>
            </a:extLst>
          </p:cNvPr>
          <p:cNvSpPr txBox="1"/>
          <p:nvPr/>
        </p:nvSpPr>
        <p:spPr>
          <a:xfrm>
            <a:off x="6197319" y="5402473"/>
            <a:ext cx="5121320" cy="8648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6350" rIns="36000" bIns="6350" numCol="1" spcCol="1270" anchor="ctr" anchorCtr="0">
            <a:noAutofit/>
          </a:bodyPr>
          <a:lstStyle/>
          <a:p>
            <a:pPr algn="just" defTabSz="44451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 las decisiones tomada de manera </a:t>
            </a:r>
            <a:r>
              <a:rPr lang="es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colegiada</a:t>
            </a:r>
            <a:r>
              <a:rPr lang="es-E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en la Institución Educativa. </a:t>
            </a:r>
            <a:endParaRPr lang="es-PE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xmlns="" id="{3D91AF8C-2085-4C1C-9D9A-6FD85A293CD0}"/>
              </a:ext>
            </a:extLst>
          </p:cNvPr>
          <p:cNvCxnSpPr>
            <a:cxnSpLocks/>
          </p:cNvCxnSpPr>
          <p:nvPr/>
        </p:nvCxnSpPr>
        <p:spPr>
          <a:xfrm>
            <a:off x="4062966" y="4344866"/>
            <a:ext cx="2041043" cy="12869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xmlns="" id="{F777A180-F97A-4445-A462-BA669FDE83F5}"/>
              </a:ext>
            </a:extLst>
          </p:cNvPr>
          <p:cNvCxnSpPr>
            <a:cxnSpLocks/>
          </p:cNvCxnSpPr>
          <p:nvPr/>
        </p:nvCxnSpPr>
        <p:spPr>
          <a:xfrm>
            <a:off x="4059545" y="5675921"/>
            <a:ext cx="1899090" cy="65401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xmlns="" id="{8304B785-5855-4145-8D08-2E60DD2624FE}"/>
              </a:ext>
            </a:extLst>
          </p:cNvPr>
          <p:cNvCxnSpPr>
            <a:cxnSpLocks/>
          </p:cNvCxnSpPr>
          <p:nvPr/>
        </p:nvCxnSpPr>
        <p:spPr>
          <a:xfrm>
            <a:off x="4050612" y="1652154"/>
            <a:ext cx="2126367" cy="14370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Conector: angular 71">
            <a:extLst>
              <a:ext uri="{FF2B5EF4-FFF2-40B4-BE49-F238E27FC236}">
                <a16:creationId xmlns:a16="http://schemas.microsoft.com/office/drawing/2014/main" xmlns="" id="{9572AFC2-B77A-4436-BA8C-311FE7ED60DA}"/>
              </a:ext>
            </a:extLst>
          </p:cNvPr>
          <p:cNvCxnSpPr>
            <a:cxnSpLocks/>
          </p:cNvCxnSpPr>
          <p:nvPr/>
        </p:nvCxnSpPr>
        <p:spPr>
          <a:xfrm>
            <a:off x="4051496" y="2874835"/>
            <a:ext cx="2052513" cy="194499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Qué es una hoja de cálculo - Blog de Ignacio Martíne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8743"/>
          <a:stretch/>
        </p:blipFill>
        <p:spPr bwMode="auto">
          <a:xfrm>
            <a:off x="161735" y="3771344"/>
            <a:ext cx="1633005" cy="98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VALUACION POR COMPETENCIAS 2012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764" r="17969" b="4014"/>
          <a:stretch/>
        </p:blipFill>
        <p:spPr bwMode="auto">
          <a:xfrm>
            <a:off x="2194388" y="969301"/>
            <a:ext cx="1890863" cy="122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bujos Animados Usando Teléfonos Móviles, Vector Móvil, Usando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2" y="2436812"/>
            <a:ext cx="1890864" cy="99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mbre De Negocios De La Persona 3d Con El Calendario En Blanco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4516" r="5368" b="12714"/>
          <a:stretch/>
        </p:blipFill>
        <p:spPr bwMode="auto">
          <a:xfrm>
            <a:off x="2195419" y="3659346"/>
            <a:ext cx="1864126" cy="120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uía práctica para reuniones virtuales | Comunic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30" y="5171026"/>
            <a:ext cx="1856928" cy="100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Google Shape;720;p33"/>
          <p:cNvSpPr txBox="1">
            <a:spLocks/>
          </p:cNvSpPr>
          <p:nvPr/>
        </p:nvSpPr>
        <p:spPr>
          <a:xfrm>
            <a:off x="1076243" y="226443"/>
            <a:ext cx="9913169" cy="572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800" b="1" dirty="0">
                <a:solidFill>
                  <a:srgbClr val="FF0000"/>
                </a:solidFill>
                <a:ea typeface="Arial" panose="020B0604020202020204" pitchFamily="34" charset="0"/>
              </a:rPr>
              <a:t>¿Cuándo y cómo se recoge la evidencia de aprendizaje?</a:t>
            </a:r>
            <a:endParaRPr lang="es-P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780DA2C-F677-4490-A984-F30C724B0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5" y="582459"/>
            <a:ext cx="10112992" cy="80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>
              <a:buFontTx/>
              <a:buChar char="•"/>
              <a:tabLst>
                <a:tab pos="457212" algn="l"/>
              </a:tabLst>
            </a:pPr>
            <a:r>
              <a:rPr lang="es-ES" altLang="es-PE" sz="2800" dirty="0">
                <a:latin typeface="+mj-lt"/>
                <a:ea typeface="Times New Roman" panose="02020603050405020304" pitchFamily="18" charset="0"/>
              </a:rPr>
              <a:t>Portafolio</a:t>
            </a:r>
            <a:endParaRPr lang="es-PE" altLang="es-PE" sz="2800" dirty="0">
              <a:latin typeface="+mj-lt"/>
            </a:endParaRPr>
          </a:p>
          <a:p>
            <a:pPr defTabSz="914423">
              <a:tabLst>
                <a:tab pos="457212" algn="l"/>
              </a:tabLst>
            </a:pPr>
            <a:endParaRPr lang="es-PE" altLang="es-PE" sz="180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5EF7671-F7F6-4F7F-AA46-CBA468A58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788188"/>
              </p:ext>
            </p:extLst>
          </p:nvPr>
        </p:nvGraphicFramePr>
        <p:xfrm>
          <a:off x="272957" y="1628961"/>
          <a:ext cx="11245755" cy="435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690ED1-6EB3-4D6C-865B-EA213F67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419908"/>
            <a:ext cx="184731" cy="64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/>
            <a:r>
              <a:rPr lang="en-US" altLang="es-PE" sz="1001">
                <a:solidFill>
                  <a:srgbClr val="000000"/>
                </a:solidFill>
                <a:ea typeface="Arial" panose="020B0604020202020204" pitchFamily="34" charset="0"/>
              </a:rPr>
              <a:t/>
            </a:r>
            <a:br>
              <a:rPr lang="en-US" altLang="es-PE" sz="1001">
                <a:solidFill>
                  <a:srgbClr val="000000"/>
                </a:solidFill>
                <a:ea typeface="Arial" panose="020B0604020202020204" pitchFamily="34" charset="0"/>
              </a:rPr>
            </a:br>
            <a:endParaRPr lang="es-PE" altLang="es-PE" sz="800"/>
          </a:p>
          <a:p>
            <a:pPr defTabSz="914423"/>
            <a:endParaRPr lang="es-PE" altLang="es-PE" sz="1801"/>
          </a:p>
        </p:txBody>
      </p:sp>
    </p:spTree>
    <p:extLst>
      <p:ext uri="{BB962C8B-B14F-4D97-AF65-F5344CB8AC3E}">
        <p14:creationId xmlns:p14="http://schemas.microsoft.com/office/powerpoint/2010/main" val="9506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88C2228D-A529-4E4E-972E-BBAB46425953}"/>
              </a:ext>
            </a:extLst>
          </p:cNvPr>
          <p:cNvSpPr/>
          <p:nvPr/>
        </p:nvSpPr>
        <p:spPr>
          <a:xfrm>
            <a:off x="1441415" y="5135571"/>
            <a:ext cx="5472985" cy="10716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144784" indent="-6350" algn="just">
              <a:lnSpc>
                <a:spcPct val="103000"/>
              </a:lnSpc>
              <a:spcAft>
                <a:spcPts val="20"/>
              </a:spcAft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COMPETENCIA(S)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 VALORAR</a:t>
            </a:r>
            <a:endParaRPr lang="es-PE" sz="1600" b="1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Tener en cuenta la </a:t>
            </a:r>
            <a:r>
              <a:rPr lang="es-ES" sz="1600" b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competencia a valorar</a:t>
            </a:r>
            <a:r>
              <a:rPr lang="es-ES" sz="16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preguntarnos </a:t>
            </a:r>
            <a:r>
              <a:rPr lang="es-ES" sz="1600" b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qué implica la competencia para el estudiante, qué le </a:t>
            </a:r>
            <a:r>
              <a:rPr lang="es-ES" sz="1600" b="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exige</a:t>
            </a:r>
            <a:r>
              <a:rPr lang="es-ES" sz="16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sz="1600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C54601BD-FF37-493A-8687-B1E7663B2B1D}"/>
              </a:ext>
            </a:extLst>
          </p:cNvPr>
          <p:cNvSpPr/>
          <p:nvPr/>
        </p:nvSpPr>
        <p:spPr>
          <a:xfrm>
            <a:off x="2756379" y="3791678"/>
            <a:ext cx="5472984" cy="12703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2540" indent="-6350">
              <a:lnSpc>
                <a:spcPct val="103000"/>
              </a:lnSpc>
              <a:spcAft>
                <a:spcPts val="20"/>
              </a:spcAft>
            </a:pP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PRODUCTOS DE LOS </a:t>
            </a:r>
            <a:r>
              <a:rPr lang="es-ES" sz="1600" b="1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ESTUDIANTES / CRITERIOS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DE EVALUACIÓN</a:t>
            </a:r>
            <a:endParaRPr lang="es-PE" sz="1600" b="1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1600" b="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600" b="1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ué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le ha exigido 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la experiencia de </a:t>
            </a: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aprendizaje? ¿</a:t>
            </a:r>
            <a:r>
              <a:rPr lang="es-ES" sz="1600" b="1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por qué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se les plantean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los propósitos o la </a:t>
            </a: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meta? </a:t>
            </a:r>
            <a:endParaRPr lang="es-PE" sz="16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C846E30A-F5A1-41B6-9DD2-117F576C4418}"/>
              </a:ext>
            </a:extLst>
          </p:cNvPr>
          <p:cNvSpPr/>
          <p:nvPr/>
        </p:nvSpPr>
        <p:spPr>
          <a:xfrm>
            <a:off x="4135037" y="2242881"/>
            <a:ext cx="5472985" cy="14380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144780" indent="-6350" algn="just">
              <a:lnSpc>
                <a:spcPct val="103000"/>
              </a:lnSpc>
              <a:spcAft>
                <a:spcPts val="20"/>
              </a:spcAft>
            </a:pPr>
            <a:r>
              <a:rPr lang="en-US" sz="1600" b="1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DESCRIBIR PROGRESOS: ESTÁNDARES DE APRENDIZAJE</a:t>
            </a:r>
            <a:endParaRPr lang="es-PE" sz="1600" b="1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Para descubrir 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poco a poco de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cómo está progresando y avanzando sus aprendizajes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El docente tiene que ayudarse de los estándares de aprendizaje.</a:t>
            </a:r>
            <a:endParaRPr lang="es-PE" sz="16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6C82664A-1017-4337-AD95-36D2973FBD9F}"/>
              </a:ext>
            </a:extLst>
          </p:cNvPr>
          <p:cNvSpPr/>
          <p:nvPr/>
        </p:nvSpPr>
        <p:spPr>
          <a:xfrm>
            <a:off x="5463518" y="987591"/>
            <a:ext cx="5472985" cy="118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PERTINENCIA Y OPORTUNIDAD EN EL ANÁLISIS</a:t>
            </a:r>
            <a:endParaRPr lang="es-PE" sz="1600" b="1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Pertinente 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y oportuna en el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análisis y tiempo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Cuidando siempre los canales previamente establecidos</a:t>
            </a: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20;p33"/>
          <p:cNvSpPr txBox="1">
            <a:spLocks/>
          </p:cNvSpPr>
          <p:nvPr/>
        </p:nvSpPr>
        <p:spPr>
          <a:xfrm>
            <a:off x="684357" y="106171"/>
            <a:ext cx="9913169" cy="536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8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¿Cómo analizar las evidencias producidos por los estudiantes?</a:t>
            </a:r>
            <a:endParaRPr lang="es-PE" altLang="es-PE" sz="28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3" name="Almacenamiento de acceso secuencial 2"/>
          <p:cNvSpPr/>
          <p:nvPr/>
        </p:nvSpPr>
        <p:spPr>
          <a:xfrm>
            <a:off x="417405" y="5137989"/>
            <a:ext cx="886868" cy="764274"/>
          </a:xfrm>
          <a:prstGeom prst="flowChartMagneticTape">
            <a:avLst/>
          </a:prstGeom>
          <a:solidFill>
            <a:srgbClr val="FD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b="1" dirty="0" smtClean="0"/>
              <a:t>1</a:t>
            </a:r>
            <a:endParaRPr lang="es-PE" b="1" dirty="0"/>
          </a:p>
        </p:txBody>
      </p:sp>
      <p:sp>
        <p:nvSpPr>
          <p:cNvPr id="13" name="Almacenamiento de acceso secuencial 12"/>
          <p:cNvSpPr/>
          <p:nvPr/>
        </p:nvSpPr>
        <p:spPr>
          <a:xfrm>
            <a:off x="1787859" y="3755474"/>
            <a:ext cx="886868" cy="764274"/>
          </a:xfrm>
          <a:prstGeom prst="flowChartMagneticTape">
            <a:avLst/>
          </a:prstGeom>
          <a:solidFill>
            <a:srgbClr val="FD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b="1" dirty="0"/>
              <a:t>2</a:t>
            </a:r>
            <a:endParaRPr lang="es-PE" b="1" dirty="0"/>
          </a:p>
        </p:txBody>
      </p:sp>
      <p:sp>
        <p:nvSpPr>
          <p:cNvPr id="15" name="Almacenamiento de acceso secuencial 14"/>
          <p:cNvSpPr/>
          <p:nvPr/>
        </p:nvSpPr>
        <p:spPr>
          <a:xfrm>
            <a:off x="3184797" y="2288147"/>
            <a:ext cx="886868" cy="764274"/>
          </a:xfrm>
          <a:prstGeom prst="flowChartMagneticTape">
            <a:avLst/>
          </a:prstGeom>
          <a:solidFill>
            <a:srgbClr val="FD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b="1" dirty="0"/>
              <a:t>3</a:t>
            </a:r>
            <a:endParaRPr lang="es-PE" b="1" dirty="0"/>
          </a:p>
        </p:txBody>
      </p:sp>
      <p:sp>
        <p:nvSpPr>
          <p:cNvPr id="16" name="Almacenamiento de acceso secuencial 15"/>
          <p:cNvSpPr/>
          <p:nvPr/>
        </p:nvSpPr>
        <p:spPr>
          <a:xfrm>
            <a:off x="4524526" y="987591"/>
            <a:ext cx="886868" cy="764274"/>
          </a:xfrm>
          <a:prstGeom prst="flowChartMagneticTape">
            <a:avLst/>
          </a:prstGeom>
          <a:solidFill>
            <a:srgbClr val="FD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b="1" dirty="0"/>
              <a:t>4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016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5688</TotalTime>
  <Words>2473</Words>
  <Application>Microsoft Office PowerPoint</Application>
  <PresentationFormat>Personalizado</PresentationFormat>
  <Paragraphs>226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RETROALIMENTACIÓN</vt:lpstr>
      <vt:lpstr>TIPOS DE RETROALIMENTACIÓN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 para una retroalimentación efectiva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PC-RODY</cp:lastModifiedBy>
  <cp:revision>202</cp:revision>
  <dcterms:created xsi:type="dcterms:W3CDTF">2020-02-06T02:39:34Z</dcterms:created>
  <dcterms:modified xsi:type="dcterms:W3CDTF">2020-09-14T12:11:22Z</dcterms:modified>
</cp:coreProperties>
</file>