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39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7594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lang="es-PE" sz="8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lang="es-PE" sz="8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6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6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3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6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6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6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9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 rot="5400000">
            <a:off x="4061301" y="-1415056"/>
            <a:ext cx="4058751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848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ustri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Slate-V2-H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9083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 descr="Diseño de red social sobre fondo negro ilustración vectorial | Vector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3338" y="152399"/>
            <a:ext cx="6561909" cy="6561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>
            <a:spLocks noGrp="1"/>
          </p:cNvSpPr>
          <p:nvPr>
            <p:ph type="ctrTitle"/>
          </p:nvPr>
        </p:nvSpPr>
        <p:spPr>
          <a:xfrm>
            <a:off x="221162" y="1452152"/>
            <a:ext cx="5252176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s-PE" dirty="0">
                <a:solidFill>
                  <a:schemeClr val="lt1"/>
                </a:solidFill>
              </a:rPr>
              <a:t>LAS REDES</a:t>
            </a:r>
            <a:br>
              <a:rPr lang="es-PE" dirty="0">
                <a:solidFill>
                  <a:schemeClr val="lt1"/>
                </a:solidFill>
              </a:rPr>
            </a:br>
            <a:r>
              <a:rPr lang="es-PE" dirty="0">
                <a:solidFill>
                  <a:schemeClr val="lt1"/>
                </a:solidFill>
              </a:rPr>
              <a:t> SOCIALES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1"/>
          </p:nvPr>
        </p:nvSpPr>
        <p:spPr>
          <a:xfrm>
            <a:off x="221162" y="3977162"/>
            <a:ext cx="5252176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es-PE" sz="2800" dirty="0"/>
              <a:t>DGP – DRE AYACUCHO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 descr="Diseño de red social sobre fondo negro ilustración vectorial | Vector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458" y="2495005"/>
            <a:ext cx="3954235" cy="3954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926857" y="106023"/>
            <a:ext cx="10353900" cy="9705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Lustria"/>
              <a:buNone/>
            </a:pPr>
            <a:r>
              <a:rPr lang="es-PE" dirty="0">
                <a:solidFill>
                  <a:srgbClr val="FFC000"/>
                </a:solidFill>
              </a:rPr>
              <a:t>REDES SOCIALES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380847" y="894248"/>
            <a:ext cx="11445900" cy="12198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1960"/>
              <a:buChar char="◈"/>
            </a:pPr>
            <a:r>
              <a:rPr lang="es-PE" sz="2800" dirty="0"/>
              <a:t>“Las redes sociales son lugares en Internet donde las personas publican y comparten todo tipo de información, personal y profesional, con terceras personas, conocidos y absolutos desconocidos” Celaya (2008).</a:t>
            </a:r>
            <a:endParaRPr sz="2800" dirty="0"/>
          </a:p>
        </p:txBody>
      </p:sp>
      <p:sp>
        <p:nvSpPr>
          <p:cNvPr id="154" name="Google Shape;154;p20"/>
          <p:cNvSpPr txBox="1"/>
          <p:nvPr/>
        </p:nvSpPr>
        <p:spPr>
          <a:xfrm>
            <a:off x="380859" y="2690731"/>
            <a:ext cx="8083800" cy="35628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◈"/>
            </a:pPr>
            <a:r>
              <a:rPr lang="es-PE" sz="2800" b="0" i="0" u="none" strike="noStrike" cap="none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Las redes sociales participan en la concepción de un aula más abierta.</a:t>
            </a:r>
            <a:endParaRPr sz="2800" b="0" i="0" u="none" strike="noStrike" cap="none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342900" marR="0" lvl="0" indent="-306000" algn="l" rtl="0">
              <a:spcBef>
                <a:spcPts val="11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◈"/>
            </a:pPr>
            <a:r>
              <a:rPr lang="es-PE" sz="2800" b="0" i="0" u="none" strike="noStrike" cap="none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El profesor deja de ser la única fuente de trasmisión de saber para su alumnado debido que el conocimiento reside en la red internet.</a:t>
            </a:r>
            <a:endParaRPr dirty="0"/>
          </a:p>
          <a:p>
            <a:pPr marL="342900" marR="0" lvl="0" indent="-306000" algn="l" rtl="0">
              <a:spcBef>
                <a:spcPts val="11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◈"/>
            </a:pPr>
            <a:r>
              <a:rPr lang="es-PE" sz="2800" b="0" i="0" u="none" strike="noStrike" cap="none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El profesor debe ser consciente de ello y legitimar su posición en el aula como </a:t>
            </a:r>
            <a:r>
              <a:rPr lang="es-PE" sz="2800" b="1" i="0" u="none" strike="noStrike" cap="none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guía, tutor y mediador en el aprendizaje</a:t>
            </a:r>
            <a:endParaRPr sz="2800" b="1" i="0" u="none" strike="noStrike" cap="none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 descr="Redes sociales en la práctica docente | Grupo Educación y Empre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331" y="3253083"/>
            <a:ext cx="4095933" cy="316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913795" y="38079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ustria"/>
              <a:buNone/>
            </a:pPr>
            <a:r>
              <a:rPr lang="es-PE" sz="3600" dirty="0">
                <a:solidFill>
                  <a:srgbClr val="FFC000"/>
                </a:solidFill>
              </a:rPr>
              <a:t>El rol del docente en el uso de las redes sociales para el aprendizaje</a:t>
            </a:r>
            <a:endParaRPr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796219" y="1555013"/>
            <a:ext cx="10732500" cy="1350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1960"/>
              <a:buChar char="◈"/>
            </a:pPr>
            <a:r>
              <a:rPr lang="es-PE" sz="2800" dirty="0"/>
              <a:t>Para que las redes puedan convertirse en parte de la transformación educativa, es importante resaltar que </a:t>
            </a:r>
            <a:r>
              <a:rPr lang="es-PE" sz="2800" b="1" dirty="0"/>
              <a:t>el profesor tiene un papel significativo.</a:t>
            </a:r>
            <a:endParaRPr dirty="0"/>
          </a:p>
        </p:txBody>
      </p:sp>
      <p:sp>
        <p:nvSpPr>
          <p:cNvPr id="162" name="Google Shape;162;p21"/>
          <p:cNvSpPr txBox="1"/>
          <p:nvPr/>
        </p:nvSpPr>
        <p:spPr>
          <a:xfrm>
            <a:off x="796228" y="3109391"/>
            <a:ext cx="7224366" cy="313284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◈"/>
            </a:pPr>
            <a:r>
              <a:rPr lang="es-PE" sz="2800" b="0" i="0" u="none" strike="noStrike" cap="none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En este tipo de situaciones de aprendizaje, el esfuerzo del profesor está centrado en ayudar al estudiante a desarrollar talentos y competencias utilizando nuevos esquemas de enseñanza, lo cual lo convierte en un guía del proceso de enseñanza-aprendizaje</a:t>
            </a:r>
            <a:endParaRPr dirty="0"/>
          </a:p>
          <a:p>
            <a:pPr marL="342900" marR="0" lvl="0" indent="-181540" algn="l" rtl="0">
              <a:spcBef>
                <a:spcPts val="11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None/>
            </a:pPr>
            <a:endParaRPr sz="2800" b="0" i="0" u="none" strike="noStrike" cap="none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913794" y="425907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ustria"/>
              <a:buNone/>
            </a:pPr>
            <a:r>
              <a:rPr lang="es-PE" sz="3600" dirty="0">
                <a:solidFill>
                  <a:srgbClr val="FFC000"/>
                </a:solidFill>
              </a:rPr>
              <a:t>El estudiante en las redes sociales, sus estilos y estrategias de aprendizaje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482720" y="1575696"/>
            <a:ext cx="11339166" cy="14548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1960"/>
              <a:buChar char="◈"/>
            </a:pPr>
            <a:r>
              <a:rPr lang="es-PE" sz="2800" dirty="0"/>
              <a:t>Los estudiantes en el contexto de las redes sociales requieren desarrollar habilidades como el encontrar, asimilar, interpretar y reproducir información.</a:t>
            </a:r>
            <a:endParaRPr sz="2800" dirty="0"/>
          </a:p>
        </p:txBody>
      </p:sp>
      <p:pic>
        <p:nvPicPr>
          <p:cNvPr id="169" name="Google Shape;169;p22" descr="Revista Semana on Twitter: &quot;¡Al diablo las redes sociales! http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929" y="3340634"/>
            <a:ext cx="4796668" cy="251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450905" y="2913019"/>
            <a:ext cx="6955735" cy="33734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◈"/>
            </a:pPr>
            <a:r>
              <a:rPr lang="es-PE" sz="2800" b="0" i="0" u="none" strike="noStrike" cap="none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Se vuelve necesario que los estudiantes reconozcan sus estilos de aprendizaje, debido a que cada uno tiene un modo distinto de percibir y procesar, lo que implica que, dependiendo del contexto y tipo de información, el estudiante combine sus estilos de aprendizaje particulares</a:t>
            </a:r>
            <a:endParaRPr sz="2800" b="0" i="0" u="none" strike="noStrike" cap="none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13795" y="259391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Lustria"/>
              <a:buNone/>
            </a:pPr>
            <a:r>
              <a:rPr lang="es-PE" dirty="0">
                <a:solidFill>
                  <a:srgbClr val="FFC000"/>
                </a:solidFill>
              </a:rPr>
              <a:t>ESTRATEGIAS DE APRENDIZAJE</a:t>
            </a:r>
            <a:endParaRPr dirty="0"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478671" y="1014491"/>
            <a:ext cx="11234700" cy="23364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1960"/>
              <a:buChar char="◈"/>
            </a:pPr>
            <a:r>
              <a:rPr lang="es-PE" sz="2800" dirty="0"/>
              <a:t>Las redes sociales, pueden considerarse una estrategia de aprendizaje, porque tendrían el papel de facilitadoras de información y medios para la integración y comunicación; de forma voluntaria, los estudiantes accederían a ellas y darían un valor agregado a sus procesos de aprendizaje.</a:t>
            </a:r>
            <a:endParaRPr sz="2800" dirty="0"/>
          </a:p>
        </p:txBody>
      </p:sp>
      <p:pic>
        <p:nvPicPr>
          <p:cNvPr id="177" name="Google Shape;177;p23" descr="Es ético que profesor y alumno sean 'amigos' en Facebook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6808" y="3213463"/>
            <a:ext cx="5909847" cy="346315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478671" y="3350899"/>
            <a:ext cx="5839800" cy="3063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◈"/>
            </a:pPr>
            <a:r>
              <a:rPr lang="es-PE" sz="2800" b="0" i="0" u="none" strike="noStrike" cap="none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Las redes sociales se están convirtiendo en una herramienta que permite el desarrollo de las habilidades comunicativas y puede ser utilizada como estrategia de aprendizaje.</a:t>
            </a:r>
            <a:endParaRPr sz="2800" b="0" i="0" u="none" strike="noStrike" cap="none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4" descr="Facebook, la fuente de información entre redes socia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4146" y="3449781"/>
            <a:ext cx="5171894" cy="308956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1005235" y="193707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Lustria"/>
              <a:buNone/>
            </a:pPr>
            <a:r>
              <a:rPr lang="es-PE" sz="3200" b="1">
                <a:solidFill>
                  <a:srgbClr val="FFC000"/>
                </a:solidFill>
              </a:rPr>
              <a:t>VENTAJAS DE USAR LAS REDES SOCIALES EN EL AULA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299840" y="1204908"/>
            <a:ext cx="11468006" cy="455737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4099" lvl="0" indent="-457200" algn="l" rtl="0">
              <a:spcBef>
                <a:spcPts val="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Facilita la interacción entre los estudiantes</a:t>
            </a:r>
            <a:endParaRPr dirty="0"/>
          </a:p>
          <a:p>
            <a:pPr marL="494099" lvl="0" indent="-45720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Genera debates y actividades para profundizar sobre una temática</a:t>
            </a:r>
            <a:endParaRPr dirty="0"/>
          </a:p>
          <a:p>
            <a:pPr marL="494099" lvl="0" indent="-45720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Permite la comunicación con profesionales de cualquier materia</a:t>
            </a:r>
            <a:endParaRPr dirty="0"/>
          </a:p>
          <a:p>
            <a:pPr marL="494099" lvl="0" indent="-45720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Facilita compartir recursos </a:t>
            </a:r>
            <a:br>
              <a:rPr lang="es-PE" sz="2800" dirty="0"/>
            </a:br>
            <a:r>
              <a:rPr lang="es-PE" sz="2800" dirty="0"/>
              <a:t>y contenidos</a:t>
            </a:r>
            <a:endParaRPr dirty="0"/>
          </a:p>
          <a:p>
            <a:pPr marL="494099" lvl="0" indent="-45720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Agiliza el proceso de aprendizaje</a:t>
            </a:r>
            <a:endParaRPr dirty="0"/>
          </a:p>
          <a:p>
            <a:pPr marL="494099" lvl="0" indent="-45720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Incentiva y fomenta la investigación</a:t>
            </a:r>
            <a:endParaRPr sz="2800" dirty="0"/>
          </a:p>
          <a:p>
            <a:pPr marL="342900" lvl="0" indent="-35045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Facilita la búsqueda de información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5" descr="Qué es el cyberbullying y cómo prevenirlo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2244" y="2545738"/>
            <a:ext cx="2898284" cy="1733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913795" y="276773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Lustria"/>
              <a:buNone/>
            </a:pPr>
            <a:r>
              <a:rPr lang="es-PE" sz="3200" b="1" dirty="0">
                <a:solidFill>
                  <a:srgbClr val="FFC000"/>
                </a:solidFill>
              </a:rPr>
              <a:t>DESVENTAJAS DE USAR LAS REDES SOCIALES EN EL AULA</a:t>
            </a:r>
            <a:endParaRPr dirty="0"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775475" y="1247224"/>
            <a:ext cx="7459500" cy="50715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0450" algn="l" rtl="0">
              <a:spcBef>
                <a:spcPts val="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Desprotección de los estudiantes</a:t>
            </a:r>
            <a:endParaRPr dirty="0"/>
          </a:p>
          <a:p>
            <a:pPr marL="494099" lvl="0" indent="-45720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Dependencia</a:t>
            </a:r>
            <a:endParaRPr dirty="0"/>
          </a:p>
          <a:p>
            <a:pPr marL="494099" lvl="0" indent="-45720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Distracción por el uso desmedido</a:t>
            </a:r>
            <a:endParaRPr dirty="0"/>
          </a:p>
          <a:p>
            <a:pPr marL="494099" lvl="0" indent="-45720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Reducción de las relaciones humanas</a:t>
            </a:r>
            <a:endParaRPr dirty="0"/>
          </a:p>
          <a:p>
            <a:pPr marL="494099" lvl="0" indent="-45720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Adicción a las Redes Sociales</a:t>
            </a:r>
            <a:endParaRPr dirty="0"/>
          </a:p>
          <a:p>
            <a:pPr marL="494099" lvl="0" indent="-45720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Falta de consenso en los aspectos jurídicos </a:t>
            </a:r>
            <a:br>
              <a:rPr lang="es-PE" sz="2800" dirty="0"/>
            </a:br>
            <a:r>
              <a:rPr lang="es-PE" sz="2800" dirty="0"/>
              <a:t>en Redes Sociales</a:t>
            </a:r>
            <a:endParaRPr dirty="0"/>
          </a:p>
          <a:p>
            <a:pPr marL="494099" lvl="0" indent="-457200" algn="l" rtl="0">
              <a:spcBef>
                <a:spcPts val="1160"/>
              </a:spcBef>
              <a:spcAft>
                <a:spcPts val="0"/>
              </a:spcAft>
              <a:buSzPts val="1960"/>
              <a:buFont typeface="Lustria"/>
              <a:buAutoNum type="arabicPeriod"/>
            </a:pPr>
            <a:r>
              <a:rPr lang="es-PE" sz="2800" dirty="0"/>
              <a:t>Publicar información personal </a:t>
            </a:r>
            <a:br>
              <a:rPr lang="es-PE" sz="2800" dirty="0"/>
            </a:br>
            <a:r>
              <a:rPr lang="es-PE" sz="2800" dirty="0"/>
              <a:t>que puede usarse en nuestra contra</a:t>
            </a:r>
            <a:endParaRPr sz="2800" dirty="0"/>
          </a:p>
          <a:p>
            <a:pPr marL="342900" lvl="0" indent="-181540" algn="l" rtl="0">
              <a:spcBef>
                <a:spcPts val="1160"/>
              </a:spcBef>
              <a:spcAft>
                <a:spcPts val="0"/>
              </a:spcAft>
              <a:buSzPts val="1960"/>
              <a:buNone/>
            </a:pPr>
            <a:endParaRPr sz="2800" dirty="0"/>
          </a:p>
        </p:txBody>
      </p:sp>
      <p:pic>
        <p:nvPicPr>
          <p:cNvPr id="192" name="Google Shape;192;p25" descr="Padres en alerta! Preocupan los casos de 'grooming' en Argentin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5206" y="869055"/>
            <a:ext cx="2844133" cy="15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 descr="⇒ Adicción a las Redes Sociales. Causas, Consecuencias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2244" y="4384339"/>
            <a:ext cx="2898284" cy="2318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913795" y="228368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ustria"/>
              <a:buNone/>
            </a:pPr>
            <a:r>
              <a:rPr lang="es-PE" sz="3600" b="1">
                <a:solidFill>
                  <a:srgbClr val="FFC000"/>
                </a:solidFill>
              </a:rPr>
              <a:t>USOS EDUCATIVOS DE LAS REDES SOCIALES EN EL AULA</a:t>
            </a:r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177700" y="1732450"/>
            <a:ext cx="5868600" cy="7695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1960"/>
              <a:buChar char="◈"/>
            </a:pPr>
            <a:r>
              <a:rPr lang="es-PE" sz="2800" b="1" dirty="0"/>
              <a:t>Usos educativos de Facebook</a:t>
            </a:r>
            <a:endParaRPr sz="2800" b="1" dirty="0"/>
          </a:p>
        </p:txBody>
      </p:sp>
      <p:pic>
        <p:nvPicPr>
          <p:cNvPr id="201" name="Google Shape;201;p26" descr="Facebook 274.0.0.46.119 para Android - Descarg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4592" y="173244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 descr="Twitter - Aplicaciones en Google Pl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4467" y="173244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 descr="Instagram - Aplicaciones en Google Pl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4342" y="173244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 descr="Snapchat - Aplicaciones en Google Pl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4609" y="4193260"/>
            <a:ext cx="2131571" cy="213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 descr="YouTube: mejora tu experiencia en la plataforma con esta extensión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1143" y="4193260"/>
            <a:ext cx="3956324" cy="213157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177700" y="2435100"/>
            <a:ext cx="5288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6000" algn="l" rtl="0">
              <a:spcBef>
                <a:spcPts val="11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◈"/>
            </a:pPr>
            <a:r>
              <a:rPr lang="es-PE" sz="2800" b="1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Usos educativos de Twitter</a:t>
            </a:r>
            <a:endParaRPr dirty="0"/>
          </a:p>
        </p:txBody>
      </p:sp>
      <p:sp>
        <p:nvSpPr>
          <p:cNvPr id="207" name="Google Shape;207;p26"/>
          <p:cNvSpPr txBox="1"/>
          <p:nvPr/>
        </p:nvSpPr>
        <p:spPr>
          <a:xfrm>
            <a:off x="124475" y="3401900"/>
            <a:ext cx="57198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6000" algn="l" rtl="0">
              <a:spcBef>
                <a:spcPts val="11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◈"/>
            </a:pPr>
            <a:r>
              <a:rPr lang="es-PE" sz="2800" b="1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Usos educativos de Instagram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124475" y="4409188"/>
            <a:ext cx="5560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6000" algn="l" rtl="0">
              <a:spcBef>
                <a:spcPts val="11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◈"/>
            </a:pPr>
            <a:r>
              <a:rPr lang="es-PE" sz="2800" b="1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Usos educativos de Snapchat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204400" y="5288450"/>
            <a:ext cx="5235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6000" algn="l" rtl="0">
              <a:spcBef>
                <a:spcPts val="11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◈"/>
            </a:pPr>
            <a:r>
              <a:rPr lang="es-PE" sz="2800" b="1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Usos educativos de </a:t>
            </a:r>
            <a:r>
              <a:rPr lang="es-PE" sz="2800" b="1" dirty="0" err="1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Youtube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ctrTitle"/>
          </p:nvPr>
        </p:nvSpPr>
        <p:spPr>
          <a:xfrm>
            <a:off x="1370693" y="1122218"/>
            <a:ext cx="9440034" cy="247612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60"/>
              <a:buFont typeface="Lustria"/>
              <a:buNone/>
            </a:pPr>
            <a:r>
              <a:rPr lang="es-PE" sz="4860" dirty="0">
                <a:solidFill>
                  <a:srgbClr val="FFC000"/>
                </a:solidFill>
              </a:rPr>
              <a:t>“Las redes sociales ya no son sobre sitios web, se trata de experiencias” </a:t>
            </a:r>
            <a:endParaRPr sz="4860" dirty="0">
              <a:solidFill>
                <a:srgbClr val="FFC000"/>
              </a:solidFill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1"/>
          </p:nvPr>
        </p:nvSpPr>
        <p:spPr>
          <a:xfrm>
            <a:off x="1273711" y="4859102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 sz="2800" dirty="0"/>
              <a:t>GRACIAS POR SU ATENCION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zarra">
  <a:themeElements>
    <a:clrScheme name="Pizarra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462</Words>
  <Application>Microsoft Office PowerPoint</Application>
  <PresentationFormat>Personalizado</PresentationFormat>
  <Paragraphs>40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Pizarra</vt:lpstr>
      <vt:lpstr>LAS REDES  SOCIALES</vt:lpstr>
      <vt:lpstr>REDES SOCIALES</vt:lpstr>
      <vt:lpstr>El rol del docente en el uso de las redes sociales para el aprendizaje</vt:lpstr>
      <vt:lpstr>El estudiante en las redes sociales, sus estilos y estrategias de aprendizaje</vt:lpstr>
      <vt:lpstr>ESTRATEGIAS DE APRENDIZAJE</vt:lpstr>
      <vt:lpstr>VENTAJAS DE USAR LAS REDES SOCIALES EN EL AULA</vt:lpstr>
      <vt:lpstr>DESVENTAJAS DE USAR LAS REDES SOCIALES EN EL AULA</vt:lpstr>
      <vt:lpstr>USOS EDUCATIVOS DE LAS REDES SOCIALES EN EL AULA</vt:lpstr>
      <vt:lpstr>“Las redes sociales ya no son sobre sitios web, se trata de experiencias”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REDES  SOCIALES</dc:title>
  <dc:creator>Marycruz</dc:creator>
  <cp:lastModifiedBy>PC-RODY</cp:lastModifiedBy>
  <cp:revision>7</cp:revision>
  <dcterms:modified xsi:type="dcterms:W3CDTF">2020-07-10T21:11:08Z</dcterms:modified>
</cp:coreProperties>
</file>