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4" r:id="rId3"/>
    <p:sldId id="333" r:id="rId4"/>
    <p:sldId id="334" r:id="rId5"/>
    <p:sldId id="337" r:id="rId6"/>
    <p:sldId id="335" r:id="rId7"/>
    <p:sldId id="340" r:id="rId8"/>
    <p:sldId id="341" r:id="rId9"/>
    <p:sldId id="342" r:id="rId10"/>
    <p:sldId id="343" r:id="rId11"/>
    <p:sldId id="345" r:id="rId12"/>
    <p:sldId id="346" r:id="rId13"/>
    <p:sldId id="310" r:id="rId14"/>
    <p:sldId id="317" r:id="rId15"/>
    <p:sldId id="291" r:id="rId16"/>
    <p:sldId id="295" r:id="rId17"/>
    <p:sldId id="296" r:id="rId18"/>
    <p:sldId id="300" r:id="rId19"/>
    <p:sldId id="297" r:id="rId20"/>
    <p:sldId id="298" r:id="rId21"/>
    <p:sldId id="303" r:id="rId22"/>
    <p:sldId id="304" r:id="rId23"/>
    <p:sldId id="348" r:id="rId24"/>
    <p:sldId id="364" r:id="rId25"/>
    <p:sldId id="328" r:id="rId26"/>
    <p:sldId id="354" r:id="rId27"/>
    <p:sldId id="356" r:id="rId28"/>
    <p:sldId id="357" r:id="rId29"/>
    <p:sldId id="359" r:id="rId30"/>
    <p:sldId id="361" r:id="rId31"/>
    <p:sldId id="350" r:id="rId32"/>
    <p:sldId id="351" r:id="rId33"/>
    <p:sldId id="349" r:id="rId34"/>
    <p:sldId id="363" r:id="rId35"/>
    <p:sldId id="325" r:id="rId36"/>
    <p:sldId id="322" r:id="rId37"/>
    <p:sldId id="324" r:id="rId3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505E"/>
    <a:srgbClr val="671296"/>
    <a:srgbClr val="34B9D8"/>
    <a:srgbClr val="F1E2D3"/>
    <a:srgbClr val="F0D5BE"/>
    <a:srgbClr val="E5B48B"/>
    <a:srgbClr val="3010EE"/>
    <a:srgbClr val="33CCFF"/>
    <a:srgbClr val="7D16B6"/>
    <a:srgbClr val="8D1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32" autoAdjust="0"/>
    <p:restoredTop sz="94660"/>
  </p:normalViewPr>
  <p:slideViewPr>
    <p:cSldViewPr snapToGrid="0">
      <p:cViewPr>
        <p:scale>
          <a:sx n="75" d="100"/>
          <a:sy n="75" d="100"/>
        </p:scale>
        <p:origin x="7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55516-5010-4336-8669-F8438BEEC57E}" type="datetimeFigureOut">
              <a:rPr lang="es-PE" smtClean="0"/>
              <a:t>15/07/2020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13CD-7FEC-487C-8F97-F0A6E020B8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5933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55516-5010-4336-8669-F8438BEEC57E}" type="datetimeFigureOut">
              <a:rPr lang="es-PE" smtClean="0"/>
              <a:t>15/07/2020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13CD-7FEC-487C-8F97-F0A6E020B8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4550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55516-5010-4336-8669-F8438BEEC57E}" type="datetimeFigureOut">
              <a:rPr lang="es-PE" smtClean="0"/>
              <a:t>15/07/2020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13CD-7FEC-487C-8F97-F0A6E020B8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2940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55516-5010-4336-8669-F8438BEEC57E}" type="datetimeFigureOut">
              <a:rPr lang="es-PE" smtClean="0"/>
              <a:t>15/07/2020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13CD-7FEC-487C-8F97-F0A6E020B8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644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55516-5010-4336-8669-F8438BEEC57E}" type="datetimeFigureOut">
              <a:rPr lang="es-PE" smtClean="0"/>
              <a:t>15/07/2020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13CD-7FEC-487C-8F97-F0A6E020B8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33765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55516-5010-4336-8669-F8438BEEC57E}" type="datetimeFigureOut">
              <a:rPr lang="es-PE" smtClean="0"/>
              <a:t>15/07/2020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13CD-7FEC-487C-8F97-F0A6E020B8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7910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55516-5010-4336-8669-F8438BEEC57E}" type="datetimeFigureOut">
              <a:rPr lang="es-PE" smtClean="0"/>
              <a:t>15/07/2020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13CD-7FEC-487C-8F97-F0A6E020B8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74406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55516-5010-4336-8669-F8438BEEC57E}" type="datetimeFigureOut">
              <a:rPr lang="es-PE" smtClean="0"/>
              <a:t>15/07/2020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13CD-7FEC-487C-8F97-F0A6E020B8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99882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55516-5010-4336-8669-F8438BEEC57E}" type="datetimeFigureOut">
              <a:rPr lang="es-PE" smtClean="0"/>
              <a:t>15/07/2020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13CD-7FEC-487C-8F97-F0A6E020B8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526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55516-5010-4336-8669-F8438BEEC57E}" type="datetimeFigureOut">
              <a:rPr lang="es-PE" smtClean="0"/>
              <a:t>15/07/2020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13CD-7FEC-487C-8F97-F0A6E020B8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069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55516-5010-4336-8669-F8438BEEC57E}" type="datetimeFigureOut">
              <a:rPr lang="es-PE" smtClean="0"/>
              <a:t>15/07/2020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13CD-7FEC-487C-8F97-F0A6E020B8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05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55516-5010-4336-8669-F8438BEEC57E}" type="datetimeFigureOut">
              <a:rPr lang="es-PE" smtClean="0"/>
              <a:t>15/07/2020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013CD-7FEC-487C-8F97-F0A6E020B8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471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89"/>
            <a:ext cx="12191999" cy="6827519"/>
          </a:xfrm>
          <a:prstGeom prst="rect">
            <a:avLst/>
          </a:prstGeom>
        </p:spPr>
      </p:pic>
      <p:sp>
        <p:nvSpPr>
          <p:cNvPr id="3" name="Redondear rectángulo de esquina sencilla 2"/>
          <p:cNvSpPr/>
          <p:nvPr/>
        </p:nvSpPr>
        <p:spPr>
          <a:xfrm>
            <a:off x="604911" y="3418449"/>
            <a:ext cx="5669280" cy="2349305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3600" dirty="0" smtClean="0">
                <a:solidFill>
                  <a:schemeClr val="bg1"/>
                </a:solidFill>
              </a:rPr>
              <a:t>La rúbrica como instrumentos de evaluación</a:t>
            </a:r>
          </a:p>
          <a:p>
            <a:pPr algn="ctr"/>
            <a:endParaRPr lang="es-PE" sz="3600" dirty="0" smtClean="0">
              <a:solidFill>
                <a:schemeClr val="bg1"/>
              </a:solidFill>
            </a:endParaRPr>
          </a:p>
          <a:p>
            <a:pPr algn="ctr"/>
            <a:r>
              <a:rPr lang="es-PE" sz="2400" dirty="0" smtClean="0">
                <a:solidFill>
                  <a:schemeClr val="bg1"/>
                </a:solidFill>
              </a:rPr>
              <a:t>Mg. Elizabeth Giraldo Chávez</a:t>
            </a:r>
            <a:endParaRPr lang="es-PE" sz="24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90"/>
            <a:ext cx="1342848" cy="13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11642"/>
          <a:stretch/>
        </p:blipFill>
        <p:spPr>
          <a:xfrm>
            <a:off x="1" y="0"/>
            <a:ext cx="12192000" cy="698137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" y="3565052"/>
            <a:ext cx="7663542" cy="2677656"/>
          </a:xfrm>
          <a:prstGeom prst="rect">
            <a:avLst/>
          </a:prstGeom>
          <a:solidFill>
            <a:srgbClr val="12505E"/>
          </a:solidFill>
          <a:ln>
            <a:solidFill>
              <a:srgbClr val="12505E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2400" dirty="0">
                <a:solidFill>
                  <a:schemeClr val="bg1"/>
                </a:solidFill>
              </a:rPr>
              <a:t>En las rúbricas analíticas los criterios de realización, con sus </a:t>
            </a:r>
            <a:r>
              <a:rPr lang="es-PE" sz="2400" dirty="0" smtClean="0">
                <a:solidFill>
                  <a:schemeClr val="bg1"/>
                </a:solidFill>
              </a:rPr>
              <a:t> tributos</a:t>
            </a:r>
            <a:r>
              <a:rPr lang="es-PE" sz="2400" dirty="0">
                <a:solidFill>
                  <a:schemeClr val="bg1"/>
                </a:solidFill>
              </a:rPr>
              <a:t>, se evalúan </a:t>
            </a:r>
            <a:r>
              <a:rPr lang="es-PE" sz="2400" dirty="0" smtClean="0">
                <a:solidFill>
                  <a:schemeClr val="bg1"/>
                </a:solidFill>
              </a:rPr>
              <a:t>en los </a:t>
            </a:r>
            <a:r>
              <a:rPr lang="es-PE" sz="2400" dirty="0">
                <a:solidFill>
                  <a:schemeClr val="bg1"/>
                </a:solidFill>
              </a:rPr>
              <a:t>distintos niveles proporcionando una descripción para cada uno de ellos. Cada </a:t>
            </a:r>
            <a:r>
              <a:rPr lang="es-PE" sz="2400" dirty="0" smtClean="0">
                <a:solidFill>
                  <a:schemeClr val="bg1"/>
                </a:solidFill>
              </a:rPr>
              <a:t>atributo recibirá </a:t>
            </a:r>
            <a:r>
              <a:rPr lang="es-PE" sz="2400" dirty="0">
                <a:solidFill>
                  <a:schemeClr val="bg1"/>
                </a:solidFill>
              </a:rPr>
              <a:t>una puntuación por separado, aunque también puede </a:t>
            </a:r>
            <a:r>
              <a:rPr lang="es-PE" sz="2400" dirty="0" smtClean="0">
                <a:solidFill>
                  <a:schemeClr val="bg1"/>
                </a:solidFill>
              </a:rPr>
              <a:t> obtenerse </a:t>
            </a:r>
            <a:r>
              <a:rPr lang="es-PE" sz="2400" dirty="0">
                <a:solidFill>
                  <a:schemeClr val="bg1"/>
                </a:solidFill>
              </a:rPr>
              <a:t>con </a:t>
            </a:r>
            <a:r>
              <a:rPr lang="es-PE" sz="2400" dirty="0" smtClean="0">
                <a:solidFill>
                  <a:schemeClr val="bg1"/>
                </a:solidFill>
              </a:rPr>
              <a:t>propósitos </a:t>
            </a:r>
            <a:r>
              <a:rPr lang="es-PE" sz="2400" dirty="0" err="1" smtClean="0">
                <a:solidFill>
                  <a:schemeClr val="bg1"/>
                </a:solidFill>
              </a:rPr>
              <a:t>sumativos</a:t>
            </a:r>
            <a:r>
              <a:rPr lang="es-PE" sz="2400" dirty="0" smtClean="0">
                <a:solidFill>
                  <a:schemeClr val="bg1"/>
                </a:solidFill>
              </a:rPr>
              <a:t> </a:t>
            </a:r>
            <a:r>
              <a:rPr lang="es-PE" sz="2400" dirty="0">
                <a:solidFill>
                  <a:schemeClr val="bg1"/>
                </a:solidFill>
              </a:rPr>
              <a:t>una puntuación global del desempeño. Ocasionalmente se asignan pesos a </a:t>
            </a:r>
            <a:r>
              <a:rPr lang="es-PE" sz="2400" dirty="0" smtClean="0">
                <a:solidFill>
                  <a:schemeClr val="bg1"/>
                </a:solidFill>
              </a:rPr>
              <a:t>la evaluación </a:t>
            </a:r>
            <a:r>
              <a:rPr lang="es-PE" sz="2400" dirty="0">
                <a:solidFill>
                  <a:schemeClr val="bg1"/>
                </a:solidFill>
              </a:rPr>
              <a:t>de cada atributo.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55049" y="501132"/>
            <a:ext cx="4253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dirty="0" smtClean="0">
                <a:solidFill>
                  <a:schemeClr val="bg1"/>
                </a:solidFill>
              </a:rPr>
              <a:t>RÚBRICAS ANALÍTICAS </a:t>
            </a:r>
            <a:endParaRPr lang="es-P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1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48475"/>
            <a:ext cx="12351567" cy="6761050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451292"/>
              </p:ext>
            </p:extLst>
          </p:nvPr>
        </p:nvGraphicFramePr>
        <p:xfrm>
          <a:off x="705224" y="508447"/>
          <a:ext cx="10790089" cy="58342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17038">
                  <a:extLst>
                    <a:ext uri="{9D8B030D-6E8A-4147-A177-3AD203B41FA5}">
                      <a16:colId xmlns:a16="http://schemas.microsoft.com/office/drawing/2014/main" xmlns="" val="3999299665"/>
                    </a:ext>
                  </a:extLst>
                </a:gridCol>
                <a:gridCol w="2819921">
                  <a:extLst>
                    <a:ext uri="{9D8B030D-6E8A-4147-A177-3AD203B41FA5}">
                      <a16:colId xmlns:a16="http://schemas.microsoft.com/office/drawing/2014/main" xmlns="" val="2246502355"/>
                    </a:ext>
                  </a:extLst>
                </a:gridCol>
                <a:gridCol w="2925451">
                  <a:extLst>
                    <a:ext uri="{9D8B030D-6E8A-4147-A177-3AD203B41FA5}">
                      <a16:colId xmlns:a16="http://schemas.microsoft.com/office/drawing/2014/main" xmlns="" val="31982088"/>
                    </a:ext>
                  </a:extLst>
                </a:gridCol>
                <a:gridCol w="3327679">
                  <a:extLst>
                    <a:ext uri="{9D8B030D-6E8A-4147-A177-3AD203B41FA5}">
                      <a16:colId xmlns:a16="http://schemas.microsoft.com/office/drawing/2014/main" xmlns="" val="3131930261"/>
                    </a:ext>
                  </a:extLst>
                </a:gridCol>
              </a:tblGrid>
              <a:tr h="270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CRITERIOS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INICIO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PROCESO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LOGRADO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5432504"/>
                  </a:ext>
                </a:extLst>
              </a:tr>
              <a:tr h="5044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Uso</a:t>
                      </a:r>
                      <a:r>
                        <a:rPr lang="es-PE" sz="1400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s-PE" sz="14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soporte </a:t>
                      </a: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audiovisual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Solo utiliza presentaciones simples. 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Utiliza recursos audiovisuales y presentaciones con diseños monótonos</a:t>
                      </a:r>
                      <a:endParaRPr lang="es-P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Utiliza recursos audiovisuales creativos y presentaciones con diseños atractivos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3808783"/>
                  </a:ext>
                </a:extLst>
              </a:tr>
              <a:tr h="1193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Convenciones </a:t>
                      </a: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del discurso expositivo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considera la estructura del discurso expositivo al conducir el tema. No inicia ni cierra el discurso.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Considera algunas partes de la estructura discurso expositivo. Saluda al inicio o termina el discurso con una frase de cierre.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Considera todas las partes de la estructura del discurso expositivo. Saluda con una introducción o presentación de la intervención y concluye la exposición del proyecto retomando ideas principales y palabras de cierre.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5606374"/>
                  </a:ext>
                </a:extLst>
              </a:tr>
              <a:tr h="1190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Evidencia</a:t>
                      </a:r>
                      <a:r>
                        <a:rPr lang="es-PE" sz="1400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del</a:t>
                      </a:r>
                      <a:r>
                        <a:rPr lang="es-PE" sz="14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dominio del tema: presenta las ideas con coherencia, cohesión y vocabulario pertinente.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domina el tema del proyecto: presenta las ideas sin coherencia ni cohesión.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utiliza palabras nuevas.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Domina parte del proyecto: presenta algunas ideas con coherencia y cohesión.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Utiliza palabras nuevas sin evidenciar dominio de su concepto.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Demuestra conocimiento total del proyecto: presenta todas las ideas con coherencia y cohesión. Utiliza palabras nuevas haciendo total evidencia del dominio del concepto.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0709291"/>
                  </a:ext>
                </a:extLst>
              </a:tr>
              <a:tr h="1190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Tono </a:t>
                      </a: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 voz  y volumen apropiados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Habla sin variar tonos de voz (no presenta matices de voz) y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utiliza un volumen poco apropiado a la situación del contexto. (voz baja en todo momento)  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Habla con</a:t>
                      </a:r>
                      <a:r>
                        <a:rPr lang="es-PE" sz="14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algunas variaciones de tonos de voz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(presenta  por momentos matices de voz) y utiliza un volumen algo adecuado a la situación del contexto.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Habla con variaciones de tonos de voz y utiliza un volumen adecuado en todo momento.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6675105"/>
                  </a:ext>
                </a:extLst>
              </a:tr>
              <a:tr h="14855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Usa códigos no verbales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Asume una postura corporal inadecuada o no realiza gestos, ademanes ni desplazamientos.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dirige la mirada al auditorio.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Asume una postura corporal, gestos, ademanes, y desplazamientos adecuados por momentos. Dirige la mirada al auditorio esporádicamente.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Asume una postura corporal gestos, ademanes, y desplazamientos adecuados en todo momento. Dirige la mirada al auditorio en todo momento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7634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528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295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032000" y="1335314"/>
            <a:ext cx="7953829" cy="3396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4800" dirty="0" smtClean="0"/>
              <a:t>Elaboramos instrumentos de evaluación en EPT</a:t>
            </a:r>
            <a:endParaRPr lang="es-PE" sz="4800" dirty="0"/>
          </a:p>
        </p:txBody>
      </p:sp>
    </p:spTree>
    <p:extLst>
      <p:ext uri="{BB962C8B-B14F-4D97-AF65-F5344CB8AC3E}">
        <p14:creationId xmlns:p14="http://schemas.microsoft.com/office/powerpoint/2010/main" val="3157728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0367497" y="-1233226"/>
            <a:ext cx="2935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QUINTO GRADO SEMANA 10</a:t>
            </a:r>
          </a:p>
        </p:txBody>
      </p:sp>
      <p:pic>
        <p:nvPicPr>
          <p:cNvPr id="1028" name="Picture 4" descr="Mujer joven sonriente que señala los dedos aislados en el fondo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b="15941"/>
          <a:stretch/>
        </p:blipFill>
        <p:spPr bwMode="auto">
          <a:xfrm>
            <a:off x="0" y="0"/>
            <a:ext cx="12387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449769"/>
              </p:ext>
            </p:extLst>
          </p:nvPr>
        </p:nvGraphicFramePr>
        <p:xfrm>
          <a:off x="2826636" y="1255889"/>
          <a:ext cx="9521607" cy="3183829"/>
        </p:xfrm>
        <a:graphic>
          <a:graphicData uri="http://schemas.openxmlformats.org/drawingml/2006/table">
            <a:tbl>
              <a:tblPr firstRow="1" firstCol="1" bandRow="1"/>
              <a:tblGrid>
                <a:gridCol w="3229336">
                  <a:extLst>
                    <a:ext uri="{9D8B030D-6E8A-4147-A177-3AD203B41FA5}">
                      <a16:colId xmlns:a16="http://schemas.microsoft.com/office/drawing/2014/main" xmlns="" val="4252702571"/>
                    </a:ext>
                  </a:extLst>
                </a:gridCol>
                <a:gridCol w="3401799">
                  <a:extLst>
                    <a:ext uri="{9D8B030D-6E8A-4147-A177-3AD203B41FA5}">
                      <a16:colId xmlns:a16="http://schemas.microsoft.com/office/drawing/2014/main" xmlns="" val="2123726657"/>
                    </a:ext>
                  </a:extLst>
                </a:gridCol>
                <a:gridCol w="1461323">
                  <a:extLst>
                    <a:ext uri="{9D8B030D-6E8A-4147-A177-3AD203B41FA5}">
                      <a16:colId xmlns:a16="http://schemas.microsoft.com/office/drawing/2014/main" xmlns="" val="4193697970"/>
                    </a:ext>
                  </a:extLst>
                </a:gridCol>
                <a:gridCol w="1429149">
                  <a:extLst>
                    <a:ext uri="{9D8B030D-6E8A-4147-A177-3AD203B41FA5}">
                      <a16:colId xmlns:a16="http://schemas.microsoft.com/office/drawing/2014/main" xmlns="" val="1322362372"/>
                    </a:ext>
                  </a:extLst>
                </a:gridCol>
              </a:tblGrid>
              <a:tr h="372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 Y CAPACIDADES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DESEMPEÑO PRECISADO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278184"/>
                  </a:ext>
                </a:extLst>
              </a:tr>
              <a:tr h="28117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Recoge en equipo información sobre necesidades o problemas de un grupo de usuarios de su entorno a partir de su campo de interés</a:t>
                      </a:r>
                      <a:r>
                        <a:rPr lang="es-P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 en función de la formulación de un reto </a:t>
                      </a: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empleando técnicas. Organiza e integra información reconociendo patrones entre los factores de esas necesidades y problemas.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Buscamos información básica para plantear el reto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Formulamos el reto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7190218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4070541" y="443279"/>
            <a:ext cx="7944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PROPÓSITO DE APRENDIZAJE </a:t>
            </a: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QUINTO 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GRADO SEMANA </a:t>
            </a: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17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33" t="5410" r="3623" b="6721"/>
          <a:stretch/>
        </p:blipFill>
        <p:spPr>
          <a:xfrm>
            <a:off x="-160020" y="0"/>
            <a:ext cx="12352020" cy="665973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94360" y="457200"/>
            <a:ext cx="10858500" cy="5737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985889"/>
              </p:ext>
            </p:extLst>
          </p:nvPr>
        </p:nvGraphicFramePr>
        <p:xfrm>
          <a:off x="1900515" y="884490"/>
          <a:ext cx="9218705" cy="2591483"/>
        </p:xfrm>
        <a:graphic>
          <a:graphicData uri="http://schemas.openxmlformats.org/drawingml/2006/table">
            <a:tbl>
              <a:tblPr firstRow="1" firstCol="1" bandRow="1"/>
              <a:tblGrid>
                <a:gridCol w="3507841">
                  <a:extLst>
                    <a:ext uri="{9D8B030D-6E8A-4147-A177-3AD203B41FA5}">
                      <a16:colId xmlns:a16="http://schemas.microsoft.com/office/drawing/2014/main" xmlns="" val="4252702571"/>
                    </a:ext>
                  </a:extLst>
                </a:gridCol>
                <a:gridCol w="2977304">
                  <a:extLst>
                    <a:ext uri="{9D8B030D-6E8A-4147-A177-3AD203B41FA5}">
                      <a16:colId xmlns:a16="http://schemas.microsoft.com/office/drawing/2014/main" xmlns="" val="2123726657"/>
                    </a:ext>
                  </a:extLst>
                </a:gridCol>
                <a:gridCol w="1349876">
                  <a:extLst>
                    <a:ext uri="{9D8B030D-6E8A-4147-A177-3AD203B41FA5}">
                      <a16:colId xmlns:a16="http://schemas.microsoft.com/office/drawing/2014/main" xmlns="" val="4193697970"/>
                    </a:ext>
                  </a:extLst>
                </a:gridCol>
                <a:gridCol w="1383684">
                  <a:extLst>
                    <a:ext uri="{9D8B030D-6E8A-4147-A177-3AD203B41FA5}">
                      <a16:colId xmlns:a16="http://schemas.microsoft.com/office/drawing/2014/main" xmlns="" val="1322362372"/>
                    </a:ext>
                  </a:extLst>
                </a:gridCol>
              </a:tblGrid>
              <a:tr h="308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 Y CAPACIDADES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DESEMPEÑO PRECISADO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278184"/>
                  </a:ext>
                </a:extLst>
              </a:tr>
              <a:tr h="20062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Recoge en equipo información sobre necesidades, gustos y preferencias de un grupo de niños de su entorno a partir de su campo de interés empleando la observación. Organiza e integra  información reconociendo patrones entre los factores de esas necesidades en una guía de observación.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Buscamos información básica para plantear el reto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Formulamos el reto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7190218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619492"/>
              </p:ext>
            </p:extLst>
          </p:nvPr>
        </p:nvGraphicFramePr>
        <p:xfrm>
          <a:off x="1900515" y="3400639"/>
          <a:ext cx="9190618" cy="2347976"/>
        </p:xfrm>
        <a:graphic>
          <a:graphicData uri="http://schemas.openxmlformats.org/drawingml/2006/table">
            <a:tbl>
              <a:tblPr firstRow="1" firstCol="1" bandRow="1"/>
              <a:tblGrid>
                <a:gridCol w="1573626">
                  <a:extLst>
                    <a:ext uri="{9D8B030D-6E8A-4147-A177-3AD203B41FA5}">
                      <a16:colId xmlns:a16="http://schemas.microsoft.com/office/drawing/2014/main" xmlns="" val="298975278"/>
                    </a:ext>
                  </a:extLst>
                </a:gridCol>
                <a:gridCol w="4982139">
                  <a:extLst>
                    <a:ext uri="{9D8B030D-6E8A-4147-A177-3AD203B41FA5}">
                      <a16:colId xmlns:a16="http://schemas.microsoft.com/office/drawing/2014/main" xmlns="" val="2424996025"/>
                    </a:ext>
                  </a:extLst>
                </a:gridCol>
                <a:gridCol w="411439">
                  <a:extLst>
                    <a:ext uri="{9D8B030D-6E8A-4147-A177-3AD203B41FA5}">
                      <a16:colId xmlns:a16="http://schemas.microsoft.com/office/drawing/2014/main" xmlns="" val="2687087392"/>
                    </a:ext>
                  </a:extLst>
                </a:gridCol>
                <a:gridCol w="441574">
                  <a:extLst>
                    <a:ext uri="{9D8B030D-6E8A-4147-A177-3AD203B41FA5}">
                      <a16:colId xmlns:a16="http://schemas.microsoft.com/office/drawing/2014/main" xmlns="" val="3943081509"/>
                    </a:ext>
                  </a:extLst>
                </a:gridCol>
                <a:gridCol w="1781840">
                  <a:extLst>
                    <a:ext uri="{9D8B030D-6E8A-4147-A177-3AD203B41FA5}">
                      <a16:colId xmlns:a16="http://schemas.microsoft.com/office/drawing/2014/main" xmlns="" val="23806423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9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Indicador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9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9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9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Observaciones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3212608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Fundamen</a:t>
                      </a:r>
                      <a:r>
                        <a:rPr lang="es-PE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 su preferencia por una recomendación elegida.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PE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4019398"/>
                  </a:ext>
                </a:extLst>
              </a:tr>
              <a:tr h="63050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Argumenta la importancia de la recomendación elegida para alguien que quiere iniciarse en su campo.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01504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Centra</a:t>
                      </a:r>
                      <a:r>
                        <a:rPr lang="es-PE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el reto</a:t>
                      </a:r>
                      <a:r>
                        <a:rPr lang="es-PE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 la persona y la comunidad.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293212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Permite plantear alternativas de solución.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5126793"/>
                  </a:ext>
                </a:extLst>
              </a:tr>
            </a:tbl>
          </a:graphicData>
        </a:graphic>
      </p:graphicFrame>
      <p:sp>
        <p:nvSpPr>
          <p:cNvPr id="8" name="Rectángulo redondeado 7"/>
          <p:cNvSpPr/>
          <p:nvPr/>
        </p:nvSpPr>
        <p:spPr>
          <a:xfrm>
            <a:off x="113647" y="583701"/>
            <a:ext cx="1713053" cy="12571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Propósito de Aprendizajes</a:t>
            </a:r>
          </a:p>
        </p:txBody>
      </p:sp>
      <p:sp>
        <p:nvSpPr>
          <p:cNvPr id="9" name="Llamada de flecha a la derecha 8"/>
          <p:cNvSpPr/>
          <p:nvPr/>
        </p:nvSpPr>
        <p:spPr>
          <a:xfrm>
            <a:off x="1" y="3896246"/>
            <a:ext cx="2365988" cy="2222340"/>
          </a:xfrm>
          <a:prstGeom prst="rightArrowCallout">
            <a:avLst/>
          </a:prstGeom>
          <a:solidFill>
            <a:srgbClr val="3010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Lista de cotejo de la Elaboración y registro de la Guía de Observación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250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0367497" y="-1233226"/>
            <a:ext cx="2935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>
                <a:solidFill>
                  <a:srgbClr val="7030A0"/>
                </a:solidFill>
              </a:rPr>
              <a:t>QUINTO GRADO SEMANA 10</a:t>
            </a:r>
          </a:p>
        </p:txBody>
      </p:sp>
      <p:pic>
        <p:nvPicPr>
          <p:cNvPr id="1028" name="Picture 4" descr="Mujer joven sonriente que señala los dedos aislados en el fondo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b="15941"/>
          <a:stretch/>
        </p:blipFill>
        <p:spPr bwMode="auto">
          <a:xfrm>
            <a:off x="0" y="0"/>
            <a:ext cx="12387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872270"/>
              </p:ext>
            </p:extLst>
          </p:nvPr>
        </p:nvGraphicFramePr>
        <p:xfrm>
          <a:off x="2826636" y="1255889"/>
          <a:ext cx="9521607" cy="5602111"/>
        </p:xfrm>
        <a:graphic>
          <a:graphicData uri="http://schemas.openxmlformats.org/drawingml/2006/table">
            <a:tbl>
              <a:tblPr firstRow="1" firstCol="1" bandRow="1"/>
              <a:tblGrid>
                <a:gridCol w="3229336">
                  <a:extLst>
                    <a:ext uri="{9D8B030D-6E8A-4147-A177-3AD203B41FA5}">
                      <a16:colId xmlns:a16="http://schemas.microsoft.com/office/drawing/2014/main" xmlns="" val="4252702571"/>
                    </a:ext>
                  </a:extLst>
                </a:gridCol>
                <a:gridCol w="3401799">
                  <a:extLst>
                    <a:ext uri="{9D8B030D-6E8A-4147-A177-3AD203B41FA5}">
                      <a16:colId xmlns:a16="http://schemas.microsoft.com/office/drawing/2014/main" xmlns="" val="2123726657"/>
                    </a:ext>
                  </a:extLst>
                </a:gridCol>
                <a:gridCol w="1461323">
                  <a:extLst>
                    <a:ext uri="{9D8B030D-6E8A-4147-A177-3AD203B41FA5}">
                      <a16:colId xmlns:a16="http://schemas.microsoft.com/office/drawing/2014/main" xmlns="" val="4193697970"/>
                    </a:ext>
                  </a:extLst>
                </a:gridCol>
                <a:gridCol w="1429149">
                  <a:extLst>
                    <a:ext uri="{9D8B030D-6E8A-4147-A177-3AD203B41FA5}">
                      <a16:colId xmlns:a16="http://schemas.microsoft.com/office/drawing/2014/main" xmlns="" val="1322362372"/>
                    </a:ext>
                  </a:extLst>
                </a:gridCol>
              </a:tblGrid>
              <a:tr h="372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 Y CAPACIDADES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DESEMPEÑO PRECISADO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278184"/>
                  </a:ext>
                </a:extLst>
              </a:tr>
              <a:tr h="28117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Recoge en equipo información sobre necesidades, </a:t>
                      </a: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gustos y preferencias</a:t>
                      </a: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un grupo de </a:t>
                      </a: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niños</a:t>
                      </a: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su entorno a partir de su campo de interés empleando la </a:t>
                      </a: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observación.</a:t>
                      </a: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Organiza e integra  información reconociendo patrones entre los factores de esas necesidades </a:t>
                      </a: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una guía de observación.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Elaboración y registro de una Guía de observación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7190218"/>
                  </a:ext>
                </a:extLst>
              </a:tr>
              <a:tr h="24182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Recoge en equipo información sobre necesidades, </a:t>
                      </a: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gustos y preferencias</a:t>
                      </a: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un grupo de </a:t>
                      </a: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niños</a:t>
                      </a: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su entorno a partir de su campo de interés empleando la </a:t>
                      </a: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entrevista.</a:t>
                      </a: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Organiza e integra  información reconociendo patrones entre los factores de esas necesidades </a:t>
                      </a: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la guía de entrevista.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Video de una entrevista realizada a partir del diseño de una guía de entrevista 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9785990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4070541" y="443279"/>
            <a:ext cx="8254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200" b="1" dirty="0" smtClean="0">
                <a:solidFill>
                  <a:srgbClr val="7030A0"/>
                </a:solidFill>
              </a:rPr>
              <a:t>PROPÓSITO DE APRENDIZAJE </a:t>
            </a:r>
            <a:r>
              <a:rPr lang="es-PE" sz="2800" b="1" dirty="0" smtClean="0">
                <a:solidFill>
                  <a:srgbClr val="7030A0"/>
                </a:solidFill>
              </a:rPr>
              <a:t>QUINTO </a:t>
            </a:r>
            <a:r>
              <a:rPr lang="es-PE" sz="2800" b="1" dirty="0">
                <a:solidFill>
                  <a:srgbClr val="7030A0"/>
                </a:solidFill>
              </a:rPr>
              <a:t>GRADO SEMANA 10</a:t>
            </a:r>
          </a:p>
        </p:txBody>
      </p:sp>
    </p:spTree>
    <p:extLst>
      <p:ext uri="{BB962C8B-B14F-4D97-AF65-F5344CB8AC3E}">
        <p14:creationId xmlns:p14="http://schemas.microsoft.com/office/powerpoint/2010/main" val="60918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33" t="5410" r="3623" b="6721"/>
          <a:stretch/>
        </p:blipFill>
        <p:spPr>
          <a:xfrm>
            <a:off x="-160020" y="0"/>
            <a:ext cx="12352020" cy="665973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94360" y="457200"/>
            <a:ext cx="10858500" cy="5737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753434"/>
              </p:ext>
            </p:extLst>
          </p:nvPr>
        </p:nvGraphicFramePr>
        <p:xfrm>
          <a:off x="1900515" y="884490"/>
          <a:ext cx="9218705" cy="2363201"/>
        </p:xfrm>
        <a:graphic>
          <a:graphicData uri="http://schemas.openxmlformats.org/drawingml/2006/table">
            <a:tbl>
              <a:tblPr firstRow="1" firstCol="1" bandRow="1"/>
              <a:tblGrid>
                <a:gridCol w="3507841">
                  <a:extLst>
                    <a:ext uri="{9D8B030D-6E8A-4147-A177-3AD203B41FA5}">
                      <a16:colId xmlns:a16="http://schemas.microsoft.com/office/drawing/2014/main" xmlns="" val="4252702571"/>
                    </a:ext>
                  </a:extLst>
                </a:gridCol>
                <a:gridCol w="2977304">
                  <a:extLst>
                    <a:ext uri="{9D8B030D-6E8A-4147-A177-3AD203B41FA5}">
                      <a16:colId xmlns:a16="http://schemas.microsoft.com/office/drawing/2014/main" xmlns="" val="2123726657"/>
                    </a:ext>
                  </a:extLst>
                </a:gridCol>
                <a:gridCol w="1349876">
                  <a:extLst>
                    <a:ext uri="{9D8B030D-6E8A-4147-A177-3AD203B41FA5}">
                      <a16:colId xmlns:a16="http://schemas.microsoft.com/office/drawing/2014/main" xmlns="" val="4193697970"/>
                    </a:ext>
                  </a:extLst>
                </a:gridCol>
                <a:gridCol w="1383684">
                  <a:extLst>
                    <a:ext uri="{9D8B030D-6E8A-4147-A177-3AD203B41FA5}">
                      <a16:colId xmlns:a16="http://schemas.microsoft.com/office/drawing/2014/main" xmlns="" val="1322362372"/>
                    </a:ext>
                  </a:extLst>
                </a:gridCol>
              </a:tblGrid>
              <a:tr h="308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 Y CAPACIDADES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DESEMPEÑO PRECISADO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278184"/>
                  </a:ext>
                </a:extLst>
              </a:tr>
              <a:tr h="20062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Recoge en equipo información sobre necesidades,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gustos y preferencias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un grupo de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niños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su entorno a partir de su campo de interés empleando la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observación.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Organiza e integra  información reconociendo patrones entre los factores de esas necesidades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una guía de observación.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Elaboración y registro de una Guía de observación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7190218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751037"/>
              </p:ext>
            </p:extLst>
          </p:nvPr>
        </p:nvGraphicFramePr>
        <p:xfrm>
          <a:off x="1900515" y="3400639"/>
          <a:ext cx="9190618" cy="2641473"/>
        </p:xfrm>
        <a:graphic>
          <a:graphicData uri="http://schemas.openxmlformats.org/drawingml/2006/table">
            <a:tbl>
              <a:tblPr firstRow="1" firstCol="1" bandRow="1"/>
              <a:tblGrid>
                <a:gridCol w="1573626">
                  <a:extLst>
                    <a:ext uri="{9D8B030D-6E8A-4147-A177-3AD203B41FA5}">
                      <a16:colId xmlns:a16="http://schemas.microsoft.com/office/drawing/2014/main" xmlns="" val="298975278"/>
                    </a:ext>
                  </a:extLst>
                </a:gridCol>
                <a:gridCol w="4982139">
                  <a:extLst>
                    <a:ext uri="{9D8B030D-6E8A-4147-A177-3AD203B41FA5}">
                      <a16:colId xmlns:a16="http://schemas.microsoft.com/office/drawing/2014/main" xmlns="" val="2424996025"/>
                    </a:ext>
                  </a:extLst>
                </a:gridCol>
                <a:gridCol w="411439">
                  <a:extLst>
                    <a:ext uri="{9D8B030D-6E8A-4147-A177-3AD203B41FA5}">
                      <a16:colId xmlns:a16="http://schemas.microsoft.com/office/drawing/2014/main" xmlns="" val="2687087392"/>
                    </a:ext>
                  </a:extLst>
                </a:gridCol>
                <a:gridCol w="441574">
                  <a:extLst>
                    <a:ext uri="{9D8B030D-6E8A-4147-A177-3AD203B41FA5}">
                      <a16:colId xmlns:a16="http://schemas.microsoft.com/office/drawing/2014/main" xmlns="" val="3943081509"/>
                    </a:ext>
                  </a:extLst>
                </a:gridCol>
                <a:gridCol w="1781840">
                  <a:extLst>
                    <a:ext uri="{9D8B030D-6E8A-4147-A177-3AD203B41FA5}">
                      <a16:colId xmlns:a16="http://schemas.microsoft.com/office/drawing/2014/main" xmlns="" val="23806423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9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Indicador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9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9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9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Observaciones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3212608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 una guía de observación con preguntas sobre el qué, sobre el cómo y sobre el porqué.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40193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Recoge la información en función a las tres interrogantes: ¿qué?, ¿cómo? y ¿por qué?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01504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 y registra todo lo que ve y no realiza interpretaciones.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293212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conclusiones a partir de las interpretaciones realizadas.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5126793"/>
                  </a:ext>
                </a:extLst>
              </a:tr>
            </a:tbl>
          </a:graphicData>
        </a:graphic>
      </p:graphicFrame>
      <p:sp>
        <p:nvSpPr>
          <p:cNvPr id="8" name="Rectángulo redondeado 7"/>
          <p:cNvSpPr/>
          <p:nvPr/>
        </p:nvSpPr>
        <p:spPr>
          <a:xfrm>
            <a:off x="113647" y="583701"/>
            <a:ext cx="1713053" cy="12571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Propósito de Aprendizajes</a:t>
            </a:r>
          </a:p>
        </p:txBody>
      </p:sp>
      <p:sp>
        <p:nvSpPr>
          <p:cNvPr id="9" name="Llamada de flecha a la derecha 8"/>
          <p:cNvSpPr/>
          <p:nvPr/>
        </p:nvSpPr>
        <p:spPr>
          <a:xfrm>
            <a:off x="1" y="3896246"/>
            <a:ext cx="2365988" cy="2222340"/>
          </a:xfrm>
          <a:prstGeom prst="rightArrowCallout">
            <a:avLst/>
          </a:prstGeom>
          <a:solidFill>
            <a:srgbClr val="3010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Lista de cotejo de la Elaboración y registro de la Guía de Observación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0576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100295"/>
            <a:ext cx="12351567" cy="665740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21894" y="577515"/>
            <a:ext cx="10804358" cy="57510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954402"/>
              </p:ext>
            </p:extLst>
          </p:nvPr>
        </p:nvGraphicFramePr>
        <p:xfrm>
          <a:off x="1791600" y="735819"/>
          <a:ext cx="9485683" cy="2314937"/>
        </p:xfrm>
        <a:graphic>
          <a:graphicData uri="http://schemas.openxmlformats.org/drawingml/2006/table">
            <a:tbl>
              <a:tblPr firstRow="1" firstCol="1" bandRow="1"/>
              <a:tblGrid>
                <a:gridCol w="3176348">
                  <a:extLst>
                    <a:ext uri="{9D8B030D-6E8A-4147-A177-3AD203B41FA5}">
                      <a16:colId xmlns:a16="http://schemas.microsoft.com/office/drawing/2014/main" xmlns="" val="4252702571"/>
                    </a:ext>
                  </a:extLst>
                </a:gridCol>
                <a:gridCol w="3241394">
                  <a:extLst>
                    <a:ext uri="{9D8B030D-6E8A-4147-A177-3AD203B41FA5}">
                      <a16:colId xmlns:a16="http://schemas.microsoft.com/office/drawing/2014/main" xmlns="" val="2123726657"/>
                    </a:ext>
                  </a:extLst>
                </a:gridCol>
                <a:gridCol w="1644185">
                  <a:extLst>
                    <a:ext uri="{9D8B030D-6E8A-4147-A177-3AD203B41FA5}">
                      <a16:colId xmlns:a16="http://schemas.microsoft.com/office/drawing/2014/main" xmlns="" val="4193697970"/>
                    </a:ext>
                  </a:extLst>
                </a:gridCol>
                <a:gridCol w="1423756">
                  <a:extLst>
                    <a:ext uri="{9D8B030D-6E8A-4147-A177-3AD203B41FA5}">
                      <a16:colId xmlns:a16="http://schemas.microsoft.com/office/drawing/2014/main" xmlns="" val="1322362372"/>
                    </a:ext>
                  </a:extLst>
                </a:gridCol>
              </a:tblGrid>
              <a:tr h="308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 Y CAPACIDADES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DESEMPEÑO PRECISADO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278184"/>
                  </a:ext>
                </a:extLst>
              </a:tr>
              <a:tr h="20062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Recoge en equipo información sobre necesidades,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gustos y preferencias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un grupo de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niños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su entorno a partir de su campo de interés empleando la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entrevista.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Organiza e integra  información reconociendo patrones entre los factores de esas necesidades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la guía de entrevista.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Video de una entrevista realizada a partir del diseño de una guía de entrevista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7190218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916553"/>
              </p:ext>
            </p:extLst>
          </p:nvPr>
        </p:nvGraphicFramePr>
        <p:xfrm>
          <a:off x="2399117" y="3527976"/>
          <a:ext cx="9004572" cy="2641473"/>
        </p:xfrm>
        <a:graphic>
          <a:graphicData uri="http://schemas.openxmlformats.org/drawingml/2006/table">
            <a:tbl>
              <a:tblPr firstRow="1" firstCol="1" bandRow="1"/>
              <a:tblGrid>
                <a:gridCol w="1573626">
                  <a:extLst>
                    <a:ext uri="{9D8B030D-6E8A-4147-A177-3AD203B41FA5}">
                      <a16:colId xmlns:a16="http://schemas.microsoft.com/office/drawing/2014/main" xmlns="" val="298975278"/>
                    </a:ext>
                  </a:extLst>
                </a:gridCol>
                <a:gridCol w="4982139">
                  <a:extLst>
                    <a:ext uri="{9D8B030D-6E8A-4147-A177-3AD203B41FA5}">
                      <a16:colId xmlns:a16="http://schemas.microsoft.com/office/drawing/2014/main" xmlns="" val="2424996025"/>
                    </a:ext>
                  </a:extLst>
                </a:gridCol>
                <a:gridCol w="411439">
                  <a:extLst>
                    <a:ext uri="{9D8B030D-6E8A-4147-A177-3AD203B41FA5}">
                      <a16:colId xmlns:a16="http://schemas.microsoft.com/office/drawing/2014/main" xmlns="" val="2687087392"/>
                    </a:ext>
                  </a:extLst>
                </a:gridCol>
                <a:gridCol w="441574">
                  <a:extLst>
                    <a:ext uri="{9D8B030D-6E8A-4147-A177-3AD203B41FA5}">
                      <a16:colId xmlns:a16="http://schemas.microsoft.com/office/drawing/2014/main" xmlns="" val="3943081509"/>
                    </a:ext>
                  </a:extLst>
                </a:gridCol>
                <a:gridCol w="1595794">
                  <a:extLst>
                    <a:ext uri="{9D8B030D-6E8A-4147-A177-3AD203B41FA5}">
                      <a16:colId xmlns:a16="http://schemas.microsoft.com/office/drawing/2014/main" xmlns="" val="23806423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Indicador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Observaciones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3212608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Contextualiza las preguntas según el usuario con el que va a interactuar.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40193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abiertas y que invitan a la fundamentación.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01504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que permiten corroborar la </a:t>
                      </a:r>
                      <a:r>
                        <a:rPr lang="es-PE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información </a:t>
                      </a: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registrada durante la </a:t>
                      </a:r>
                      <a:r>
                        <a:rPr lang="es-PE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observación</a:t>
                      </a: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293212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Desarrolla una </a:t>
                      </a:r>
                      <a:r>
                        <a:rPr lang="es-PE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conversación fluida </a:t>
                      </a: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permitiendo que sea el entrevistado el que hablé más.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5126793"/>
                  </a:ext>
                </a:extLst>
              </a:tr>
            </a:tbl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0" y="743276"/>
            <a:ext cx="1576137" cy="1840376"/>
          </a:xfrm>
          <a:prstGeom prst="roundRect">
            <a:avLst/>
          </a:prstGeom>
          <a:solidFill>
            <a:srgbClr val="00A2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Propósito de </a:t>
            </a:r>
            <a:r>
              <a:rPr lang="es-PE" dirty="0" smtClean="0"/>
              <a:t>Aprendizaje</a:t>
            </a:r>
            <a:endParaRPr lang="es-PE" dirty="0"/>
          </a:p>
        </p:txBody>
      </p:sp>
      <p:sp>
        <p:nvSpPr>
          <p:cNvPr id="7" name="Llamada de flecha a la derecha 6"/>
          <p:cNvSpPr/>
          <p:nvPr/>
        </p:nvSpPr>
        <p:spPr>
          <a:xfrm>
            <a:off x="185195" y="3893168"/>
            <a:ext cx="2148931" cy="2222340"/>
          </a:xfrm>
          <a:prstGeom prst="right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Lista de cotejo de la Elaboración y registro de la Guía de Observación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93289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0367497" y="-1233226"/>
            <a:ext cx="2935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QUINTO GRADO SEMANA 10</a:t>
            </a:r>
          </a:p>
        </p:txBody>
      </p:sp>
      <p:pic>
        <p:nvPicPr>
          <p:cNvPr id="1028" name="Picture 4" descr="Mujer joven sonriente que señala los dedos aislados en el fondo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b="15941"/>
          <a:stretch/>
        </p:blipFill>
        <p:spPr bwMode="auto">
          <a:xfrm>
            <a:off x="0" y="0"/>
            <a:ext cx="12387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250261"/>
              </p:ext>
            </p:extLst>
          </p:nvPr>
        </p:nvGraphicFramePr>
        <p:xfrm>
          <a:off x="2826636" y="1255889"/>
          <a:ext cx="9521607" cy="5602111"/>
        </p:xfrm>
        <a:graphic>
          <a:graphicData uri="http://schemas.openxmlformats.org/drawingml/2006/table">
            <a:tbl>
              <a:tblPr firstRow="1" firstCol="1" bandRow="1"/>
              <a:tblGrid>
                <a:gridCol w="3229336">
                  <a:extLst>
                    <a:ext uri="{9D8B030D-6E8A-4147-A177-3AD203B41FA5}">
                      <a16:colId xmlns:a16="http://schemas.microsoft.com/office/drawing/2014/main" xmlns="" val="4252702571"/>
                    </a:ext>
                  </a:extLst>
                </a:gridCol>
                <a:gridCol w="3401799">
                  <a:extLst>
                    <a:ext uri="{9D8B030D-6E8A-4147-A177-3AD203B41FA5}">
                      <a16:colId xmlns:a16="http://schemas.microsoft.com/office/drawing/2014/main" xmlns="" val="2123726657"/>
                    </a:ext>
                  </a:extLst>
                </a:gridCol>
                <a:gridCol w="1461323">
                  <a:extLst>
                    <a:ext uri="{9D8B030D-6E8A-4147-A177-3AD203B41FA5}">
                      <a16:colId xmlns:a16="http://schemas.microsoft.com/office/drawing/2014/main" xmlns="" val="4193697970"/>
                    </a:ext>
                  </a:extLst>
                </a:gridCol>
                <a:gridCol w="1429149">
                  <a:extLst>
                    <a:ext uri="{9D8B030D-6E8A-4147-A177-3AD203B41FA5}">
                      <a16:colId xmlns:a16="http://schemas.microsoft.com/office/drawing/2014/main" xmlns="" val="1322362372"/>
                    </a:ext>
                  </a:extLst>
                </a:gridCol>
              </a:tblGrid>
              <a:tr h="372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 Y CAPACIDADES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DESEMPEÑO PRECISADO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278184"/>
                  </a:ext>
                </a:extLst>
              </a:tr>
              <a:tr h="28117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Diseña alternativas de propuesta de valor creativas e innovadoras. Las representa a través de prototipos y las valida con posibles usuarios. Define una de estas integrando sugerencias de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mejora y sus implicancias éticas, sociales, ambientales y económicas.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Procesamos y sintetizamos la información recogida 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7190218"/>
                  </a:ext>
                </a:extLst>
              </a:tr>
              <a:tr h="24182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Diseña alternativas de propuesta de valor creativas e innovadoras. Las representa a través de prototipos y las valida con posibles usuarios. Define una de estas integrando sugerencias de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mejora y sus implicancias éticas, sociales, ambientales y económicas.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Definimos el problema formulando el “Punto de vista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9785990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4070541" y="443279"/>
            <a:ext cx="7944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PROPÓSITO DE APRENDIZAJE </a:t>
            </a: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QUINTO 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GRADO SEMANA </a:t>
            </a: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358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100295"/>
            <a:ext cx="12351567" cy="665740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21894" y="577515"/>
            <a:ext cx="10804358" cy="57510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600926"/>
              </p:ext>
            </p:extLst>
          </p:nvPr>
        </p:nvGraphicFramePr>
        <p:xfrm>
          <a:off x="1791600" y="735819"/>
          <a:ext cx="9485683" cy="2314937"/>
        </p:xfrm>
        <a:graphic>
          <a:graphicData uri="http://schemas.openxmlformats.org/drawingml/2006/table">
            <a:tbl>
              <a:tblPr firstRow="1" firstCol="1" bandRow="1"/>
              <a:tblGrid>
                <a:gridCol w="3176348">
                  <a:extLst>
                    <a:ext uri="{9D8B030D-6E8A-4147-A177-3AD203B41FA5}">
                      <a16:colId xmlns:a16="http://schemas.microsoft.com/office/drawing/2014/main" xmlns="" val="4252702571"/>
                    </a:ext>
                  </a:extLst>
                </a:gridCol>
                <a:gridCol w="3241394">
                  <a:extLst>
                    <a:ext uri="{9D8B030D-6E8A-4147-A177-3AD203B41FA5}">
                      <a16:colId xmlns:a16="http://schemas.microsoft.com/office/drawing/2014/main" xmlns="" val="2123726657"/>
                    </a:ext>
                  </a:extLst>
                </a:gridCol>
                <a:gridCol w="1644185">
                  <a:extLst>
                    <a:ext uri="{9D8B030D-6E8A-4147-A177-3AD203B41FA5}">
                      <a16:colId xmlns:a16="http://schemas.microsoft.com/office/drawing/2014/main" xmlns="" val="4193697970"/>
                    </a:ext>
                  </a:extLst>
                </a:gridCol>
                <a:gridCol w="1423756">
                  <a:extLst>
                    <a:ext uri="{9D8B030D-6E8A-4147-A177-3AD203B41FA5}">
                      <a16:colId xmlns:a16="http://schemas.microsoft.com/office/drawing/2014/main" xmlns="" val="1322362372"/>
                    </a:ext>
                  </a:extLst>
                </a:gridCol>
              </a:tblGrid>
              <a:tr h="308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 Y CAPACIDADES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DESEMPEÑO PRECISADO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278184"/>
                  </a:ext>
                </a:extLst>
              </a:tr>
              <a:tr h="20062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Diseña alternativas de propuesta de valor creativas e innovadoras. Las representa a través de prototipos y las valida con posibles usuarios. Define una de estas integrando sugerencias de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mejora y sus implicancias éticas, sociales, ambientales y económicas.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Procesamos y sintetizamos la información recogida 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7190218"/>
                  </a:ext>
                </a:extLst>
              </a:tr>
            </a:tbl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0" y="743276"/>
            <a:ext cx="1576137" cy="1840376"/>
          </a:xfrm>
          <a:prstGeom prst="roundRect">
            <a:avLst/>
          </a:prstGeom>
          <a:solidFill>
            <a:srgbClr val="00A2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Propósito de </a:t>
            </a:r>
            <a:r>
              <a:rPr lang="es-PE" dirty="0" smtClean="0"/>
              <a:t>Aprendizaje</a:t>
            </a:r>
            <a:endParaRPr lang="es-PE" dirty="0"/>
          </a:p>
        </p:txBody>
      </p:sp>
      <p:sp>
        <p:nvSpPr>
          <p:cNvPr id="7" name="Llamada de flecha a la derecha 6"/>
          <p:cNvSpPr/>
          <p:nvPr/>
        </p:nvSpPr>
        <p:spPr>
          <a:xfrm>
            <a:off x="185195" y="3893168"/>
            <a:ext cx="2148931" cy="2222340"/>
          </a:xfrm>
          <a:prstGeom prst="right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Lista de cotejo de la Elaboración y registro de la Guía de Observación</a:t>
            </a:r>
            <a:endParaRPr lang="es-PE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125572"/>
              </p:ext>
            </p:extLst>
          </p:nvPr>
        </p:nvGraphicFramePr>
        <p:xfrm>
          <a:off x="2291688" y="3580745"/>
          <a:ext cx="8485505" cy="2282826"/>
        </p:xfrm>
        <a:graphic>
          <a:graphicData uri="http://schemas.openxmlformats.org/drawingml/2006/table">
            <a:tbl>
              <a:tblPr firstRow="1" firstCol="1" bandRow="1"/>
              <a:tblGrid>
                <a:gridCol w="1167608">
                  <a:extLst>
                    <a:ext uri="{9D8B030D-6E8A-4147-A177-3AD203B41FA5}">
                      <a16:colId xmlns:a16="http://schemas.microsoft.com/office/drawing/2014/main" xmlns="" val="1748451611"/>
                    </a:ext>
                  </a:extLst>
                </a:gridCol>
                <a:gridCol w="4585492">
                  <a:extLst>
                    <a:ext uri="{9D8B030D-6E8A-4147-A177-3AD203B41FA5}">
                      <a16:colId xmlns:a16="http://schemas.microsoft.com/office/drawing/2014/main" xmlns="" val="783577158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xmlns="" val="433240263"/>
                    </a:ext>
                  </a:extLst>
                </a:gridCol>
                <a:gridCol w="545764">
                  <a:extLst>
                    <a:ext uri="{9D8B030D-6E8A-4147-A177-3AD203B41FA5}">
                      <a16:colId xmlns:a16="http://schemas.microsoft.com/office/drawing/2014/main" xmlns="" val="271962441"/>
                    </a:ext>
                  </a:extLst>
                </a:gridCol>
                <a:gridCol w="1646256">
                  <a:extLst>
                    <a:ext uri="{9D8B030D-6E8A-4147-A177-3AD203B41FA5}">
                      <a16:colId xmlns:a16="http://schemas.microsoft.com/office/drawing/2014/main" xmlns="" val="12145420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INDICADOR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OBSERVACIONES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503814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Ordena  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las notas informativas en grupos que estén relacionados entre sí.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86234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Relaciona la información de las notas con algún rubro obtenido en la observación o la entrevista.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59589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Distribuye las notas adhesivas en diferentes grupos según las similitudes que comparten.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50765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Agrupa las notas con la </a:t>
                      </a:r>
                      <a:r>
                        <a:rPr lang="es-PE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informacion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poniendo títulos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90751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Sintetiza la información del usuario creando un perfil específico.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2676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445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78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Llamada ovalada 4"/>
          <p:cNvSpPr/>
          <p:nvPr/>
        </p:nvSpPr>
        <p:spPr>
          <a:xfrm>
            <a:off x="507999" y="246743"/>
            <a:ext cx="3077030" cy="1306285"/>
          </a:xfrm>
          <a:prstGeom prst="wedgeEllipseCallout">
            <a:avLst>
              <a:gd name="adj1" fmla="val 75586"/>
              <a:gd name="adj2" fmla="val 9027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10 trabajos más y termino de corregir. </a:t>
            </a:r>
            <a:endParaRPr lang="es-PE" dirty="0"/>
          </a:p>
        </p:txBody>
      </p:sp>
      <p:sp>
        <p:nvSpPr>
          <p:cNvPr id="6" name="Llamada ovalada 5"/>
          <p:cNvSpPr/>
          <p:nvPr/>
        </p:nvSpPr>
        <p:spPr>
          <a:xfrm>
            <a:off x="8200571" y="377372"/>
            <a:ext cx="3730172" cy="1625599"/>
          </a:xfrm>
          <a:prstGeom prst="wedgeEllipseCallout">
            <a:avLst>
              <a:gd name="adj1" fmla="val -52740"/>
              <a:gd name="adj2" fmla="val 8482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000" dirty="0" smtClean="0"/>
              <a:t>No veo buenos resultados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225883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100295"/>
            <a:ext cx="12351567" cy="665740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21894" y="577515"/>
            <a:ext cx="10804358" cy="57510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758222"/>
              </p:ext>
            </p:extLst>
          </p:nvPr>
        </p:nvGraphicFramePr>
        <p:xfrm>
          <a:off x="1791600" y="735819"/>
          <a:ext cx="9485683" cy="2363201"/>
        </p:xfrm>
        <a:graphic>
          <a:graphicData uri="http://schemas.openxmlformats.org/drawingml/2006/table">
            <a:tbl>
              <a:tblPr firstRow="1" firstCol="1" bandRow="1"/>
              <a:tblGrid>
                <a:gridCol w="3176348">
                  <a:extLst>
                    <a:ext uri="{9D8B030D-6E8A-4147-A177-3AD203B41FA5}">
                      <a16:colId xmlns:a16="http://schemas.microsoft.com/office/drawing/2014/main" xmlns="" val="4252702571"/>
                    </a:ext>
                  </a:extLst>
                </a:gridCol>
                <a:gridCol w="3241394">
                  <a:extLst>
                    <a:ext uri="{9D8B030D-6E8A-4147-A177-3AD203B41FA5}">
                      <a16:colId xmlns:a16="http://schemas.microsoft.com/office/drawing/2014/main" xmlns="" val="2123726657"/>
                    </a:ext>
                  </a:extLst>
                </a:gridCol>
                <a:gridCol w="1644185">
                  <a:extLst>
                    <a:ext uri="{9D8B030D-6E8A-4147-A177-3AD203B41FA5}">
                      <a16:colId xmlns:a16="http://schemas.microsoft.com/office/drawing/2014/main" xmlns="" val="4193697970"/>
                    </a:ext>
                  </a:extLst>
                </a:gridCol>
                <a:gridCol w="1423756">
                  <a:extLst>
                    <a:ext uri="{9D8B030D-6E8A-4147-A177-3AD203B41FA5}">
                      <a16:colId xmlns:a16="http://schemas.microsoft.com/office/drawing/2014/main" xmlns="" val="1322362372"/>
                    </a:ext>
                  </a:extLst>
                </a:gridCol>
              </a:tblGrid>
              <a:tr h="308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 Y CAPACIDADES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DESEMPEÑO PRECISADO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278184"/>
                  </a:ext>
                </a:extLst>
              </a:tr>
              <a:tr h="20062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Diseña alternativas de propuesta de valor creativas e innovadoras. Las representa a través de prototipos y las valida con posibles usuarios. Define una de estas integrando sugerencias de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mejora y sus implicancias éticas, sociales, ambientales y económicas.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Definimos el problema formulando el “Punto de vista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7190218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718786"/>
              </p:ext>
            </p:extLst>
          </p:nvPr>
        </p:nvGraphicFramePr>
        <p:xfrm>
          <a:off x="2399117" y="3527977"/>
          <a:ext cx="9004572" cy="1656834"/>
        </p:xfrm>
        <a:graphic>
          <a:graphicData uri="http://schemas.openxmlformats.org/drawingml/2006/table">
            <a:tbl>
              <a:tblPr firstRow="1" firstCol="1" bandRow="1"/>
              <a:tblGrid>
                <a:gridCol w="1573626">
                  <a:extLst>
                    <a:ext uri="{9D8B030D-6E8A-4147-A177-3AD203B41FA5}">
                      <a16:colId xmlns:a16="http://schemas.microsoft.com/office/drawing/2014/main" xmlns="" val="298975278"/>
                    </a:ext>
                  </a:extLst>
                </a:gridCol>
                <a:gridCol w="4982139">
                  <a:extLst>
                    <a:ext uri="{9D8B030D-6E8A-4147-A177-3AD203B41FA5}">
                      <a16:colId xmlns:a16="http://schemas.microsoft.com/office/drawing/2014/main" xmlns="" val="2424996025"/>
                    </a:ext>
                  </a:extLst>
                </a:gridCol>
                <a:gridCol w="411439">
                  <a:extLst>
                    <a:ext uri="{9D8B030D-6E8A-4147-A177-3AD203B41FA5}">
                      <a16:colId xmlns:a16="http://schemas.microsoft.com/office/drawing/2014/main" xmlns="" val="2687087392"/>
                    </a:ext>
                  </a:extLst>
                </a:gridCol>
                <a:gridCol w="441574">
                  <a:extLst>
                    <a:ext uri="{9D8B030D-6E8A-4147-A177-3AD203B41FA5}">
                      <a16:colId xmlns:a16="http://schemas.microsoft.com/office/drawing/2014/main" xmlns="" val="3943081509"/>
                    </a:ext>
                  </a:extLst>
                </a:gridCol>
                <a:gridCol w="1595794">
                  <a:extLst>
                    <a:ext uri="{9D8B030D-6E8A-4147-A177-3AD203B41FA5}">
                      <a16:colId xmlns:a16="http://schemas.microsoft.com/office/drawing/2014/main" xmlns="" val="2380642305"/>
                    </a:ext>
                  </a:extLst>
                </a:gridCol>
              </a:tblGrid>
              <a:tr h="2636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Indicador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Observaciones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3212608"/>
                  </a:ext>
                </a:extLst>
              </a:tr>
              <a:tr h="35859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Considera en el POV el usuario(a), la necesidad y la revelación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4019398"/>
                  </a:ext>
                </a:extLst>
              </a:tr>
              <a:tr h="41774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 verbos para redactar las necesidades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0150411"/>
                  </a:ext>
                </a:extLst>
              </a:tr>
              <a:tr h="52733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Presenta declaraciones concretas en las  revelaciones que permitan pensar en la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solución de diseño.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2932120"/>
                  </a:ext>
                </a:extLst>
              </a:tr>
            </a:tbl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0" y="743276"/>
            <a:ext cx="1576137" cy="1840376"/>
          </a:xfrm>
          <a:prstGeom prst="roundRect">
            <a:avLst/>
          </a:prstGeom>
          <a:solidFill>
            <a:srgbClr val="00A2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Propósito de </a:t>
            </a:r>
            <a:r>
              <a:rPr lang="es-PE" dirty="0" smtClean="0"/>
              <a:t>Aprendizaje</a:t>
            </a:r>
            <a:endParaRPr lang="es-PE" dirty="0"/>
          </a:p>
        </p:txBody>
      </p:sp>
      <p:sp>
        <p:nvSpPr>
          <p:cNvPr id="7" name="Llamada de flecha a la derecha 6"/>
          <p:cNvSpPr/>
          <p:nvPr/>
        </p:nvSpPr>
        <p:spPr>
          <a:xfrm>
            <a:off x="185195" y="3893168"/>
            <a:ext cx="2148931" cy="2222340"/>
          </a:xfrm>
          <a:prstGeom prst="right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Lista de cotejo de la Elaboración y registro de la Guía de Observación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89451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0367497" y="-1233226"/>
            <a:ext cx="2935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QUINTO GRADO SEMANA 10</a:t>
            </a:r>
          </a:p>
        </p:txBody>
      </p:sp>
      <p:pic>
        <p:nvPicPr>
          <p:cNvPr id="1028" name="Picture 4" descr="Mujer joven sonriente que señala los dedos aislados en el fondo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b="15941"/>
          <a:stretch/>
        </p:blipFill>
        <p:spPr bwMode="auto">
          <a:xfrm>
            <a:off x="0" y="0"/>
            <a:ext cx="12387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775891"/>
              </p:ext>
            </p:extLst>
          </p:nvPr>
        </p:nvGraphicFramePr>
        <p:xfrm>
          <a:off x="2826636" y="1255889"/>
          <a:ext cx="9521607" cy="5602111"/>
        </p:xfrm>
        <a:graphic>
          <a:graphicData uri="http://schemas.openxmlformats.org/drawingml/2006/table">
            <a:tbl>
              <a:tblPr firstRow="1" firstCol="1" bandRow="1"/>
              <a:tblGrid>
                <a:gridCol w="3229336">
                  <a:extLst>
                    <a:ext uri="{9D8B030D-6E8A-4147-A177-3AD203B41FA5}">
                      <a16:colId xmlns:a16="http://schemas.microsoft.com/office/drawing/2014/main" xmlns="" val="4252702571"/>
                    </a:ext>
                  </a:extLst>
                </a:gridCol>
                <a:gridCol w="3401799">
                  <a:extLst>
                    <a:ext uri="{9D8B030D-6E8A-4147-A177-3AD203B41FA5}">
                      <a16:colId xmlns:a16="http://schemas.microsoft.com/office/drawing/2014/main" xmlns="" val="2123726657"/>
                    </a:ext>
                  </a:extLst>
                </a:gridCol>
                <a:gridCol w="1461323">
                  <a:extLst>
                    <a:ext uri="{9D8B030D-6E8A-4147-A177-3AD203B41FA5}">
                      <a16:colId xmlns:a16="http://schemas.microsoft.com/office/drawing/2014/main" xmlns="" val="4193697970"/>
                    </a:ext>
                  </a:extLst>
                </a:gridCol>
                <a:gridCol w="1429149">
                  <a:extLst>
                    <a:ext uri="{9D8B030D-6E8A-4147-A177-3AD203B41FA5}">
                      <a16:colId xmlns:a16="http://schemas.microsoft.com/office/drawing/2014/main" xmlns="" val="1322362372"/>
                    </a:ext>
                  </a:extLst>
                </a:gridCol>
              </a:tblGrid>
              <a:tr h="372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 Y CAPACIDADES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DESEMPEÑO PRECISADO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278184"/>
                  </a:ext>
                </a:extLst>
              </a:tr>
              <a:tr h="28117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Diseña alternativas de propuesta de valor creativas e innovadoras. Las representa a través de prototipos y las valida con posibles usuarios. Define una de estas integrando sugerencias de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mejora y sus implicancias éticas, sociales, ambientales y económicas.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Aplicamos la técnica ¿Cómo podríamos nosotros…?, como inicio de la fase idear 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7190218"/>
                  </a:ext>
                </a:extLst>
              </a:tr>
              <a:tr h="24182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Diseña alternativas de propuesta de valor creativas e innovadoras. Las representa a través de prototipos y las valida con posibles usuarios. Define una de estas integrando sugerencias de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mejora y sus implicancias éticas, sociales, ambientales y económicas.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Aplicamos técnicas de creatividad para generar ideas creativas o innovadoras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9785990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4070541" y="443279"/>
            <a:ext cx="7944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PROPÓSITO DE APRENDIZAJE </a:t>
            </a: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QUINTO 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GRADO SEMANA </a:t>
            </a: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16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100295"/>
            <a:ext cx="12351567" cy="665740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21894" y="577515"/>
            <a:ext cx="10804358" cy="57510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309328"/>
              </p:ext>
            </p:extLst>
          </p:nvPr>
        </p:nvGraphicFramePr>
        <p:xfrm>
          <a:off x="1791600" y="735819"/>
          <a:ext cx="9485683" cy="2656952"/>
        </p:xfrm>
        <a:graphic>
          <a:graphicData uri="http://schemas.openxmlformats.org/drawingml/2006/table">
            <a:tbl>
              <a:tblPr firstRow="1" firstCol="1" bandRow="1"/>
              <a:tblGrid>
                <a:gridCol w="3176348">
                  <a:extLst>
                    <a:ext uri="{9D8B030D-6E8A-4147-A177-3AD203B41FA5}">
                      <a16:colId xmlns:a16="http://schemas.microsoft.com/office/drawing/2014/main" xmlns="" val="4252702571"/>
                    </a:ext>
                  </a:extLst>
                </a:gridCol>
                <a:gridCol w="2652052">
                  <a:extLst>
                    <a:ext uri="{9D8B030D-6E8A-4147-A177-3AD203B41FA5}">
                      <a16:colId xmlns:a16="http://schemas.microsoft.com/office/drawing/2014/main" xmlns="" val="2123726657"/>
                    </a:ext>
                  </a:extLst>
                </a:gridCol>
                <a:gridCol w="2233527">
                  <a:extLst>
                    <a:ext uri="{9D8B030D-6E8A-4147-A177-3AD203B41FA5}">
                      <a16:colId xmlns:a16="http://schemas.microsoft.com/office/drawing/2014/main" xmlns="" val="4193697970"/>
                    </a:ext>
                  </a:extLst>
                </a:gridCol>
                <a:gridCol w="1423756">
                  <a:extLst>
                    <a:ext uri="{9D8B030D-6E8A-4147-A177-3AD203B41FA5}">
                      <a16:colId xmlns:a16="http://schemas.microsoft.com/office/drawing/2014/main" xmlns="" val="1322362372"/>
                    </a:ext>
                  </a:extLst>
                </a:gridCol>
              </a:tblGrid>
              <a:tr h="308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 Y CAPACIDADES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DESEMPEÑO PRECISADO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278184"/>
                  </a:ext>
                </a:extLst>
              </a:tr>
              <a:tr h="20062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Gestiona proyectos de emprendimiento económico o social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 habilidades técnicas.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Trabaja cooperativamente para lograr objetivos y metas.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Evalúa los resultados del proyecto de emprendimiento.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Diseña alternativas de propuesta de valor creativas e innovadoras. Las representa a través de prototipos y las valida con posibles usuarios. Define una de estas integrando sugerencias de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mejora y sus implicancias éticas, sociales, ambientales y económicas.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Aplicamos la técnica ¿Cómo podríamos nosotros…?, como inicio de la fase idear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Aplicamos técnicas de creatividad para generar ideas creativas o innovadoras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Lista de cotejo</a:t>
                      </a:r>
                    </a:p>
                  </a:txBody>
                  <a:tcPr marL="66541" marR="665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7190218"/>
                  </a:ext>
                </a:extLst>
              </a:tr>
            </a:tbl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0" y="743276"/>
            <a:ext cx="1576137" cy="1840376"/>
          </a:xfrm>
          <a:prstGeom prst="roundRect">
            <a:avLst/>
          </a:prstGeom>
          <a:solidFill>
            <a:srgbClr val="00A2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Propósito de </a:t>
            </a:r>
            <a:r>
              <a:rPr kumimoji="0" lang="es-P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Aprendizaje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lamada de flecha a la derecha 6"/>
          <p:cNvSpPr/>
          <p:nvPr/>
        </p:nvSpPr>
        <p:spPr>
          <a:xfrm>
            <a:off x="185195" y="3893168"/>
            <a:ext cx="2148931" cy="2222340"/>
          </a:xfrm>
          <a:prstGeom prst="right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Lista de cotejo de la Elaboración y registro de la Guía de Observación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385110"/>
              </p:ext>
            </p:extLst>
          </p:nvPr>
        </p:nvGraphicFramePr>
        <p:xfrm>
          <a:off x="2291688" y="3580745"/>
          <a:ext cx="8485505" cy="1973265"/>
        </p:xfrm>
        <a:graphic>
          <a:graphicData uri="http://schemas.openxmlformats.org/drawingml/2006/table">
            <a:tbl>
              <a:tblPr firstRow="1" firstCol="1" bandRow="1"/>
              <a:tblGrid>
                <a:gridCol w="2175809">
                  <a:extLst>
                    <a:ext uri="{9D8B030D-6E8A-4147-A177-3AD203B41FA5}">
                      <a16:colId xmlns:a16="http://schemas.microsoft.com/office/drawing/2014/main" xmlns="" val="1748451611"/>
                    </a:ext>
                  </a:extLst>
                </a:gridCol>
                <a:gridCol w="3577291">
                  <a:extLst>
                    <a:ext uri="{9D8B030D-6E8A-4147-A177-3AD203B41FA5}">
                      <a16:colId xmlns:a16="http://schemas.microsoft.com/office/drawing/2014/main" xmlns="" val="783577158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xmlns="" val="433240263"/>
                    </a:ext>
                  </a:extLst>
                </a:gridCol>
                <a:gridCol w="545764">
                  <a:extLst>
                    <a:ext uri="{9D8B030D-6E8A-4147-A177-3AD203B41FA5}">
                      <a16:colId xmlns:a16="http://schemas.microsoft.com/office/drawing/2014/main" xmlns="" val="271962441"/>
                    </a:ext>
                  </a:extLst>
                </a:gridCol>
                <a:gridCol w="1646256">
                  <a:extLst>
                    <a:ext uri="{9D8B030D-6E8A-4147-A177-3AD203B41FA5}">
                      <a16:colId xmlns:a16="http://schemas.microsoft.com/office/drawing/2014/main" xmlns="" val="12145420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INDICADOR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OBSERVACIONES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5503814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PE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 propuestas de valor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</a:t>
                      </a:r>
                      <a:r>
                        <a:rPr lang="es-PE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 pregunta siguiendo la estructura presentada: pregunta general, usuario, resuelve la necesidad, </a:t>
                      </a:r>
                      <a:r>
                        <a:rPr lang="es-PE" sz="11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Insight</a:t>
                      </a:r>
                      <a:r>
                        <a:rPr lang="es-PE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86234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</a:t>
                      </a:r>
                      <a:r>
                        <a:rPr lang="es-PE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 pregunta considerando la información del POV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59589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sub preguntas s</a:t>
                      </a:r>
                      <a:r>
                        <a:rPr lang="es-PE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obre características y aspectos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50765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Responde</a:t>
                      </a:r>
                      <a:r>
                        <a:rPr lang="es-PE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las preguntas y establece conexiones </a:t>
                      </a:r>
                      <a:r>
                        <a:rPr lang="es-PE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creativas e innovadoras.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90751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conexión elegida</a:t>
                      </a:r>
                      <a:r>
                        <a:rPr lang="es-PE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PE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permite satisfacer la necesidad o solucionar un problema.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2676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6430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295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032000" y="1335314"/>
            <a:ext cx="7953829" cy="3396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Elaboramos</a:t>
            </a:r>
            <a:r>
              <a:rPr kumimoji="0" lang="es-PE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una rúbrica </a:t>
            </a:r>
            <a:endParaRPr kumimoji="0" lang="es-P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221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57300" y="1752600"/>
            <a:ext cx="9740900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PE" sz="60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¿Qué sueles tomar en cuenta al momento de elaborar una rúbrica?</a:t>
            </a:r>
            <a:endParaRPr lang="es-PE" sz="6000" dirty="0"/>
          </a:p>
        </p:txBody>
      </p:sp>
    </p:spTree>
    <p:extLst>
      <p:ext uri="{BB962C8B-B14F-4D97-AF65-F5344CB8AC3E}">
        <p14:creationId xmlns:p14="http://schemas.microsoft.com/office/powerpoint/2010/main" val="723679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749300"/>
            <a:ext cx="8132286" cy="57070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2497" r="4126"/>
          <a:stretch/>
        </p:blipFill>
        <p:spPr>
          <a:xfrm>
            <a:off x="177799" y="3429000"/>
            <a:ext cx="3073401" cy="3429000"/>
          </a:xfrm>
          <a:prstGeom prst="rect">
            <a:avLst/>
          </a:prstGeom>
        </p:spPr>
      </p:pic>
      <p:sp>
        <p:nvSpPr>
          <p:cNvPr id="5" name="Llamada ovalada 4"/>
          <p:cNvSpPr/>
          <p:nvPr/>
        </p:nvSpPr>
        <p:spPr>
          <a:xfrm>
            <a:off x="177799" y="330200"/>
            <a:ext cx="3543301" cy="2628900"/>
          </a:xfrm>
          <a:prstGeom prst="wedgeEllipseCallout">
            <a:avLst>
              <a:gd name="adj1" fmla="val -15570"/>
              <a:gd name="adj2" fmla="val 687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000" dirty="0"/>
              <a:t>La escala de calificación común a todas las modalidades y niveles de la Educación Básica es la siguiente:</a:t>
            </a:r>
          </a:p>
        </p:txBody>
      </p:sp>
    </p:spTree>
    <p:extLst>
      <p:ext uri="{BB962C8B-B14F-4D97-AF65-F5344CB8AC3E}">
        <p14:creationId xmlns:p14="http://schemas.microsoft.com/office/powerpoint/2010/main" val="1935358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7769" r="276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08000" y="3429000"/>
            <a:ext cx="46545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DESCRIPCIÓN DE LOS NIVELES DEL DESARROLLO DE LA COMPETENCIA</a:t>
            </a:r>
          </a:p>
        </p:txBody>
      </p:sp>
    </p:spTree>
    <p:extLst>
      <p:ext uri="{BB962C8B-B14F-4D97-AF65-F5344CB8AC3E}">
        <p14:creationId xmlns:p14="http://schemas.microsoft.com/office/powerpoint/2010/main" val="2547234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358900" y="382012"/>
            <a:ext cx="298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NIVEL DESTACADO DE LA COMPETENCIA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Buscar Lupa: Imágenes, fotos de stock y vectore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3"/>
          <a:stretch/>
        </p:blipFill>
        <p:spPr bwMode="auto">
          <a:xfrm>
            <a:off x="7670800" y="751344"/>
            <a:ext cx="4267200" cy="432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22300" y="2057043"/>
            <a:ext cx="724535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3010E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Gestiona proyectos de emprendimiento económico o social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6712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cuando empatiza con las necesidades y expectativas de un grupo de usuarios reinterpretando la situación desde diferentes perspectivas para crear una alternativa de solución innovadora que integra aspectos éticos y culturales y optimiza su diseño para generar resultados sociales y ambientales positivos. 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3010E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 sus ideas innovando habilidades técnicas, diseña estratégicamente y en función a escenarios complejos las acciones y recursos que necesitará y trabaja cooperativamente al alinear sus esfuerzos y acciones individuales para el logro de una meta común, lidera actividades y fomenta la iniciativa y la perseverancia colectiva generando acciones de negociación en función de los distintos intereses. Evalúa las diferentes etapas del proyecto optimizando la relación inversión-beneficio, interpreta los resultados, realiza ajustes e incorpora innovaciones al proyecto para lograr su sostenibilidad.</a:t>
            </a:r>
          </a:p>
        </p:txBody>
      </p:sp>
    </p:spTree>
    <p:extLst>
      <p:ext uri="{BB962C8B-B14F-4D97-AF65-F5344CB8AC3E}">
        <p14:creationId xmlns:p14="http://schemas.microsoft.com/office/powerpoint/2010/main" val="2897671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scar Lupa: Imágenes, fotos de stock y vectore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3"/>
          <a:stretch/>
        </p:blipFill>
        <p:spPr bwMode="auto">
          <a:xfrm>
            <a:off x="7670800" y="751344"/>
            <a:ext cx="4267200" cy="432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23900" y="1778844"/>
            <a:ext cx="70866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Gestiona proyectos de emprendimiento económico o social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6712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cuando integra activamente información sobre una situación que afecta a un grupo de usuarios, genera explicaciones y define patrones sobre sus necesidades y expectativas para crear una alternativa de solución viable que considera aspectos éticos y culturales y redefine sus ideas para generar resultados sociales y ambientales positivos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 sus ideas combinando habilidades técnicas, proyecta en función a escenarios las acciones y recursos que necesitará y trabaja cooperativamente recombinado sus roles y responsabilidades individuales para el logro de una meta común, coordina actividades y colabora a la iniciativa y perseverancia colectiva resolviendo los conflictos a través de métodos constructivos. Evalúa los procesos y resultados parciales, analizando el equilibrio entre inversión y beneficio, la satisfacción de usuarios, y los beneficios sociales y ambientales generados. Incorpora mejoras en el proyecto para aumentar la calidad del producto o servicio y la eficiencia de procesos.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143000" y="751344"/>
            <a:ext cx="4724400" cy="5694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NIVEL 2 DE LA COMPETENCIA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202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scar Lupa: Imágenes, fotos de stock y vectore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3"/>
          <a:stretch/>
        </p:blipFill>
        <p:spPr bwMode="auto">
          <a:xfrm>
            <a:off x="7670800" y="751344"/>
            <a:ext cx="4267200" cy="432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23900" y="1778844"/>
            <a:ext cx="70866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PE" dirty="0">
                <a:solidFill>
                  <a:srgbClr val="5B9BD5">
                    <a:lumMod val="50000"/>
                  </a:srgbClr>
                </a:solidFill>
              </a:rPr>
              <a:t>Gestiona proyectos de emprendimiento económico o social </a:t>
            </a:r>
            <a:r>
              <a:rPr lang="es-PE" sz="2000" b="1" dirty="0">
                <a:solidFill>
                  <a:srgbClr val="671296"/>
                </a:solidFill>
              </a:rPr>
              <a:t>cuando se cuestiona sobre una situación que afecta a un grupo de usuarios y explora sus necesidades y expectativas para crear una alternativa de solución viable y reconoce aspectos éticos y culturales así como los posibles resultados sociales y ambientales que implica. </a:t>
            </a:r>
            <a:r>
              <a:rPr lang="es-PE" dirty="0">
                <a:solidFill>
                  <a:srgbClr val="5B9BD5">
                    <a:lumMod val="50000"/>
                  </a:srgbClr>
                </a:solidFill>
              </a:rPr>
              <a:t>Implementa sus ideas empleando habilidades técnicas, anticipa las acciones y recursos que necesitará y trabaja cooperativamente cumpliendo sus roles y responsabilidades individuales para el logro de una meta común, propone actividades y facilita a la iniciativa y perseverancia colectiva. Evalúa el logro de resultados parciales relacionando la cantidad de insumos empleados con los beneficios sociales y ambientales generados; realiza mejoras considerando además las opiniones de los usuarios y las lecciones aprendidas.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143000" y="751344"/>
            <a:ext cx="4724400" cy="5694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NIVEL 1 DE LA COMPETENCIA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45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5791" r="5696" b="5601"/>
          <a:stretch/>
        </p:blipFill>
        <p:spPr>
          <a:xfrm>
            <a:off x="33747" y="0"/>
            <a:ext cx="12158253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09600" y="1959429"/>
            <a:ext cx="3759200" cy="345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4400" dirty="0" smtClean="0">
                <a:solidFill>
                  <a:schemeClr val="bg1"/>
                </a:solidFill>
              </a:rPr>
              <a:t>La rúbrica y la lista de cotejo son instrumentos de observación</a:t>
            </a:r>
            <a:endParaRPr lang="es-PE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56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82171" y="667657"/>
            <a:ext cx="10755086" cy="57554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Estrategia general de desarrollo de los descriptores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 vez determinado el número de niveles viene la parte más complicada, </a:t>
            </a: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descripción 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los niveles en los términos que señala el criterio de realización</a:t>
            </a: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Para 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mantener la consistencia de las descripciones </a:t>
            </a: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recomienda mantener todos los elementos que señala el criterio de realización, que está redactado en términos de conducta observable. ( Cortés, 2014. p. </a:t>
            </a: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17) 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 que variaría de nivel a nivel es el grado de desempeño de esa conducta, y esos grados se basan </a:t>
            </a: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tipos 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</a:t>
            </a: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calificadores como los siguientes: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srgbClr val="125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cantidad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ninguno, alguno, la mayoría, todos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frecuencia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nunca, raramente, a veces, usualmente, siempre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intensidad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125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ligeramente, moderadamente, principalmente, extremadamente </a:t>
            </a:r>
            <a:endParaRPr kumimoji="0" lang="es-PE" sz="2400" b="0" i="0" u="none" strike="noStrike" kern="1200" cap="none" spc="0" normalizeH="0" baseline="0" noProof="0" dirty="0" smtClean="0">
              <a:ln>
                <a:noFill/>
              </a:ln>
              <a:solidFill>
                <a:srgbClr val="125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392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0"/>
            <a:ext cx="12351567" cy="6760753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9167"/>
              </p:ext>
            </p:extLst>
          </p:nvPr>
        </p:nvGraphicFramePr>
        <p:xfrm>
          <a:off x="568038" y="393843"/>
          <a:ext cx="11325435" cy="6070313"/>
        </p:xfrm>
        <a:graphic>
          <a:graphicData uri="http://schemas.openxmlformats.org/drawingml/2006/table">
            <a:tbl>
              <a:tblPr firstRow="1" firstCol="1" bandRow="1"/>
              <a:tblGrid>
                <a:gridCol w="2586228">
                  <a:extLst>
                    <a:ext uri="{9D8B030D-6E8A-4147-A177-3AD203B41FA5}">
                      <a16:colId xmlns:a16="http://schemas.microsoft.com/office/drawing/2014/main" xmlns="" val="2065860008"/>
                    </a:ext>
                  </a:extLst>
                </a:gridCol>
                <a:gridCol w="1463921">
                  <a:extLst>
                    <a:ext uri="{9D8B030D-6E8A-4147-A177-3AD203B41FA5}">
                      <a16:colId xmlns:a16="http://schemas.microsoft.com/office/drawing/2014/main" xmlns="" val="416798433"/>
                    </a:ext>
                  </a:extLst>
                </a:gridCol>
                <a:gridCol w="6956983">
                  <a:extLst>
                    <a:ext uri="{9D8B030D-6E8A-4147-A177-3AD203B41FA5}">
                      <a16:colId xmlns:a16="http://schemas.microsoft.com/office/drawing/2014/main" xmlns="" val="2131099261"/>
                    </a:ext>
                  </a:extLst>
                </a:gridCol>
                <a:gridCol w="318303">
                  <a:extLst>
                    <a:ext uri="{9D8B030D-6E8A-4147-A177-3AD203B41FA5}">
                      <a16:colId xmlns:a16="http://schemas.microsoft.com/office/drawing/2014/main" xmlns="" val="1169655125"/>
                    </a:ext>
                  </a:extLst>
                </a:gridCol>
              </a:tblGrid>
              <a:tr h="129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DESEMPEÑO</a:t>
                      </a:r>
                      <a:endParaRPr lang="es-P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EVIDENCIAS</a:t>
                      </a:r>
                      <a:endParaRPr lang="es-P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INDICADORES</a:t>
                      </a:r>
                      <a:endParaRPr lang="es-P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4232647"/>
                  </a:ext>
                </a:extLst>
              </a:tr>
              <a:tr h="10472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Recoge en equipo información sobre necesidades o problemas de un grupo de usuarios de su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entorno a partir de su campo de interés</a:t>
                      </a:r>
                      <a:r>
                        <a:rPr lang="es-PE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 en función de la formulación de un reto </a:t>
                      </a:r>
                      <a:r>
                        <a:rPr lang="es-PE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empleando técnicas. Organiza e integra información reconociendo patrones entre los </a:t>
                      </a:r>
                      <a:r>
                        <a:rPr lang="es-PE" sz="9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factores de </a:t>
                      </a:r>
                      <a:r>
                        <a:rPr lang="es-PE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esas necesidades y problemas.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Buscamos información básica para plantear el reto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Formulamos el reto 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Fundamenta su preferencia por una recomendación elegida.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Argumenta la importancia de la recomendación elegida para alguien que quiere iniciarse en su campo.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Centra el reto en la persona y la comunidad.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Permite plantear alternativas de solución.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4488446"/>
                  </a:ext>
                </a:extLst>
              </a:tr>
              <a:tr h="1752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Recoge en equipo información sobre necesidades, gustos y preferencias de un grupo de niños de su entorno a partir de su campo de interés </a:t>
                      </a:r>
                      <a:r>
                        <a:rPr lang="es-PE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empleando la observación y la entrevista</a:t>
                      </a:r>
                      <a:r>
                        <a:rPr lang="es-PE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Organiza e integra  información reconociendo patrones entre los factores de esas necesidades.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PE" sz="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Elaboración y registro de una Guía de </a:t>
                      </a:r>
                      <a:r>
                        <a:rPr lang="es-PE" sz="9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observación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PE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PE" sz="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Entrevista realizada a partir del diseño de una guía de entrevista 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 una guía de observación con preguntas sobre el qué, sobre el cómo y sobre el porqué.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Recoge la información en función a las tres interrogantes: ¿qué?, ¿cómo? y ¿por qué?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 y registra todo lo que ve y no realiza interpretaciones.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conclusiones a partir de las interpretaciones realizadas.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Contextualiza las preguntas según el usuario con el que va a interactuar.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</a:t>
                      </a: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preguntas abiertas y que invitan a la fundamentación.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que permiten corroborar la información registrada durante la observación.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Desarrolla una conversación fluida permitiendo que sea el entrevistado el que hablé más</a:t>
                      </a:r>
                      <a:r>
                        <a:rPr lang="es-PE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0588504"/>
                  </a:ext>
                </a:extLst>
              </a:tr>
              <a:tr h="19474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/>
                        <a:t>Diseña alternativas de propuesta de valor creativas e innovadoras. Las representa a través de prototipos y las valida con posibles usuarios. Define una de estas integrando sugerencias de mejora y sus implicancias éticas, sociales, ambientales y económicas.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/>
                        <a:t>Procesamos y sintetizamos la información recogida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/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/>
                        <a:t>Definimos el problema formulando el “Punto de vista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Ordena  las notas informativas en grupos que estén relacionados entre sí.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Relaciona la información de las notas con algún rubro obtenido en la observación o la entrevista.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Distribuye las notas adhesivas en diferentes grupos según las similitudes que comparten.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Agrupa las notas con la </a:t>
                      </a:r>
                      <a:r>
                        <a:rPr lang="es-PE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información </a:t>
                      </a: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poniendo títulos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Sintetiza la información del usuario creando un perfil específico.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Considera en el POV el usuario(a), la necesidad y la revelación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 </a:t>
                      </a: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verbos para redactar las necesidades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Presenta declaraciones concretas en las  revelaciones que permitan pensar en la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solución de diseño</a:t>
                      </a:r>
                      <a:r>
                        <a:rPr lang="es-PE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4126008"/>
                  </a:ext>
                </a:extLst>
              </a:tr>
              <a:tr h="11684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/>
                        <a:t>Diseña alternativas de propuesta de valor creativas e innovadoras. Las representa a través de prototipos y las valida con posibles usuarios. Define una de estas integrando sugerencias de mejora y sus implicancias éticas, sociales, ambientales y económicas.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/>
                        <a:t>Aplicamos la técnica ¿Cómo podríamos nosotros…?, como inicio de la fase </a:t>
                      </a:r>
                      <a:r>
                        <a:rPr lang="es-PE" sz="900" dirty="0" smtClean="0"/>
                        <a:t>idear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900" dirty="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/>
                        <a:t>Aplicamos técnicas de creatividad para generar ideas creativas o innovadoras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la pregunta siguiendo la estructura presentada: pregunta general, usuario, resuelve la necesidad, </a:t>
                      </a:r>
                      <a:r>
                        <a:rPr lang="es-PE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Insight</a:t>
                      </a: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la pregunta considerando la información del POV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sub preguntas sobre características y aspectos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Responde las preguntas y establece conexiones  creativas e innovadoras.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conexión elegida permite satisfacer la necesidad o solucionar un problema.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5116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005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0"/>
            <a:ext cx="12351567" cy="6760753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776036"/>
              </p:ext>
            </p:extLst>
          </p:nvPr>
        </p:nvGraphicFramePr>
        <p:xfrm>
          <a:off x="598384" y="407014"/>
          <a:ext cx="11309913" cy="5952098"/>
        </p:xfrm>
        <a:graphic>
          <a:graphicData uri="http://schemas.openxmlformats.org/drawingml/2006/table">
            <a:tbl>
              <a:tblPr firstRow="1" firstCol="1" bandRow="1"/>
              <a:tblGrid>
                <a:gridCol w="2896864">
                  <a:extLst>
                    <a:ext uri="{9D8B030D-6E8A-4147-A177-3AD203B41FA5}">
                      <a16:colId xmlns:a16="http://schemas.microsoft.com/office/drawing/2014/main" xmlns="" val="416798433"/>
                    </a:ext>
                  </a:extLst>
                </a:gridCol>
                <a:gridCol w="8014081">
                  <a:extLst>
                    <a:ext uri="{9D8B030D-6E8A-4147-A177-3AD203B41FA5}">
                      <a16:colId xmlns:a16="http://schemas.microsoft.com/office/drawing/2014/main" xmlns="" val="2131099261"/>
                    </a:ext>
                  </a:extLst>
                </a:gridCol>
                <a:gridCol w="398968">
                  <a:extLst>
                    <a:ext uri="{9D8B030D-6E8A-4147-A177-3AD203B41FA5}">
                      <a16:colId xmlns:a16="http://schemas.microsoft.com/office/drawing/2014/main" xmlns="" val="1169655125"/>
                    </a:ext>
                  </a:extLst>
                </a:gridCol>
              </a:tblGrid>
              <a:tr h="226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EVIDENCIAS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INDICADORES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4232647"/>
                  </a:ext>
                </a:extLst>
              </a:tr>
              <a:tr h="11025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Buscamos información básica para plantear el reto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Formulamos el reto 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Elige una recomendación de un experto y fundamenta su elección considerando la  importancia para alguien que quiere iniciarse en su campo.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reto formulado está centrado en la persona y la comunidad y permite plantear alternativas de solución.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4488446"/>
                  </a:ext>
                </a:extLst>
              </a:tr>
              <a:tr h="18410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PE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Elaboración y registro de una Guía de </a:t>
                      </a:r>
                      <a:r>
                        <a:rPr lang="es-PE" sz="14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observación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PE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Entrevista realizada a partir del diseño de una guía de entrevista 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 una guía de observación con preguntas sobre el qué, sobre el cómo y sobre el porqué. Observa y registra todo lo que ve de manera objetiva. Formula conclusiones a partir de las interpretaciones realizadas.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s-PE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abiertas, contextualizadas al usuario y que invitan a la fundamentación y permiten corroborar la información registrada durante la observación. Desarrolla una conversación fluida permitiendo que sea el entrevistado el que hablé más.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0588504"/>
                  </a:ext>
                </a:extLst>
              </a:tr>
              <a:tr h="15443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/>
                        <a:t>Procesamos y sintetizamos la información recogida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/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/>
                        <a:t>Definimos el problema formulando el “Punto de vista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Ordena  las notas informativas en grupos relacionados entre sí y las distribuye las similitudes que comparten agregándole títulos. Sintetiza la información del usuario creando un perfil específico.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s-PE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Considera en el POV el usuario(a), la necesidad y la revelación. Usa verbos para redactar las necesidades y presenta declaraciones concretas en las  revelaciones que permitan pensar en la solución de diseño..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4126008"/>
                  </a:ext>
                </a:extLst>
              </a:tr>
              <a:tr h="12358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/>
                        <a:t>Aplicamos la técnica ¿Cómo podríamos nosotros…?, como inicio de la fase </a:t>
                      </a:r>
                      <a:r>
                        <a:rPr lang="es-PE" sz="1100" dirty="0" smtClean="0"/>
                        <a:t>idear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/>
                        <a:t>Aplicamos técnicas de creatividad para generar ideas creativas o innovadoras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considerando la información del POV y la estructura presentada así como las características y aspectos. Responde a las preguntas estableciendo conexiones  creativas e innovadoras que permitan satisfacer una necesidad o solucionar un problema.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8162" marR="48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5116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197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48475"/>
            <a:ext cx="12351567" cy="6761050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741042"/>
              </p:ext>
            </p:extLst>
          </p:nvPr>
        </p:nvGraphicFramePr>
        <p:xfrm>
          <a:off x="725714" y="508000"/>
          <a:ext cx="10856686" cy="5834743"/>
        </p:xfrm>
        <a:graphic>
          <a:graphicData uri="http://schemas.openxmlformats.org/drawingml/2006/table">
            <a:tbl>
              <a:tblPr firstRow="1" firstCol="1" bandRow="1"/>
              <a:tblGrid>
                <a:gridCol w="5268968">
                  <a:extLst>
                    <a:ext uri="{9D8B030D-6E8A-4147-A177-3AD203B41FA5}">
                      <a16:colId xmlns:a16="http://schemas.microsoft.com/office/drawing/2014/main" xmlns="" val="1188602748"/>
                    </a:ext>
                  </a:extLst>
                </a:gridCol>
                <a:gridCol w="5587718">
                  <a:extLst>
                    <a:ext uri="{9D8B030D-6E8A-4147-A177-3AD203B41FA5}">
                      <a16:colId xmlns:a16="http://schemas.microsoft.com/office/drawing/2014/main" xmlns="" val="2778892955"/>
                    </a:ext>
                  </a:extLst>
                </a:gridCol>
              </a:tblGrid>
              <a:tr h="693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Indicadores de la semana 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Redacción de indicadores generales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2521404"/>
                  </a:ext>
                </a:extLst>
              </a:tr>
              <a:tr h="514158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 una guía de observación con preguntas sobre el qué, sobre el cómo y sobre el porqué.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Recoge la información en función a las tres interrogantes: ¿qué?, ¿cómo? y ¿por qué?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 y registra todo lo que ve y no realiza interpretaciones.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conclusiones a partir de las interpretaciones realizadas.</a:t>
                      </a:r>
                    </a:p>
                    <a:p>
                      <a:pPr marL="289560" indent="-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Contextualiza las preguntas según el usuario con el que va a interactuar.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abiertas y que invitan a la fundamentación.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que permiten corroborar la información registrada durante la observación.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Desarrolla una conversación fluida permitiendo que sea el entrevistado el que hablé más.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 una guía de observación con preguntas sobre el qué, sobre el cómo y sobre el porqué. Observa y registra todo lo que ve de manera objetiva. Formula conclusiones a partir de las interpretaciones realizadas.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abiertas, contextualizadas al usuario y que invitan a la fundamentación y permiten corroborar la información registrada durante la observación. Desarrolla una conversación fluida permitiendo que sea el entrevistado el que hablé más.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3285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7956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295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032000" y="1335314"/>
            <a:ext cx="7953829" cy="3396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Rúbrica para evaluar las evidencias del portafolio de la semana 9, 10, 11 y 12 </a:t>
            </a:r>
            <a:endParaRPr kumimoji="0" lang="es-P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195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novo Tab 4 10: características, precio y opiniones - Fichas d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958208"/>
              </p:ext>
            </p:extLst>
          </p:nvPr>
        </p:nvGraphicFramePr>
        <p:xfrm>
          <a:off x="659027" y="622606"/>
          <a:ext cx="10873944" cy="5560479"/>
        </p:xfrm>
        <a:graphic>
          <a:graphicData uri="http://schemas.openxmlformats.org/drawingml/2006/table">
            <a:tbl>
              <a:tblPr firstRow="1" firstCol="1" bandRow="1"/>
              <a:tblGrid>
                <a:gridCol w="1512884">
                  <a:extLst>
                    <a:ext uri="{9D8B030D-6E8A-4147-A177-3AD203B41FA5}">
                      <a16:colId xmlns:a16="http://schemas.microsoft.com/office/drawing/2014/main" xmlns="" val="1354576229"/>
                    </a:ext>
                  </a:extLst>
                </a:gridCol>
                <a:gridCol w="2659581">
                  <a:extLst>
                    <a:ext uri="{9D8B030D-6E8A-4147-A177-3AD203B41FA5}">
                      <a16:colId xmlns:a16="http://schemas.microsoft.com/office/drawing/2014/main" xmlns="" val="2810725343"/>
                    </a:ext>
                  </a:extLst>
                </a:gridCol>
                <a:gridCol w="2351047">
                  <a:extLst>
                    <a:ext uri="{9D8B030D-6E8A-4147-A177-3AD203B41FA5}">
                      <a16:colId xmlns:a16="http://schemas.microsoft.com/office/drawing/2014/main" xmlns="" val="1395115567"/>
                    </a:ext>
                  </a:extLst>
                </a:gridCol>
                <a:gridCol w="2175216">
                  <a:extLst>
                    <a:ext uri="{9D8B030D-6E8A-4147-A177-3AD203B41FA5}">
                      <a16:colId xmlns:a16="http://schemas.microsoft.com/office/drawing/2014/main" xmlns="" val="654623669"/>
                    </a:ext>
                  </a:extLst>
                </a:gridCol>
                <a:gridCol w="2175216">
                  <a:extLst>
                    <a:ext uri="{9D8B030D-6E8A-4147-A177-3AD203B41FA5}">
                      <a16:colId xmlns:a16="http://schemas.microsoft.com/office/drawing/2014/main" xmlns="" val="2140890992"/>
                    </a:ext>
                  </a:extLst>
                </a:gridCol>
              </a:tblGrid>
              <a:tr h="2597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CRITERIOS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LOGRO DESTACADO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LOGRO ESPERADO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PROCESO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INICIO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5277555"/>
                  </a:ext>
                </a:extLst>
              </a:tr>
              <a:tr h="29165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Formulación del reto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Elige una recomendación de un experto y fundamenta su elección considerando la  importancia para alguien que quiere iniciarse en su campo.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reto formulado está centrado en la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comprensión de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persona y la comunidad  y permite plantear alternativas de solución que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puedan ser viables.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Elige una recomendación de un experto y fundamenta su elección considerando la  importancia para alguien que quiere iniciarse en su campo.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reto formulado está centrado en la persona y la comunidad y permite plantear alternativas de solución.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Elige una recomendación de un experto y fundamenta su elección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pero no considera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  importancia para alguien que quiere iniciarse en su campo.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reto formulado está centrado en la persona y la comunidad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pero no  permite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plantear alternativas de solución.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Elige una recomendación de un experto y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fundamenta su elección ni considera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  importancia para alguien que quiere iniciarse en su campo.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reto formulado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está centrado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 la persona y la comunidad.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4282395"/>
                  </a:ext>
                </a:extLst>
              </a:tr>
              <a:tr h="23841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Elaboración y registro de una Guía de observación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 una guía de observación con preguntas sobre el qué, sobre el cómo y sobre el porqué tomando en cuenta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los conocimientos afectivos de la realidad de los observados. 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 y registra todo lo que ve de manera objetiva. Formula conclusiones a partir de las interpretaciones realizadas.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 una guía de observación con preguntas sobre el qué, sobre el cómo y sobre el porqué. Observa y registra todo lo que ve de manera objetiva. Formula conclusiones a partir de las interpretaciones realizadas.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 una guía de observación con preguntas sobre el qué, sobre el cómo y sobre el porqué. Observa y registra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mayor parte de la información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manera objetiva. Formula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algunas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conclusiones a partir de las interpretaciones realizadas.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 una guía de observación con preguntas sobre el qué, sobre el cómo y sobre el porqué. Observa y registra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muy poca información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de manera objetiva.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formula conclusiones 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partir de las interpretaciones realizadas.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2644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1566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novo Tab 4 10: características, precio y opiniones - Fichas d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951991"/>
              </p:ext>
            </p:extLst>
          </p:nvPr>
        </p:nvGraphicFramePr>
        <p:xfrm>
          <a:off x="698501" y="685800"/>
          <a:ext cx="10731500" cy="5554362"/>
        </p:xfrm>
        <a:graphic>
          <a:graphicData uri="http://schemas.openxmlformats.org/drawingml/2006/table">
            <a:tbl>
              <a:tblPr firstRow="1" firstCol="1" bandRow="1"/>
              <a:tblGrid>
                <a:gridCol w="1493066">
                  <a:extLst>
                    <a:ext uri="{9D8B030D-6E8A-4147-A177-3AD203B41FA5}">
                      <a16:colId xmlns:a16="http://schemas.microsoft.com/office/drawing/2014/main" xmlns="" val="663759986"/>
                    </a:ext>
                  </a:extLst>
                </a:gridCol>
                <a:gridCol w="2553428">
                  <a:extLst>
                    <a:ext uri="{9D8B030D-6E8A-4147-A177-3AD203B41FA5}">
                      <a16:colId xmlns:a16="http://schemas.microsoft.com/office/drawing/2014/main" xmlns="" val="155444962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1964918686"/>
                    </a:ext>
                  </a:extLst>
                </a:gridCol>
                <a:gridCol w="2252284">
                  <a:extLst>
                    <a:ext uri="{9D8B030D-6E8A-4147-A177-3AD203B41FA5}">
                      <a16:colId xmlns:a16="http://schemas.microsoft.com/office/drawing/2014/main" xmlns="" val="3191060812"/>
                    </a:ext>
                  </a:extLst>
                </a:gridCol>
                <a:gridCol w="2146722">
                  <a:extLst>
                    <a:ext uri="{9D8B030D-6E8A-4147-A177-3AD203B41FA5}">
                      <a16:colId xmlns:a16="http://schemas.microsoft.com/office/drawing/2014/main" xmlns="" val="1202225817"/>
                    </a:ext>
                  </a:extLst>
                </a:gridCol>
              </a:tblGrid>
              <a:tr h="28647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Planificación y ejecución de una entrevista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abiertas, contextualizadas,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mimetizadas 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 usuario y que invitan a la fundamentación y permiten corroborar la información registrada durante la observación. Desarrolla una conversación fluida permitiendo que sea el entrevistado el que hablé más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 saber lo que piense y siente.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abiertas, contextualizadas al usuario y que invitan a la fundamentación y permiten corroborar la información registrada durante la observación. Desarrolla una conversación fluida permitiendo que sea el entrevistado el que hablé más.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abiertas, contextualizadas al usuario,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 permiten corroborar la información registrada durante la observación, pero que no invitan a la fundamentación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Desarrolla una conversación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poco fluida que no permite que el entrevistado sea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el que hablé más.</a:t>
                      </a: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abiertas, contextualizadas al usuario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pero no permiten 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corroborar la información registrada durante la observación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ni invitan a la fundamentación.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Desarrolla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una conversación en la que el entrevistado habla muy poco. 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28" marR="675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8750850"/>
                  </a:ext>
                </a:extLst>
              </a:tr>
              <a:tr h="26896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Procesamiento y síntesis de información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Ordena  las notas informativas en grupos relacionados entre sí y las distribuye según las similitudes que comparten agregándole títulos. Sintetiza la información del usuario creando un perfil específico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 una descripción sencilla sobre sus hábitos y necesidades.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Ordena  las notas informativas en grupos relacionados entre sí y las distribuye según las similitudes que comparten agregándole títulos. Sintetiza la información del usuario creando un perfil específico.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Ordena  las notas informativas en grupos relacionados entre sí y las distribuye según las similitudes que comparten,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pero sin títulos.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Sintetiza la información del usuario creando un perfil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general.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Ordena  las notas informativas en grupos relacionados entre sí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pero no las distribuye ni pone títulos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Sintetiza la información del usuario creando un perfil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muy general.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2336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023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727001"/>
              </p:ext>
            </p:extLst>
          </p:nvPr>
        </p:nvGraphicFramePr>
        <p:xfrm>
          <a:off x="744251" y="655068"/>
          <a:ext cx="10858500" cy="5531831"/>
        </p:xfrm>
        <a:graphic>
          <a:graphicData uri="http://schemas.openxmlformats.org/drawingml/2006/table">
            <a:tbl>
              <a:tblPr firstRow="1" firstCol="1" bandRow="1"/>
              <a:tblGrid>
                <a:gridCol w="1510735">
                  <a:extLst>
                    <a:ext uri="{9D8B030D-6E8A-4147-A177-3AD203B41FA5}">
                      <a16:colId xmlns:a16="http://schemas.microsoft.com/office/drawing/2014/main" xmlns="" val="1739637380"/>
                    </a:ext>
                  </a:extLst>
                </a:gridCol>
                <a:gridCol w="2415868">
                  <a:extLst>
                    <a:ext uri="{9D8B030D-6E8A-4147-A177-3AD203B41FA5}">
                      <a16:colId xmlns:a16="http://schemas.microsoft.com/office/drawing/2014/main" xmlns="" val="2981446304"/>
                    </a:ext>
                  </a:extLst>
                </a:gridCol>
                <a:gridCol w="2421924">
                  <a:extLst>
                    <a:ext uri="{9D8B030D-6E8A-4147-A177-3AD203B41FA5}">
                      <a16:colId xmlns:a16="http://schemas.microsoft.com/office/drawing/2014/main" xmlns="" val="607908872"/>
                    </a:ext>
                  </a:extLst>
                </a:gridCol>
                <a:gridCol w="2337846">
                  <a:extLst>
                    <a:ext uri="{9D8B030D-6E8A-4147-A177-3AD203B41FA5}">
                      <a16:colId xmlns:a16="http://schemas.microsoft.com/office/drawing/2014/main" xmlns="" val="3514983113"/>
                    </a:ext>
                  </a:extLst>
                </a:gridCol>
                <a:gridCol w="2172127">
                  <a:extLst>
                    <a:ext uri="{9D8B030D-6E8A-4147-A177-3AD203B41FA5}">
                      <a16:colId xmlns:a16="http://schemas.microsoft.com/office/drawing/2014/main" xmlns="" val="752328176"/>
                    </a:ext>
                  </a:extLst>
                </a:gridCol>
              </a:tblGrid>
              <a:tr h="22743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Definición 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 problema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Considera en el POV el usuario(a), la necesidad y la revelación. Usa verbos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pertinentes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para redactar las necesidades y presenta declaraciones concretas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 innovadoras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 las  revelaciones que permitan pensar en la solución de diseño.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Considera en el POV el usuario(a), la necesidad y la revelación. Usa verbos para redactar las necesidades y presenta declaraciones concretas en las  revelaciones que permitan pensar en la solución de diseño.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Considera en el POV el usuario(a), la necesidad y la revelación. Usa verbos para redactar las necesidades y presenta </a:t>
                      </a:r>
                      <a:r>
                        <a:rPr lang="es-PE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declaraciones</a:t>
                      </a: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 las  revelaciones </a:t>
                      </a:r>
                      <a:r>
                        <a:rPr lang="es-PE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 pueden aportar</a:t>
                      </a: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 la solución de diseño.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Considera en el POV el usuario(a), la necesidad y la revelación. Usa verbos de forma inadecuada para redactar las necesidades y presenta declaraciones </a:t>
                      </a:r>
                      <a:r>
                        <a:rPr lang="es-PE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 no aportan en la solución de diseño.</a:t>
                      </a:r>
                      <a:endParaRPr lang="es-P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936013"/>
                  </a:ext>
                </a:extLst>
              </a:tr>
              <a:tr h="32490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Aplicación de técnicas de creatividad para generar ideas creativas o innovadoras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considerando la información del POV y la estructura presentada así como las características y aspectos. Responde a las preguntas estableciendo conexiones  creativas e innovadoras que permitan satisfacer una necesidad o solucionar un problema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manera óptima tomando en cuenta diferentes perspectivas.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considerando la información del POV y la estructura presentada así como las características y aspectos. Responde a las preguntas estableciendo conexiones  creativas e innovadoras que permitan satisfacer una necesidad o solucionar un problema.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considerando la información del POV y la estructura presentada así como las características y aspectos. Responde a las preguntas estableciendo conexiones 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poco creativas e innovadoras 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 </a:t>
                      </a:r>
                      <a:r>
                        <a:rPr lang="es-PE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difícilmente</a:t>
                      </a:r>
                      <a:r>
                        <a:rPr lang="es-P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permitan satisfacer una necesidad o solucionar un problema.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 preguntas considerando la información del POV y la estructura presentada así como las características y aspectos. Responde a las preguntas estableciendo </a:t>
                      </a:r>
                      <a:r>
                        <a:rPr lang="es-P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conexiones  que no son creativas e innovadoras  y que no permiten satisfacer una necesidad o solucionar</a:t>
                      </a:r>
                      <a:r>
                        <a:rPr lang="es-P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un problema.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657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79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2" y="0"/>
            <a:ext cx="12095238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554514" y="116114"/>
            <a:ext cx="7474858" cy="4426857"/>
          </a:xfrm>
        </p:spPr>
        <p:txBody>
          <a:bodyPr>
            <a:noAutofit/>
          </a:bodyPr>
          <a:lstStyle/>
          <a:p>
            <a:pPr algn="just"/>
            <a:r>
              <a:rPr lang="es-PE" sz="2800" dirty="0" err="1">
                <a:solidFill>
                  <a:schemeClr val="bg1"/>
                </a:solidFill>
              </a:rPr>
              <a:t>Mansoor</a:t>
            </a:r>
            <a:r>
              <a:rPr lang="es-PE" sz="2800" dirty="0">
                <a:solidFill>
                  <a:schemeClr val="bg1"/>
                </a:solidFill>
              </a:rPr>
              <a:t> y </a:t>
            </a:r>
            <a:r>
              <a:rPr lang="es-PE" sz="2800" dirty="0" err="1">
                <a:solidFill>
                  <a:schemeClr val="bg1"/>
                </a:solidFill>
              </a:rPr>
              <a:t>Grant</a:t>
            </a:r>
            <a:r>
              <a:rPr lang="es-PE" sz="2800" dirty="0">
                <a:solidFill>
                  <a:schemeClr val="bg1"/>
                </a:solidFill>
              </a:rPr>
              <a:t> (2002) definen</a:t>
            </a:r>
            <a:br>
              <a:rPr lang="es-PE" sz="2800" dirty="0">
                <a:solidFill>
                  <a:schemeClr val="bg1"/>
                </a:solidFill>
              </a:rPr>
            </a:br>
            <a:r>
              <a:rPr lang="es-PE" sz="2800" dirty="0">
                <a:solidFill>
                  <a:schemeClr val="bg1"/>
                </a:solidFill>
              </a:rPr>
              <a:t>la rúbrica como “un instrumento [de evaluación]</a:t>
            </a:r>
            <a:br>
              <a:rPr lang="es-PE" sz="2800" dirty="0">
                <a:solidFill>
                  <a:schemeClr val="bg1"/>
                </a:solidFill>
              </a:rPr>
            </a:br>
            <a:r>
              <a:rPr lang="es-PE" sz="2800" dirty="0">
                <a:solidFill>
                  <a:schemeClr val="bg1"/>
                </a:solidFill>
              </a:rPr>
              <a:t>que especifica el desempeño general esperado</a:t>
            </a:r>
            <a:br>
              <a:rPr lang="es-PE" sz="2800" dirty="0">
                <a:solidFill>
                  <a:schemeClr val="bg1"/>
                </a:solidFill>
              </a:rPr>
            </a:br>
            <a:r>
              <a:rPr lang="es-PE" sz="2800" dirty="0">
                <a:solidFill>
                  <a:schemeClr val="bg1"/>
                </a:solidFill>
              </a:rPr>
              <a:t>y los diversos niveles de competencia a los que</a:t>
            </a:r>
            <a:br>
              <a:rPr lang="es-PE" sz="2800" dirty="0">
                <a:solidFill>
                  <a:schemeClr val="bg1"/>
                </a:solidFill>
              </a:rPr>
            </a:br>
            <a:r>
              <a:rPr lang="es-PE" sz="2800" dirty="0">
                <a:solidFill>
                  <a:schemeClr val="bg1"/>
                </a:solidFill>
              </a:rPr>
              <a:t>los aprendices pueden llegar en el desarrollo</a:t>
            </a:r>
            <a:br>
              <a:rPr lang="es-PE" sz="2800" dirty="0">
                <a:solidFill>
                  <a:schemeClr val="bg1"/>
                </a:solidFill>
              </a:rPr>
            </a:br>
            <a:r>
              <a:rPr lang="es-PE" sz="2800" dirty="0">
                <a:solidFill>
                  <a:schemeClr val="bg1"/>
                </a:solidFill>
              </a:rPr>
              <a:t>de una habilidad dada” (p. 33).1</a:t>
            </a:r>
          </a:p>
        </p:txBody>
      </p:sp>
    </p:spTree>
    <p:extLst>
      <p:ext uri="{BB962C8B-B14F-4D97-AF65-F5344CB8AC3E}">
        <p14:creationId xmlns:p14="http://schemas.microsoft.com/office/powerpoint/2010/main" val="1438058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estro Evaluando: Imágenes, fotos de stock y vectore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" b="15722"/>
          <a:stretch/>
        </p:blipFill>
        <p:spPr bwMode="auto">
          <a:xfrm>
            <a:off x="0" y="0"/>
            <a:ext cx="12167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" y="0"/>
            <a:ext cx="12167576" cy="1107996"/>
          </a:xfrm>
          <a:prstGeom prst="rect">
            <a:avLst/>
          </a:prstGeom>
          <a:solidFill>
            <a:srgbClr val="F1E2D3"/>
          </a:solidFill>
        </p:spPr>
        <p:txBody>
          <a:bodyPr wrap="square">
            <a:spAutoFit/>
          </a:bodyPr>
          <a:lstStyle/>
          <a:p>
            <a:pPr algn="just"/>
            <a:r>
              <a:rPr lang="es-PE" sz="2200" dirty="0" smtClean="0"/>
              <a:t>La rúbrica es un instrumento </a:t>
            </a:r>
            <a:r>
              <a:rPr lang="es-PE" sz="2200" dirty="0"/>
              <a:t>de calificación que utiliza la descripción cualitativa de los </a:t>
            </a:r>
            <a:r>
              <a:rPr lang="es-PE" sz="2200" dirty="0" smtClean="0"/>
              <a:t>criterios de </a:t>
            </a:r>
            <a:r>
              <a:rPr lang="es-PE" sz="2200" dirty="0"/>
              <a:t>realización de una tarea o actividad compleja a evaluar de forma graduada. Así</a:t>
            </a:r>
            <a:r>
              <a:rPr lang="es-PE" sz="2200" dirty="0" smtClean="0"/>
              <a:t>, proporciona </a:t>
            </a:r>
            <a:r>
              <a:rPr lang="es-PE" sz="2200" dirty="0"/>
              <a:t>pautas con respecto a cómo se va a apreciar el trabajo de un estudiante. </a:t>
            </a:r>
            <a:r>
              <a:rPr lang="es-PE" sz="2200" dirty="0" smtClean="0"/>
              <a:t> ( Cortés, 2014. p. 12)</a:t>
            </a:r>
            <a:endParaRPr lang="es-PE" dirty="0" smtClean="0"/>
          </a:p>
        </p:txBody>
      </p:sp>
      <p:sp>
        <p:nvSpPr>
          <p:cNvPr id="6" name="Rectángulo 5"/>
          <p:cNvSpPr/>
          <p:nvPr/>
        </p:nvSpPr>
        <p:spPr>
          <a:xfrm>
            <a:off x="0" y="5647658"/>
            <a:ext cx="12167576" cy="1200329"/>
          </a:xfrm>
          <a:prstGeom prst="rect">
            <a:avLst/>
          </a:prstGeom>
          <a:solidFill>
            <a:srgbClr val="F0D5BE"/>
          </a:solidFill>
        </p:spPr>
        <p:txBody>
          <a:bodyPr wrap="square">
            <a:spAutoFit/>
          </a:bodyPr>
          <a:lstStyle/>
          <a:p>
            <a:pPr algn="just"/>
            <a:r>
              <a:rPr lang="es-PE" sz="2400" dirty="0"/>
              <a:t>N</a:t>
            </a:r>
            <a:r>
              <a:rPr lang="es-PE" sz="2400" dirty="0" smtClean="0"/>
              <a:t>o </a:t>
            </a:r>
            <a:r>
              <a:rPr lang="es-PE" sz="2400" dirty="0"/>
              <a:t>todo aprendizaje es evaluable con rúbricas, </a:t>
            </a:r>
            <a:r>
              <a:rPr lang="es-PE" sz="2400" dirty="0" smtClean="0"/>
              <a:t>especialmente aquellos </a:t>
            </a:r>
            <a:r>
              <a:rPr lang="es-PE" sz="2400" dirty="0"/>
              <a:t>que se refieren a aspectos muy concretos del currículo, y que pueden ser </a:t>
            </a:r>
            <a:r>
              <a:rPr lang="es-PE" sz="2400" dirty="0" smtClean="0"/>
              <a:t>más fácilmente </a:t>
            </a:r>
            <a:r>
              <a:rPr lang="es-PE" sz="2400" dirty="0"/>
              <a:t>evaluables con una lista de cotejo o incluso con una prueba objetiva.</a:t>
            </a:r>
          </a:p>
        </p:txBody>
      </p:sp>
    </p:spTree>
    <p:extLst>
      <p:ext uri="{BB962C8B-B14F-4D97-AF65-F5344CB8AC3E}">
        <p14:creationId xmlns:p14="http://schemas.microsoft.com/office/powerpoint/2010/main" val="2315639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2493" r="-1" b="19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978400" y="1348052"/>
            <a:ext cx="7213600" cy="304698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2400" dirty="0"/>
              <a:t>Permite evaluar de una manera más objetiva</a:t>
            </a:r>
            <a:r>
              <a:rPr lang="es-PE" sz="24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2400" dirty="0" smtClean="0"/>
              <a:t>Permiten </a:t>
            </a:r>
            <a:r>
              <a:rPr lang="es-PE" sz="2400" dirty="0"/>
              <a:t>que el estudiante evalúe y haga una revisión final a sus trabajos, antes de entregarlos al profesor</a:t>
            </a:r>
            <a:r>
              <a:rPr lang="es-PE" sz="24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246313" algn="l"/>
              </a:tabLst>
            </a:pPr>
            <a:r>
              <a:rPr lang="es-PE" sz="2400" dirty="0" smtClean="0"/>
              <a:t>Apoyan </a:t>
            </a:r>
            <a:r>
              <a:rPr lang="es-PE" sz="2400" dirty="0"/>
              <a:t>la exploración de hasta qué punto unos </a:t>
            </a:r>
            <a:r>
              <a:rPr lang="es-PE" sz="2400" dirty="0" smtClean="0"/>
              <a:t>determinados criterios </a:t>
            </a:r>
            <a:r>
              <a:rPr lang="es-PE" sz="2400" dirty="0"/>
              <a:t>de realización se han alcanzado y permiten proporcionar retroalimentación a </a:t>
            </a:r>
            <a:r>
              <a:rPr lang="es-PE" sz="2400" dirty="0" smtClean="0"/>
              <a:t>los estudiantes </a:t>
            </a:r>
            <a:r>
              <a:rPr lang="es-PE" sz="2400" dirty="0"/>
              <a:t>sobre cómo mejorar </a:t>
            </a:r>
            <a:r>
              <a:rPr lang="es-PE" sz="2400" dirty="0" smtClean="0"/>
              <a:t>sus    realizaciones.</a:t>
            </a:r>
            <a:endParaRPr lang="es-PE" dirty="0"/>
          </a:p>
        </p:txBody>
      </p:sp>
      <p:sp>
        <p:nvSpPr>
          <p:cNvPr id="7" name="Llamada ovalada 6"/>
          <p:cNvSpPr/>
          <p:nvPr/>
        </p:nvSpPr>
        <p:spPr>
          <a:xfrm>
            <a:off x="3245703" y="6369"/>
            <a:ext cx="3388179" cy="1335314"/>
          </a:xfrm>
          <a:prstGeom prst="wedgeEllipseCallout">
            <a:avLst>
              <a:gd name="adj1" fmla="val -49321"/>
              <a:gd name="adj2" fmla="val 596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000" dirty="0" smtClean="0"/>
              <a:t>Las ventajas del uso de rúbricas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19835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159" b="887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45028" y="1088571"/>
            <a:ext cx="3730171" cy="2830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4800" dirty="0" smtClean="0">
                <a:solidFill>
                  <a:schemeClr val="bg1"/>
                </a:solidFill>
                <a:latin typeface="Consolas" panose="020B0609020204030204" pitchFamily="49" charset="0"/>
                <a:ea typeface="Cambria" panose="02040503050406030204" pitchFamily="18" charset="0"/>
              </a:rPr>
              <a:t>TIPOS DE RÚBRICAS</a:t>
            </a:r>
            <a:endParaRPr lang="es-PE" sz="4800" dirty="0">
              <a:solidFill>
                <a:schemeClr val="bg1"/>
              </a:solidFill>
              <a:latin typeface="Consolas" panose="020B0609020204030204" pitchFamily="49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8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gnificado de holíst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61" r="27255" b="8484"/>
          <a:stretch/>
        </p:blipFill>
        <p:spPr bwMode="auto">
          <a:xfrm>
            <a:off x="0" y="-11908"/>
            <a:ext cx="12192000" cy="68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75771" y="675306"/>
            <a:ext cx="3902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200" dirty="0">
                <a:solidFill>
                  <a:schemeClr val="bg1"/>
                </a:solidFill>
              </a:rPr>
              <a:t>RÚBRICAS </a:t>
            </a:r>
            <a:r>
              <a:rPr lang="es-PE" sz="3200" dirty="0" smtClean="0">
                <a:solidFill>
                  <a:schemeClr val="bg1"/>
                </a:solidFill>
              </a:rPr>
              <a:t>HOLÍSTICAS</a:t>
            </a:r>
            <a:endParaRPr lang="es-PE" sz="3200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23002" y="2023906"/>
            <a:ext cx="6168572" cy="440120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PE" sz="2400" dirty="0">
                <a:solidFill>
                  <a:schemeClr val="bg1"/>
                </a:solidFill>
              </a:rPr>
              <a:t>L</a:t>
            </a:r>
            <a:r>
              <a:rPr lang="es-PE" sz="2800" dirty="0">
                <a:solidFill>
                  <a:schemeClr val="bg1"/>
                </a:solidFill>
              </a:rPr>
              <a:t>os criterios se consideran en combinación en una sola </a:t>
            </a:r>
            <a:r>
              <a:rPr lang="es-PE" sz="2800" dirty="0" smtClean="0">
                <a:solidFill>
                  <a:schemeClr val="bg1"/>
                </a:solidFill>
              </a:rPr>
              <a:t>escala descriptiva</a:t>
            </a:r>
            <a:r>
              <a:rPr lang="es-PE" sz="2800" dirty="0">
                <a:solidFill>
                  <a:schemeClr val="bg1"/>
                </a:solidFill>
              </a:rPr>
              <a:t>. Apoyan valoraciones más amplias sobre la calidad del proceso o del producto. Su uso resulta más práctico, más rápido que las rúbricas analíticas. Sin embargo, </a:t>
            </a:r>
            <a:r>
              <a:rPr lang="es-PE" sz="2800" dirty="0" smtClean="0">
                <a:solidFill>
                  <a:schemeClr val="bg1"/>
                </a:solidFill>
              </a:rPr>
              <a:t>al proporcionar </a:t>
            </a:r>
            <a:r>
              <a:rPr lang="es-PE" sz="2800" dirty="0">
                <a:solidFill>
                  <a:schemeClr val="bg1"/>
                </a:solidFill>
              </a:rPr>
              <a:t>una valoración global del desempeño se pierden detalles específicos y su </a:t>
            </a:r>
            <a:r>
              <a:rPr lang="es-PE" sz="2800" dirty="0" smtClean="0">
                <a:solidFill>
                  <a:schemeClr val="bg1"/>
                </a:solidFill>
              </a:rPr>
              <a:t>uso formativo </a:t>
            </a:r>
            <a:r>
              <a:rPr lang="es-PE" sz="2800" dirty="0">
                <a:solidFill>
                  <a:schemeClr val="bg1"/>
                </a:solidFill>
              </a:rPr>
              <a:t>está limitado</a:t>
            </a:r>
          </a:p>
        </p:txBody>
      </p:sp>
    </p:spTree>
    <p:extLst>
      <p:ext uri="{BB962C8B-B14F-4D97-AF65-F5344CB8AC3E}">
        <p14:creationId xmlns:p14="http://schemas.microsoft.com/office/powerpoint/2010/main" val="3596560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1"/>
            <a:ext cx="12351567" cy="6757704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998566"/>
              </p:ext>
            </p:extLst>
          </p:nvPr>
        </p:nvGraphicFramePr>
        <p:xfrm>
          <a:off x="595086" y="537029"/>
          <a:ext cx="11001828" cy="5820228"/>
        </p:xfrm>
        <a:graphic>
          <a:graphicData uri="http://schemas.openxmlformats.org/drawingml/2006/table">
            <a:tbl>
              <a:tblPr firstRow="1" firstCol="1" bandRow="1"/>
              <a:tblGrid>
                <a:gridCol w="1523927">
                  <a:extLst>
                    <a:ext uri="{9D8B030D-6E8A-4147-A177-3AD203B41FA5}">
                      <a16:colId xmlns:a16="http://schemas.microsoft.com/office/drawing/2014/main" xmlns="" val="4260991933"/>
                    </a:ext>
                  </a:extLst>
                </a:gridCol>
                <a:gridCol w="2904415">
                  <a:extLst>
                    <a:ext uri="{9D8B030D-6E8A-4147-A177-3AD203B41FA5}">
                      <a16:colId xmlns:a16="http://schemas.microsoft.com/office/drawing/2014/main" xmlns="" val="1300247482"/>
                    </a:ext>
                  </a:extLst>
                </a:gridCol>
                <a:gridCol w="3210709">
                  <a:extLst>
                    <a:ext uri="{9D8B030D-6E8A-4147-A177-3AD203B41FA5}">
                      <a16:colId xmlns:a16="http://schemas.microsoft.com/office/drawing/2014/main" xmlns="" val="3683993494"/>
                    </a:ext>
                  </a:extLst>
                </a:gridCol>
                <a:gridCol w="3362777">
                  <a:extLst>
                    <a:ext uri="{9D8B030D-6E8A-4147-A177-3AD203B41FA5}">
                      <a16:colId xmlns:a16="http://schemas.microsoft.com/office/drawing/2014/main" xmlns="" val="1599870113"/>
                    </a:ext>
                  </a:extLst>
                </a:gridCol>
              </a:tblGrid>
              <a:tr h="289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 INICIO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 PROCESO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LOGRO</a:t>
                      </a:r>
                      <a:r>
                        <a:rPr lang="es-PE" sz="1100" baseline="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ESPERADO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4246077"/>
                  </a:ext>
                </a:extLst>
              </a:tr>
              <a:tr h="5530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Exposición oral del proyecto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Solo utiliza presentaciones simples. No considera la estructura del discurso.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domina el tema del proyecto. No utiliza palabras nuevas.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Habla sin variar tonos de voz (no presenta matices de voz) y utiliza un volumen poco apropiado a la situación del contexto.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Asume una postura corporal inadecuada o no realiza gestos, ademanes ni desplazamientos.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dirige la mirada al auditorio.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Utiliza recursos audiovisuales creativos y presentaciones con diseños monótonos. Considera </a:t>
                      </a: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algunas </a:t>
                      </a: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partes de la estructura del discurso expositivo. Demuestra conocimiento parcial del proyecto.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Habla con algunas  variaciones de tonos de voz y utiliza un volumen adecuado en algunos momentos. Asume una postura corporal gestos, ademanes, y desplazamientos adecuados por momentos. Dirige la mirada al auditorio esporádicamente.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Utiliza recursos audiovisuales creativos y presentaciones con diseños atractivos. Considera todas las partes de la estructura del discurso expositivo. Demuestra conocimiento total del proyecto.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Habla con variaciones de tonos de voz y utiliza un volumen adecuado en todo momento. Asume una postura corporal gestos, ademanes, y desplazamientos adecuados en todo momento. Dirige la mirada al auditorio en todo momento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3510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8554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3278</TotalTime>
  <Words>5088</Words>
  <Application>Microsoft Office PowerPoint</Application>
  <PresentationFormat>Personalizado</PresentationFormat>
  <Paragraphs>536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Tema de Office</vt:lpstr>
      <vt:lpstr>Presentación de PowerPoint</vt:lpstr>
      <vt:lpstr>Presentación de PowerPoint</vt:lpstr>
      <vt:lpstr>Presentación de PowerPoint</vt:lpstr>
      <vt:lpstr>Mansoor y Grant (2002) definen la rúbrica como “un instrumento [de evaluación] que especifica el desempeño general esperado y los diversos niveles de competencia a los que los aprendices pueden llegar en el desarrollo de una habilidad dada” (p. 33).1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PC-RODY</cp:lastModifiedBy>
  <cp:revision>123</cp:revision>
  <dcterms:created xsi:type="dcterms:W3CDTF">2020-06-02T05:24:48Z</dcterms:created>
  <dcterms:modified xsi:type="dcterms:W3CDTF">2020-07-16T04:33:38Z</dcterms:modified>
</cp:coreProperties>
</file>